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1.jpg" ContentType="image/gif"/>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09"/>
  </p:notesMasterIdLst>
  <p:sldIdLst>
    <p:sldId id="413" r:id="rId2"/>
    <p:sldId id="414" r:id="rId3"/>
    <p:sldId id="415" r:id="rId4"/>
    <p:sldId id="416" r:id="rId5"/>
    <p:sldId id="418" r:id="rId6"/>
    <p:sldId id="420" r:id="rId7"/>
    <p:sldId id="419" r:id="rId8"/>
    <p:sldId id="421" r:id="rId9"/>
    <p:sldId id="426" r:id="rId10"/>
    <p:sldId id="425" r:id="rId11"/>
    <p:sldId id="423" r:id="rId12"/>
    <p:sldId id="424" r:id="rId13"/>
    <p:sldId id="422" r:id="rId14"/>
    <p:sldId id="427" r:id="rId15"/>
    <p:sldId id="428" r:id="rId16"/>
    <p:sldId id="430" r:id="rId17"/>
    <p:sldId id="429" r:id="rId18"/>
    <p:sldId id="417" r:id="rId19"/>
    <p:sldId id="432" r:id="rId20"/>
    <p:sldId id="433" r:id="rId21"/>
    <p:sldId id="434" r:id="rId22"/>
    <p:sldId id="435" r:id="rId23"/>
    <p:sldId id="436" r:id="rId24"/>
    <p:sldId id="437" r:id="rId25"/>
    <p:sldId id="438" r:id="rId26"/>
    <p:sldId id="446" r:id="rId27"/>
    <p:sldId id="439" r:id="rId28"/>
    <p:sldId id="447" r:id="rId29"/>
    <p:sldId id="452" r:id="rId30"/>
    <p:sldId id="456" r:id="rId31"/>
    <p:sldId id="453" r:id="rId32"/>
    <p:sldId id="455" r:id="rId33"/>
    <p:sldId id="448" r:id="rId34"/>
    <p:sldId id="449" r:id="rId35"/>
    <p:sldId id="450" r:id="rId36"/>
    <p:sldId id="451" r:id="rId37"/>
    <p:sldId id="459" r:id="rId38"/>
    <p:sldId id="461" r:id="rId39"/>
    <p:sldId id="462" r:id="rId40"/>
    <p:sldId id="458" r:id="rId41"/>
    <p:sldId id="463" r:id="rId42"/>
    <p:sldId id="464" r:id="rId43"/>
    <p:sldId id="467" r:id="rId44"/>
    <p:sldId id="466" r:id="rId45"/>
    <p:sldId id="476" r:id="rId46"/>
    <p:sldId id="468" r:id="rId47"/>
    <p:sldId id="472" r:id="rId48"/>
    <p:sldId id="471" r:id="rId49"/>
    <p:sldId id="470" r:id="rId50"/>
    <p:sldId id="473" r:id="rId51"/>
    <p:sldId id="474" r:id="rId52"/>
    <p:sldId id="477" r:id="rId53"/>
    <p:sldId id="479" r:id="rId54"/>
    <p:sldId id="480" r:id="rId55"/>
    <p:sldId id="483" r:id="rId56"/>
    <p:sldId id="484" r:id="rId57"/>
    <p:sldId id="481" r:id="rId58"/>
    <p:sldId id="478" r:id="rId59"/>
    <p:sldId id="486" r:id="rId60"/>
    <p:sldId id="487" r:id="rId61"/>
    <p:sldId id="488" r:id="rId62"/>
    <p:sldId id="482" r:id="rId63"/>
    <p:sldId id="489" r:id="rId64"/>
    <p:sldId id="490" r:id="rId65"/>
    <p:sldId id="494" r:id="rId66"/>
    <p:sldId id="495" r:id="rId67"/>
    <p:sldId id="496" r:id="rId68"/>
    <p:sldId id="497" r:id="rId69"/>
    <p:sldId id="492" r:id="rId70"/>
    <p:sldId id="498" r:id="rId71"/>
    <p:sldId id="485" r:id="rId72"/>
    <p:sldId id="493" r:id="rId73"/>
    <p:sldId id="501" r:id="rId74"/>
    <p:sldId id="546" r:id="rId75"/>
    <p:sldId id="545" r:id="rId76"/>
    <p:sldId id="547" r:id="rId77"/>
    <p:sldId id="548" r:id="rId78"/>
    <p:sldId id="554" r:id="rId79"/>
    <p:sldId id="556" r:id="rId80"/>
    <p:sldId id="557" r:id="rId81"/>
    <p:sldId id="558" r:id="rId82"/>
    <p:sldId id="561" r:id="rId83"/>
    <p:sldId id="559" r:id="rId84"/>
    <p:sldId id="560" r:id="rId85"/>
    <p:sldId id="562" r:id="rId86"/>
    <p:sldId id="500" r:id="rId87"/>
    <p:sldId id="503" r:id="rId88"/>
    <p:sldId id="504" r:id="rId89"/>
    <p:sldId id="505" r:id="rId90"/>
    <p:sldId id="506" r:id="rId91"/>
    <p:sldId id="507" r:id="rId92"/>
    <p:sldId id="512" r:id="rId93"/>
    <p:sldId id="514" r:id="rId94"/>
    <p:sldId id="513" r:id="rId95"/>
    <p:sldId id="511" r:id="rId96"/>
    <p:sldId id="509" r:id="rId97"/>
    <p:sldId id="508" r:id="rId98"/>
    <p:sldId id="510" r:id="rId99"/>
    <p:sldId id="515" r:id="rId100"/>
    <p:sldId id="502" r:id="rId101"/>
    <p:sldId id="518" r:id="rId102"/>
    <p:sldId id="517" r:id="rId103"/>
    <p:sldId id="519" r:id="rId104"/>
    <p:sldId id="520" r:id="rId105"/>
    <p:sldId id="521" r:id="rId106"/>
    <p:sldId id="523" r:id="rId107"/>
    <p:sldId id="524" r:id="rId108"/>
    <p:sldId id="516" r:id="rId109"/>
    <p:sldId id="532" r:id="rId110"/>
    <p:sldId id="527" r:id="rId111"/>
    <p:sldId id="528" r:id="rId112"/>
    <p:sldId id="529" r:id="rId113"/>
    <p:sldId id="526" r:id="rId114"/>
    <p:sldId id="530" r:id="rId115"/>
    <p:sldId id="531" r:id="rId116"/>
    <p:sldId id="533" r:id="rId117"/>
    <p:sldId id="534" r:id="rId118"/>
    <p:sldId id="537" r:id="rId119"/>
    <p:sldId id="535" r:id="rId120"/>
    <p:sldId id="538" r:id="rId121"/>
    <p:sldId id="536" r:id="rId122"/>
    <p:sldId id="539" r:id="rId123"/>
    <p:sldId id="540" r:id="rId124"/>
    <p:sldId id="544" r:id="rId125"/>
    <p:sldId id="542" r:id="rId126"/>
    <p:sldId id="543" r:id="rId127"/>
    <p:sldId id="525" r:id="rId128"/>
    <p:sldId id="564" r:id="rId129"/>
    <p:sldId id="570" r:id="rId130"/>
    <p:sldId id="571" r:id="rId131"/>
    <p:sldId id="572" r:id="rId132"/>
    <p:sldId id="573" r:id="rId133"/>
    <p:sldId id="566" r:id="rId134"/>
    <p:sldId id="567" r:id="rId135"/>
    <p:sldId id="568" r:id="rId136"/>
    <p:sldId id="569" r:id="rId137"/>
    <p:sldId id="576" r:id="rId138"/>
    <p:sldId id="574" r:id="rId139"/>
    <p:sldId id="575" r:id="rId140"/>
    <p:sldId id="577" r:id="rId141"/>
    <p:sldId id="578" r:id="rId142"/>
    <p:sldId id="584" r:id="rId143"/>
    <p:sldId id="581" r:id="rId144"/>
    <p:sldId id="582" r:id="rId145"/>
    <p:sldId id="580" r:id="rId146"/>
    <p:sldId id="563" r:id="rId147"/>
    <p:sldId id="587" r:id="rId148"/>
    <p:sldId id="603" r:id="rId149"/>
    <p:sldId id="588" r:id="rId150"/>
    <p:sldId id="589" r:id="rId151"/>
    <p:sldId id="597" r:id="rId152"/>
    <p:sldId id="601" r:id="rId153"/>
    <p:sldId id="602" r:id="rId154"/>
    <p:sldId id="595" r:id="rId155"/>
    <p:sldId id="596" r:id="rId156"/>
    <p:sldId id="600" r:id="rId157"/>
    <p:sldId id="604" r:id="rId158"/>
    <p:sldId id="605" r:id="rId159"/>
    <p:sldId id="606" r:id="rId160"/>
    <p:sldId id="607" r:id="rId161"/>
    <p:sldId id="612" r:id="rId162"/>
    <p:sldId id="613" r:id="rId163"/>
    <p:sldId id="614" r:id="rId164"/>
    <p:sldId id="618" r:id="rId165"/>
    <p:sldId id="619" r:id="rId166"/>
    <p:sldId id="617" r:id="rId167"/>
    <p:sldId id="585" r:id="rId168"/>
    <p:sldId id="621" r:id="rId169"/>
    <p:sldId id="622" r:id="rId170"/>
    <p:sldId id="623" r:id="rId171"/>
    <p:sldId id="624" r:id="rId172"/>
    <p:sldId id="631" r:id="rId173"/>
    <p:sldId id="625" r:id="rId174"/>
    <p:sldId id="626" r:id="rId175"/>
    <p:sldId id="632" r:id="rId176"/>
    <p:sldId id="628" r:id="rId177"/>
    <p:sldId id="629" r:id="rId178"/>
    <p:sldId id="620" r:id="rId179"/>
    <p:sldId id="636" r:id="rId180"/>
    <p:sldId id="634" r:id="rId181"/>
    <p:sldId id="635" r:id="rId182"/>
    <p:sldId id="637" r:id="rId183"/>
    <p:sldId id="638" r:id="rId184"/>
    <p:sldId id="639" r:id="rId185"/>
    <p:sldId id="640" r:id="rId186"/>
    <p:sldId id="641" r:id="rId187"/>
    <p:sldId id="633" r:id="rId188"/>
    <p:sldId id="643" r:id="rId189"/>
    <p:sldId id="644" r:id="rId190"/>
    <p:sldId id="645" r:id="rId191"/>
    <p:sldId id="646" r:id="rId192"/>
    <p:sldId id="648" r:id="rId193"/>
    <p:sldId id="647" r:id="rId194"/>
    <p:sldId id="649" r:id="rId195"/>
    <p:sldId id="642" r:id="rId196"/>
    <p:sldId id="651" r:id="rId197"/>
    <p:sldId id="659" r:id="rId198"/>
    <p:sldId id="652" r:id="rId199"/>
    <p:sldId id="661" r:id="rId200"/>
    <p:sldId id="653" r:id="rId201"/>
    <p:sldId id="654" r:id="rId202"/>
    <p:sldId id="655" r:id="rId203"/>
    <p:sldId id="657" r:id="rId204"/>
    <p:sldId id="660" r:id="rId205"/>
    <p:sldId id="656" r:id="rId206"/>
    <p:sldId id="662" r:id="rId207"/>
    <p:sldId id="650" r:id="rId2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综述" id="{96041354-8723-440A-BB76-CBD4A8E69047}">
          <p14:sldIdLst>
            <p14:sldId id="413"/>
            <p14:sldId id="414"/>
            <p14:sldId id="415"/>
            <p14:sldId id="416"/>
            <p14:sldId id="418"/>
            <p14:sldId id="420"/>
            <p14:sldId id="419"/>
            <p14:sldId id="421"/>
            <p14:sldId id="426"/>
            <p14:sldId id="425"/>
            <p14:sldId id="423"/>
            <p14:sldId id="424"/>
            <p14:sldId id="422"/>
          </p14:sldIdLst>
        </p14:section>
        <p14:section name="02-软件安装及新建工程" id="{99D28224-C868-42B6-BDDF-27340D96FD87}">
          <p14:sldIdLst>
            <p14:sldId id="427"/>
            <p14:sldId id="428"/>
            <p14:sldId id="430"/>
            <p14:sldId id="429"/>
          </p14:sldIdLst>
        </p14:section>
        <p14:section name="03-GPIO通用输入输出口" id="{17DAA53C-53D5-44FD-9D3D-7BCA1950DE51}">
          <p14:sldIdLst>
            <p14:sldId id="417"/>
            <p14:sldId id="432"/>
            <p14:sldId id="433"/>
            <p14:sldId id="434"/>
            <p14:sldId id="435"/>
            <p14:sldId id="436"/>
            <p14:sldId id="437"/>
            <p14:sldId id="438"/>
            <p14:sldId id="446"/>
            <p14:sldId id="439"/>
            <p14:sldId id="447"/>
            <p14:sldId id="452"/>
            <p14:sldId id="456"/>
            <p14:sldId id="453"/>
            <p14:sldId id="455"/>
            <p14:sldId id="448"/>
            <p14:sldId id="449"/>
            <p14:sldId id="450"/>
            <p14:sldId id="451"/>
          </p14:sldIdLst>
        </p14:section>
        <p14:section name="04-OLED调试工具" id="{9315E32E-264A-4C73-B024-91BC2E4F3010}">
          <p14:sldIdLst>
            <p14:sldId id="459"/>
            <p14:sldId id="461"/>
            <p14:sldId id="462"/>
            <p14:sldId id="458"/>
          </p14:sldIdLst>
        </p14:section>
        <p14:section name="05-EXTI外部中断" id="{ADAA459B-90EE-4B8D-B32F-613381648906}">
          <p14:sldIdLst>
            <p14:sldId id="463"/>
            <p14:sldId id="464"/>
            <p14:sldId id="467"/>
            <p14:sldId id="466"/>
            <p14:sldId id="476"/>
            <p14:sldId id="468"/>
            <p14:sldId id="472"/>
            <p14:sldId id="471"/>
            <p14:sldId id="470"/>
            <p14:sldId id="473"/>
            <p14:sldId id="474"/>
          </p14:sldIdLst>
        </p14:section>
        <p14:section name="06-TIM定时器" id="{31E2C9C2-35EB-48AC-BCCB-48FB8508D366}">
          <p14:sldIdLst>
            <p14:sldId id="477"/>
            <p14:sldId id="479"/>
            <p14:sldId id="480"/>
            <p14:sldId id="483"/>
            <p14:sldId id="484"/>
            <p14:sldId id="481"/>
            <p14:sldId id="478"/>
            <p14:sldId id="486"/>
            <p14:sldId id="487"/>
            <p14:sldId id="488"/>
            <p14:sldId id="482"/>
            <p14:sldId id="489"/>
            <p14:sldId id="490"/>
            <p14:sldId id="494"/>
            <p14:sldId id="495"/>
            <p14:sldId id="496"/>
            <p14:sldId id="497"/>
            <p14:sldId id="492"/>
            <p14:sldId id="498"/>
            <p14:sldId id="485"/>
            <p14:sldId id="493"/>
            <p14:sldId id="501"/>
            <p14:sldId id="546"/>
            <p14:sldId id="545"/>
            <p14:sldId id="547"/>
            <p14:sldId id="548"/>
            <p14:sldId id="554"/>
            <p14:sldId id="556"/>
            <p14:sldId id="557"/>
            <p14:sldId id="558"/>
            <p14:sldId id="561"/>
            <p14:sldId id="559"/>
            <p14:sldId id="560"/>
            <p14:sldId id="562"/>
          </p14:sldIdLst>
        </p14:section>
        <p14:section name="07-ADC模数转换器" id="{7109D3F1-3B78-44D6-A5B7-56864820C244}">
          <p14:sldIdLst>
            <p14:sldId id="500"/>
            <p14:sldId id="503"/>
            <p14:sldId id="504"/>
            <p14:sldId id="505"/>
            <p14:sldId id="506"/>
            <p14:sldId id="507"/>
            <p14:sldId id="512"/>
            <p14:sldId id="514"/>
            <p14:sldId id="513"/>
            <p14:sldId id="511"/>
            <p14:sldId id="509"/>
            <p14:sldId id="508"/>
            <p14:sldId id="510"/>
            <p14:sldId id="515"/>
          </p14:sldIdLst>
        </p14:section>
        <p14:section name="08-DMA直接存储器存取" id="{7B140C22-04F6-4CB3-ACB1-CD5A5632A9CF}">
          <p14:sldIdLst>
            <p14:sldId id="502"/>
            <p14:sldId id="518"/>
            <p14:sldId id="517"/>
            <p14:sldId id="519"/>
            <p14:sldId id="520"/>
            <p14:sldId id="521"/>
            <p14:sldId id="523"/>
            <p14:sldId id="524"/>
          </p14:sldIdLst>
        </p14:section>
        <p14:section name="09-USART串口" id="{9B7CE57A-8222-4A2E-991B-9C231297CF1E}">
          <p14:sldIdLst>
            <p14:sldId id="516"/>
            <p14:sldId id="532"/>
            <p14:sldId id="527"/>
            <p14:sldId id="528"/>
            <p14:sldId id="529"/>
            <p14:sldId id="526"/>
            <p14:sldId id="530"/>
            <p14:sldId id="531"/>
            <p14:sldId id="533"/>
            <p14:sldId id="534"/>
            <p14:sldId id="537"/>
            <p14:sldId id="535"/>
            <p14:sldId id="538"/>
            <p14:sldId id="536"/>
            <p14:sldId id="539"/>
            <p14:sldId id="540"/>
            <p14:sldId id="544"/>
            <p14:sldId id="542"/>
            <p14:sldId id="543"/>
          </p14:sldIdLst>
        </p14:section>
        <p14:section name="10-I2C通信" id="{E8212939-BE29-403C-9B3E-EF7308E9139D}">
          <p14:sldIdLst>
            <p14:sldId id="525"/>
            <p14:sldId id="564"/>
            <p14:sldId id="570"/>
            <p14:sldId id="571"/>
            <p14:sldId id="572"/>
            <p14:sldId id="573"/>
            <p14:sldId id="566"/>
            <p14:sldId id="567"/>
            <p14:sldId id="568"/>
            <p14:sldId id="569"/>
            <p14:sldId id="576"/>
            <p14:sldId id="574"/>
            <p14:sldId id="575"/>
            <p14:sldId id="577"/>
            <p14:sldId id="578"/>
            <p14:sldId id="584"/>
            <p14:sldId id="581"/>
            <p14:sldId id="582"/>
            <p14:sldId id="580"/>
          </p14:sldIdLst>
        </p14:section>
        <p14:section name="11-SPI通信" id="{02A4216D-66AA-42C0-AF89-593D669636BB}">
          <p14:sldIdLst>
            <p14:sldId id="563"/>
            <p14:sldId id="587"/>
            <p14:sldId id="603"/>
            <p14:sldId id="588"/>
            <p14:sldId id="589"/>
            <p14:sldId id="597"/>
            <p14:sldId id="601"/>
            <p14:sldId id="602"/>
            <p14:sldId id="595"/>
            <p14:sldId id="596"/>
            <p14:sldId id="600"/>
            <p14:sldId id="604"/>
            <p14:sldId id="605"/>
            <p14:sldId id="606"/>
            <p14:sldId id="607"/>
            <p14:sldId id="612"/>
            <p14:sldId id="613"/>
            <p14:sldId id="614"/>
            <p14:sldId id="618"/>
            <p14:sldId id="619"/>
            <p14:sldId id="617"/>
          </p14:sldIdLst>
        </p14:section>
        <p14:section name="12-RTC实时时钟" id="{CE200609-9BC4-4B31-BEF8-8A5E02A53105}">
          <p14:sldIdLst>
            <p14:sldId id="585"/>
            <p14:sldId id="621"/>
            <p14:sldId id="622"/>
            <p14:sldId id="623"/>
            <p14:sldId id="624"/>
            <p14:sldId id="631"/>
            <p14:sldId id="625"/>
            <p14:sldId id="626"/>
            <p14:sldId id="632"/>
            <p14:sldId id="628"/>
            <p14:sldId id="629"/>
          </p14:sldIdLst>
        </p14:section>
        <p14:section name="13-PWR电源控制" id="{C4E861BE-D65D-4A19-8A1A-8F5649DF8376}">
          <p14:sldIdLst>
            <p14:sldId id="620"/>
            <p14:sldId id="636"/>
            <p14:sldId id="634"/>
            <p14:sldId id="635"/>
            <p14:sldId id="637"/>
            <p14:sldId id="638"/>
            <p14:sldId id="639"/>
            <p14:sldId id="640"/>
            <p14:sldId id="641"/>
          </p14:sldIdLst>
        </p14:section>
        <p14:section name="14-WDG看门狗" id="{5B10D1E3-B8B2-41B2-A53E-158790ED7B6E}">
          <p14:sldIdLst>
            <p14:sldId id="633"/>
            <p14:sldId id="643"/>
            <p14:sldId id="644"/>
            <p14:sldId id="645"/>
            <p14:sldId id="646"/>
            <p14:sldId id="648"/>
            <p14:sldId id="647"/>
            <p14:sldId id="649"/>
          </p14:sldIdLst>
        </p14:section>
        <p14:section name="15-FLASH闪存" id="{6E5E6BED-AF46-408B-A0F0-05E6F56CCA98}">
          <p14:sldIdLst>
            <p14:sldId id="642"/>
            <p14:sldId id="651"/>
            <p14:sldId id="659"/>
            <p14:sldId id="652"/>
            <p14:sldId id="661"/>
            <p14:sldId id="653"/>
            <p14:sldId id="654"/>
            <p14:sldId id="655"/>
            <p14:sldId id="657"/>
            <p14:sldId id="660"/>
            <p14:sldId id="656"/>
            <p14:sldId id="662"/>
          </p14:sldIdLst>
        </p14:section>
        <p14:section name="END" id="{8A0611F6-6CEC-4082-9FC9-5823AD7EBFE6}">
          <p14:sldIdLst>
            <p14:sldId id="6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rld !" initials="W!" lastIdx="1" clrIdx="0">
    <p:extLst>
      <p:ext uri="{19B8F6BF-5375-455C-9EA6-DF929625EA0E}">
        <p15:presenceInfo xmlns:p15="http://schemas.microsoft.com/office/powerpoint/2012/main" userId="7425c45f88ecb81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6909"/>
    <a:srgbClr val="BF9000"/>
    <a:srgbClr val="7F6000"/>
    <a:srgbClr val="C1AD35"/>
    <a:srgbClr val="D37726"/>
    <a:srgbClr val="93670F"/>
    <a:srgbClr val="A9584C"/>
    <a:srgbClr val="0F78C3"/>
    <a:srgbClr val="FFC000"/>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201" autoAdjust="0"/>
  </p:normalViewPr>
  <p:slideViewPr>
    <p:cSldViewPr snapToGrid="0">
      <p:cViewPr varScale="1">
        <p:scale>
          <a:sx n="96" d="100"/>
          <a:sy n="96" d="100"/>
        </p:scale>
        <p:origin x="101" y="62"/>
      </p:cViewPr>
      <p:guideLst/>
    </p:cSldViewPr>
  </p:slideViewPr>
  <p:outlineViewPr>
    <p:cViewPr>
      <p:scale>
        <a:sx n="33" d="100"/>
        <a:sy n="33" d="100"/>
      </p:scale>
      <p:origin x="0" y="-23946"/>
    </p:cViewPr>
  </p:outlineViewPr>
  <p:notesTextViewPr>
    <p:cViewPr>
      <p:scale>
        <a:sx n="1" d="1"/>
        <a:sy n="1" d="1"/>
      </p:scale>
      <p:origin x="0" y="0"/>
    </p:cViewPr>
  </p:notesTextViewPr>
  <p:sorterViewPr>
    <p:cViewPr>
      <p:scale>
        <a:sx n="100" d="100"/>
        <a:sy n="100" d="100"/>
      </p:scale>
      <p:origin x="0" y="-65130"/>
    </p:cViewPr>
  </p:sorterViewPr>
  <p:notesViewPr>
    <p:cSldViewPr snapToGrid="0">
      <p:cViewPr varScale="1">
        <p:scale>
          <a:sx n="66" d="100"/>
          <a:sy n="66"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commentAuthors" Target="commentAuthor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B298-4202-4CC8-9A55-E4F3A856E20B}" type="datetimeFigureOut">
              <a:rPr lang="zh-CN" altLang="en-US" smtClean="0"/>
              <a:t>2023/9/29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53755-F96D-4BCD-839A-0F5B5CE827A1}" type="slidenum">
              <a:rPr lang="zh-CN" altLang="en-US" smtClean="0"/>
              <a:t>‹#›</a:t>
            </a:fld>
            <a:endParaRPr lang="zh-CN" altLang="en-US"/>
          </a:p>
        </p:txBody>
      </p:sp>
    </p:spTree>
    <p:extLst>
      <p:ext uri="{BB962C8B-B14F-4D97-AF65-F5344CB8AC3E}">
        <p14:creationId xmlns:p14="http://schemas.microsoft.com/office/powerpoint/2010/main" val="327905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53755-F96D-4BCD-839A-0F5B5CE827A1}" type="slidenum">
              <a:rPr lang="zh-CN" altLang="en-US" smtClean="0"/>
              <a:t>127</a:t>
            </a:fld>
            <a:endParaRPr lang="zh-CN" altLang="en-US"/>
          </a:p>
        </p:txBody>
      </p:sp>
    </p:spTree>
    <p:extLst>
      <p:ext uri="{BB962C8B-B14F-4D97-AF65-F5344CB8AC3E}">
        <p14:creationId xmlns:p14="http://schemas.microsoft.com/office/powerpoint/2010/main" val="252920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3B226-618F-4BB3-85D7-E7C50B267AC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C2B66A-72A0-45F1-8F4E-E9BF06226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E58EE74-EB9E-4E8C-A878-B3EA3B1EE0D4}"/>
              </a:ext>
            </a:extLst>
          </p:cNvPr>
          <p:cNvSpPr>
            <a:spLocks noGrp="1"/>
          </p:cNvSpPr>
          <p:nvPr>
            <p:ph type="dt" sz="half" idx="10"/>
          </p:nvPr>
        </p:nvSpPr>
        <p:spPr/>
        <p:txBody>
          <a:bodyPr/>
          <a:lstStyle/>
          <a:p>
            <a:fld id="{1F3D9B9E-4049-46EC-BA45-61482909A26F}" type="datetimeFigureOut">
              <a:rPr lang="zh-CN" altLang="en-US" smtClean="0"/>
              <a:t>2023/9/29</a:t>
            </a:fld>
            <a:endParaRPr lang="zh-CN" altLang="en-US"/>
          </a:p>
        </p:txBody>
      </p:sp>
      <p:sp>
        <p:nvSpPr>
          <p:cNvPr id="5" name="页脚占位符 4">
            <a:extLst>
              <a:ext uri="{FF2B5EF4-FFF2-40B4-BE49-F238E27FC236}">
                <a16:creationId xmlns:a16="http://schemas.microsoft.com/office/drawing/2014/main" id="{C36E644F-1BF5-4A61-A8D0-05083AFD8E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FFC6C0-E0DB-4E0C-9737-517CC71C0182}"/>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46054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8F788-3EE2-402E-BD3C-62BC3C5AB4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25CDCE-FE24-440B-ABC2-286F84E4FA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F15199-4C8A-4F81-9475-D58B38B4BD25}"/>
              </a:ext>
            </a:extLst>
          </p:cNvPr>
          <p:cNvSpPr>
            <a:spLocks noGrp="1"/>
          </p:cNvSpPr>
          <p:nvPr>
            <p:ph type="dt" sz="half" idx="10"/>
          </p:nvPr>
        </p:nvSpPr>
        <p:spPr/>
        <p:txBody>
          <a:bodyPr/>
          <a:lstStyle/>
          <a:p>
            <a:fld id="{1F3D9B9E-4049-46EC-BA45-61482909A26F}" type="datetimeFigureOut">
              <a:rPr lang="zh-CN" altLang="en-US" smtClean="0"/>
              <a:t>2023/9/29</a:t>
            </a:fld>
            <a:endParaRPr lang="zh-CN" altLang="en-US"/>
          </a:p>
        </p:txBody>
      </p:sp>
      <p:sp>
        <p:nvSpPr>
          <p:cNvPr id="5" name="页脚占位符 4">
            <a:extLst>
              <a:ext uri="{FF2B5EF4-FFF2-40B4-BE49-F238E27FC236}">
                <a16:creationId xmlns:a16="http://schemas.microsoft.com/office/drawing/2014/main" id="{9EB844D8-5818-4518-86BA-A1C9529D53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31E1CF-5238-4622-8A80-157BB56E8C1A}"/>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55776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1DCE61-66AA-467C-932F-B5CB5331AAA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8F4CD80-06DA-4D63-A3C4-D8389AFAF61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B0355B-4C54-4471-9A07-578866FCC389}"/>
              </a:ext>
            </a:extLst>
          </p:cNvPr>
          <p:cNvSpPr>
            <a:spLocks noGrp="1"/>
          </p:cNvSpPr>
          <p:nvPr>
            <p:ph type="dt" sz="half" idx="10"/>
          </p:nvPr>
        </p:nvSpPr>
        <p:spPr/>
        <p:txBody>
          <a:bodyPr/>
          <a:lstStyle/>
          <a:p>
            <a:fld id="{1F3D9B9E-4049-46EC-BA45-61482909A26F}" type="datetimeFigureOut">
              <a:rPr lang="zh-CN" altLang="en-US" smtClean="0"/>
              <a:t>2023/9/29</a:t>
            </a:fld>
            <a:endParaRPr lang="zh-CN" altLang="en-US"/>
          </a:p>
        </p:txBody>
      </p:sp>
      <p:sp>
        <p:nvSpPr>
          <p:cNvPr id="5" name="页脚占位符 4">
            <a:extLst>
              <a:ext uri="{FF2B5EF4-FFF2-40B4-BE49-F238E27FC236}">
                <a16:creationId xmlns:a16="http://schemas.microsoft.com/office/drawing/2014/main" id="{B3BA569F-50E1-4F0A-87BC-FC63A106BB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60D811-3E25-4260-873F-CEDDF4F86178}"/>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74905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465F8-8FE5-4C92-91C6-E6519AEE7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55895D-E69F-49C2-93E8-B361D10ECBF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59BA13-169F-447E-9D8F-214BD8C59260}"/>
              </a:ext>
            </a:extLst>
          </p:cNvPr>
          <p:cNvSpPr>
            <a:spLocks noGrp="1"/>
          </p:cNvSpPr>
          <p:nvPr>
            <p:ph type="dt" sz="half" idx="10"/>
          </p:nvPr>
        </p:nvSpPr>
        <p:spPr/>
        <p:txBody>
          <a:bodyPr/>
          <a:lstStyle/>
          <a:p>
            <a:fld id="{1F3D9B9E-4049-46EC-BA45-61482909A26F}" type="datetimeFigureOut">
              <a:rPr lang="zh-CN" altLang="en-US" smtClean="0"/>
              <a:t>2023/9/29</a:t>
            </a:fld>
            <a:endParaRPr lang="zh-CN" altLang="en-US"/>
          </a:p>
        </p:txBody>
      </p:sp>
      <p:sp>
        <p:nvSpPr>
          <p:cNvPr id="5" name="页脚占位符 4">
            <a:extLst>
              <a:ext uri="{FF2B5EF4-FFF2-40B4-BE49-F238E27FC236}">
                <a16:creationId xmlns:a16="http://schemas.microsoft.com/office/drawing/2014/main" id="{086EE98F-DC1A-4AAE-855C-D7E338742A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0E44D2-905F-4223-8F69-59DEE666F9FD}"/>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95888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7C334-7F9A-4EC4-94FC-5B857296FE8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77A4CA-0E89-427D-926C-D284FCB46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FE27E53-827F-45B6-A54A-0A0FCFC4CD5C}"/>
              </a:ext>
            </a:extLst>
          </p:cNvPr>
          <p:cNvSpPr>
            <a:spLocks noGrp="1"/>
          </p:cNvSpPr>
          <p:nvPr>
            <p:ph type="dt" sz="half" idx="10"/>
          </p:nvPr>
        </p:nvSpPr>
        <p:spPr/>
        <p:txBody>
          <a:bodyPr/>
          <a:lstStyle/>
          <a:p>
            <a:fld id="{1F3D9B9E-4049-46EC-BA45-61482909A26F}" type="datetimeFigureOut">
              <a:rPr lang="zh-CN" altLang="en-US" smtClean="0"/>
              <a:t>2023/9/29</a:t>
            </a:fld>
            <a:endParaRPr lang="zh-CN" altLang="en-US"/>
          </a:p>
        </p:txBody>
      </p:sp>
      <p:sp>
        <p:nvSpPr>
          <p:cNvPr id="5" name="页脚占位符 4">
            <a:extLst>
              <a:ext uri="{FF2B5EF4-FFF2-40B4-BE49-F238E27FC236}">
                <a16:creationId xmlns:a16="http://schemas.microsoft.com/office/drawing/2014/main" id="{A032B9BE-D521-4664-80AC-8E93A5E52C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84A850-07D8-4463-9013-DB1AAFD3D9E5}"/>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88910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B7FEF-9346-4294-BF22-820400269C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604A6E-D95A-4F01-B47E-BA6E94C7BEE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E98A62-9117-46AB-BA97-2D99847BF13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4329A8D-012A-4F8A-952B-F445B247C7F1}"/>
              </a:ext>
            </a:extLst>
          </p:cNvPr>
          <p:cNvSpPr>
            <a:spLocks noGrp="1"/>
          </p:cNvSpPr>
          <p:nvPr>
            <p:ph type="dt" sz="half" idx="10"/>
          </p:nvPr>
        </p:nvSpPr>
        <p:spPr/>
        <p:txBody>
          <a:bodyPr/>
          <a:lstStyle/>
          <a:p>
            <a:fld id="{1F3D9B9E-4049-46EC-BA45-61482909A26F}" type="datetimeFigureOut">
              <a:rPr lang="zh-CN" altLang="en-US" smtClean="0"/>
              <a:t>2023/9/29</a:t>
            </a:fld>
            <a:endParaRPr lang="zh-CN" altLang="en-US"/>
          </a:p>
        </p:txBody>
      </p:sp>
      <p:sp>
        <p:nvSpPr>
          <p:cNvPr id="6" name="页脚占位符 5">
            <a:extLst>
              <a:ext uri="{FF2B5EF4-FFF2-40B4-BE49-F238E27FC236}">
                <a16:creationId xmlns:a16="http://schemas.microsoft.com/office/drawing/2014/main" id="{E0B6FF6D-6FFB-4842-BFC3-9C6314A01F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0474EF-D38A-4BAA-BCC5-41E6A9AEE8EF}"/>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376828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2697E-9616-403B-900C-773D963C2B9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76BFA7-966C-4FEE-B1F3-225EED51B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A02C2-AB05-4390-8D46-6B1F4DF7229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65C383D-15B4-47FE-938C-113D9B304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2751E2B-6A49-4D63-8274-0E233015AF9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022EBD-30FF-4487-9A1D-DC568EE76B4B}"/>
              </a:ext>
            </a:extLst>
          </p:cNvPr>
          <p:cNvSpPr>
            <a:spLocks noGrp="1"/>
          </p:cNvSpPr>
          <p:nvPr>
            <p:ph type="dt" sz="half" idx="10"/>
          </p:nvPr>
        </p:nvSpPr>
        <p:spPr/>
        <p:txBody>
          <a:bodyPr/>
          <a:lstStyle/>
          <a:p>
            <a:fld id="{1F3D9B9E-4049-46EC-BA45-61482909A26F}" type="datetimeFigureOut">
              <a:rPr lang="zh-CN" altLang="en-US" smtClean="0"/>
              <a:t>2023/9/29</a:t>
            </a:fld>
            <a:endParaRPr lang="zh-CN" altLang="en-US"/>
          </a:p>
        </p:txBody>
      </p:sp>
      <p:sp>
        <p:nvSpPr>
          <p:cNvPr id="8" name="页脚占位符 7">
            <a:extLst>
              <a:ext uri="{FF2B5EF4-FFF2-40B4-BE49-F238E27FC236}">
                <a16:creationId xmlns:a16="http://schemas.microsoft.com/office/drawing/2014/main" id="{95312985-5E75-449F-861E-8F4EC5E5E96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2F294D5-E0C5-4233-8B66-8F27D82DE55B}"/>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103370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5A40D-7AA7-4B1D-8EB8-48FFDB3A203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51DBA2-3B3C-4E06-B4E0-A6A1FCA91958}"/>
              </a:ext>
            </a:extLst>
          </p:cNvPr>
          <p:cNvSpPr>
            <a:spLocks noGrp="1"/>
          </p:cNvSpPr>
          <p:nvPr>
            <p:ph type="dt" sz="half" idx="10"/>
          </p:nvPr>
        </p:nvSpPr>
        <p:spPr/>
        <p:txBody>
          <a:bodyPr/>
          <a:lstStyle/>
          <a:p>
            <a:fld id="{1F3D9B9E-4049-46EC-BA45-61482909A26F}" type="datetimeFigureOut">
              <a:rPr lang="zh-CN" altLang="en-US" smtClean="0"/>
              <a:t>2023/9/29</a:t>
            </a:fld>
            <a:endParaRPr lang="zh-CN" altLang="en-US"/>
          </a:p>
        </p:txBody>
      </p:sp>
      <p:sp>
        <p:nvSpPr>
          <p:cNvPr id="4" name="页脚占位符 3">
            <a:extLst>
              <a:ext uri="{FF2B5EF4-FFF2-40B4-BE49-F238E27FC236}">
                <a16:creationId xmlns:a16="http://schemas.microsoft.com/office/drawing/2014/main" id="{DC1372E6-8641-40A4-9C16-5E7CC8F3386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122F3D-A95B-408C-AC3B-6F0CDE0FFCAA}"/>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44914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DFD8C7-7167-4741-9983-26884EB6E689}"/>
              </a:ext>
            </a:extLst>
          </p:cNvPr>
          <p:cNvSpPr>
            <a:spLocks noGrp="1"/>
          </p:cNvSpPr>
          <p:nvPr>
            <p:ph type="dt" sz="half" idx="10"/>
          </p:nvPr>
        </p:nvSpPr>
        <p:spPr/>
        <p:txBody>
          <a:bodyPr/>
          <a:lstStyle/>
          <a:p>
            <a:fld id="{1F3D9B9E-4049-46EC-BA45-61482909A26F}" type="datetimeFigureOut">
              <a:rPr lang="zh-CN" altLang="en-US" smtClean="0"/>
              <a:t>2023/9/29</a:t>
            </a:fld>
            <a:endParaRPr lang="zh-CN" altLang="en-US"/>
          </a:p>
        </p:txBody>
      </p:sp>
      <p:sp>
        <p:nvSpPr>
          <p:cNvPr id="3" name="页脚占位符 2">
            <a:extLst>
              <a:ext uri="{FF2B5EF4-FFF2-40B4-BE49-F238E27FC236}">
                <a16:creationId xmlns:a16="http://schemas.microsoft.com/office/drawing/2014/main" id="{E7BA872C-AA3D-4A8E-9C91-CEBA03DC1B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5B777C-7B01-477E-8FA3-E6BCA601F522}"/>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722532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BF0B6-345D-4525-B75E-1CBDF7CD23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6F5754-87C9-4B07-86E9-358CB64B4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D30AE8-E615-45F1-B3CA-34450AA98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C6D7263-6F53-4CC4-AAA6-14882F44DEEC}"/>
              </a:ext>
            </a:extLst>
          </p:cNvPr>
          <p:cNvSpPr>
            <a:spLocks noGrp="1"/>
          </p:cNvSpPr>
          <p:nvPr>
            <p:ph type="dt" sz="half" idx="10"/>
          </p:nvPr>
        </p:nvSpPr>
        <p:spPr/>
        <p:txBody>
          <a:bodyPr/>
          <a:lstStyle/>
          <a:p>
            <a:fld id="{1F3D9B9E-4049-46EC-BA45-61482909A26F}" type="datetimeFigureOut">
              <a:rPr lang="zh-CN" altLang="en-US" smtClean="0"/>
              <a:t>2023/9/29</a:t>
            </a:fld>
            <a:endParaRPr lang="zh-CN" altLang="en-US"/>
          </a:p>
        </p:txBody>
      </p:sp>
      <p:sp>
        <p:nvSpPr>
          <p:cNvPr id="6" name="页脚占位符 5">
            <a:extLst>
              <a:ext uri="{FF2B5EF4-FFF2-40B4-BE49-F238E27FC236}">
                <a16:creationId xmlns:a16="http://schemas.microsoft.com/office/drawing/2014/main" id="{16A91C38-57B1-4723-BA6A-77A0873342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62DDD2-6F5E-4C16-B9E6-481FC71FC640}"/>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2993247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723B-76C0-415F-8E72-EB57D6C884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9DF9DC5-709C-499F-ADB4-7341ADC918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B0E313-C22B-446F-8B80-9D5F3E3CC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F26D87-C735-4D2D-BD60-E1FEB109E994}"/>
              </a:ext>
            </a:extLst>
          </p:cNvPr>
          <p:cNvSpPr>
            <a:spLocks noGrp="1"/>
          </p:cNvSpPr>
          <p:nvPr>
            <p:ph type="dt" sz="half" idx="10"/>
          </p:nvPr>
        </p:nvSpPr>
        <p:spPr/>
        <p:txBody>
          <a:bodyPr/>
          <a:lstStyle/>
          <a:p>
            <a:fld id="{1F3D9B9E-4049-46EC-BA45-61482909A26F}" type="datetimeFigureOut">
              <a:rPr lang="zh-CN" altLang="en-US" smtClean="0"/>
              <a:t>2023/9/29</a:t>
            </a:fld>
            <a:endParaRPr lang="zh-CN" altLang="en-US"/>
          </a:p>
        </p:txBody>
      </p:sp>
      <p:sp>
        <p:nvSpPr>
          <p:cNvPr id="6" name="页脚占位符 5">
            <a:extLst>
              <a:ext uri="{FF2B5EF4-FFF2-40B4-BE49-F238E27FC236}">
                <a16:creationId xmlns:a16="http://schemas.microsoft.com/office/drawing/2014/main" id="{F385DE3D-B86A-4E87-A838-E2141E1277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F8547C-5CAC-4E5A-A738-8D665CBAD86E}"/>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42389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144A35-66F2-4CA9-A8B4-A9CF8E64D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1642F7-901A-4A7C-A7F2-7635F5D108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CE15B1-33A2-4EFD-B590-F9399FCB0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D9B9E-4049-46EC-BA45-61482909A26F}" type="datetimeFigureOut">
              <a:rPr lang="zh-CN" altLang="en-US" smtClean="0"/>
              <a:t>2023/9/29</a:t>
            </a:fld>
            <a:endParaRPr lang="zh-CN" altLang="en-US"/>
          </a:p>
        </p:txBody>
      </p:sp>
      <p:sp>
        <p:nvSpPr>
          <p:cNvPr id="5" name="页脚占位符 4">
            <a:extLst>
              <a:ext uri="{FF2B5EF4-FFF2-40B4-BE49-F238E27FC236}">
                <a16:creationId xmlns:a16="http://schemas.microsoft.com/office/drawing/2014/main" id="{89BE6751-B6C2-4351-B57C-BFAEC6AEC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287763-14B1-41AB-92F9-EC6CB51B9F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2817498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101.emf"/><Relationship Id="rId4" Type="http://schemas.openxmlformats.org/officeDocument/2006/relationships/oleObject" Target="../embeddings/oleObject2.bin"/></Relationships>
</file>

<file path=ppt/slides/_rels/slide113.xml.rels><?xml version="1.0" encoding="UTF-8" standalone="yes"?>
<Relationships xmlns="http://schemas.openxmlformats.org/package/2006/relationships"><Relationship Id="rId8" Type="http://schemas.openxmlformats.org/officeDocument/2006/relationships/image" Target="../media/image108.jpg"/><Relationship Id="rId3" Type="http://schemas.openxmlformats.org/officeDocument/2006/relationships/image" Target="../media/image103.jpg"/><Relationship Id="rId7" Type="http://schemas.openxmlformats.org/officeDocument/2006/relationships/image" Target="../media/image107.jpg"/><Relationship Id="rId2" Type="http://schemas.openxmlformats.org/officeDocument/2006/relationships/image" Target="../media/image102.jpg"/><Relationship Id="rId1" Type="http://schemas.openxmlformats.org/officeDocument/2006/relationships/slideLayout" Target="../slideLayouts/slideLayout1.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 Id="rId9" Type="http://schemas.openxmlformats.org/officeDocument/2006/relationships/image" Target="../media/image109.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17.jpg"/></Relationships>
</file>

<file path=ppt/slides/_rels/slide12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1.xml"/><Relationship Id="rId4" Type="http://schemas.openxmlformats.org/officeDocument/2006/relationships/image" Target="../media/image127.jpe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24.jp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136.jpg"/></Relationships>
</file>

<file path=ppt/slides/_rels/slide147.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g"/><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45.jpe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课程简介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程序纯手打，手把手教学</a:t>
            </a:r>
            <a:endParaRPr lang="en-US" altLang="zh-CN" sz="2800"/>
          </a:p>
          <a:p>
            <a:pPr marL="457200" indent="-457200">
              <a:buFont typeface="Arial" panose="020B0604020202020204" pitchFamily="34" charset="0"/>
              <a:buChar char="•"/>
            </a:pPr>
            <a:r>
              <a:rPr lang="en-US" altLang="zh-CN" sz="2800"/>
              <a:t>STM32</a:t>
            </a:r>
            <a:r>
              <a:rPr lang="zh-CN" altLang="en-US" sz="2800"/>
              <a:t>最小系统板</a:t>
            </a:r>
            <a:r>
              <a:rPr lang="en-US" altLang="zh-CN" sz="2800"/>
              <a:t>+</a:t>
            </a:r>
            <a:r>
              <a:rPr lang="zh-CN" altLang="en-US" sz="2800"/>
              <a:t>面包板硬件平台</a:t>
            </a:r>
            <a:endParaRPr lang="en-US" altLang="zh-CN" sz="2800"/>
          </a:p>
        </p:txBody>
      </p:sp>
      <p:pic>
        <p:nvPicPr>
          <p:cNvPr id="3" name="图片 2">
            <a:extLst>
              <a:ext uri="{FF2B5EF4-FFF2-40B4-BE49-F238E27FC236}">
                <a16:creationId xmlns:a16="http://schemas.microsoft.com/office/drawing/2014/main" id="{99823A66-883C-46E5-A694-AD069287A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0180" y="2430542"/>
            <a:ext cx="5511640" cy="4133730"/>
          </a:xfrm>
          <a:prstGeom prst="rect">
            <a:avLst/>
          </a:prstGeom>
        </p:spPr>
      </p:pic>
    </p:spTree>
    <p:extLst>
      <p:ext uri="{BB962C8B-B14F-4D97-AF65-F5344CB8AC3E}">
        <p14:creationId xmlns:p14="http://schemas.microsoft.com/office/powerpoint/2010/main" val="3025099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系统结构</a:t>
            </a:r>
          </a:p>
        </p:txBody>
      </p:sp>
      <p:pic>
        <p:nvPicPr>
          <p:cNvPr id="3" name="图片 2">
            <a:extLst>
              <a:ext uri="{FF2B5EF4-FFF2-40B4-BE49-F238E27FC236}">
                <a16:creationId xmlns:a16="http://schemas.microsoft.com/office/drawing/2014/main" id="{67828ABC-84A0-4EE3-9FC3-52D45E36FE04}"/>
              </a:ext>
            </a:extLst>
          </p:cNvPr>
          <p:cNvPicPr>
            <a:picLocks noChangeAspect="1"/>
          </p:cNvPicPr>
          <p:nvPr/>
        </p:nvPicPr>
        <p:blipFill>
          <a:blip r:embed="rId2"/>
          <a:stretch>
            <a:fillRect/>
          </a:stretch>
        </p:blipFill>
        <p:spPr>
          <a:xfrm>
            <a:off x="2392178" y="1016887"/>
            <a:ext cx="7407643" cy="5670048"/>
          </a:xfrm>
          <a:prstGeom prst="rect">
            <a:avLst/>
          </a:prstGeom>
        </p:spPr>
      </p:pic>
    </p:spTree>
    <p:extLst>
      <p:ext uri="{BB962C8B-B14F-4D97-AF65-F5344CB8AC3E}">
        <p14:creationId xmlns:p14="http://schemas.microsoft.com/office/powerpoint/2010/main" val="11577518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DMA</a:t>
            </a:r>
            <a:r>
              <a:rPr lang="zh-CN" altLang="en-US" sz="2800"/>
              <a:t>（</a:t>
            </a:r>
            <a:r>
              <a:rPr lang="en-US" altLang="zh-CN" sz="2800"/>
              <a:t>Direct Memory Access</a:t>
            </a:r>
            <a:r>
              <a:rPr lang="zh-CN" altLang="en-US" sz="2800"/>
              <a:t>）直接存储器存取</a:t>
            </a:r>
            <a:endParaRPr lang="en-US" altLang="zh-CN" sz="2800"/>
          </a:p>
          <a:p>
            <a:pPr marL="457200" indent="-457200">
              <a:buFont typeface="Arial" panose="020B0604020202020204" pitchFamily="34" charset="0"/>
              <a:buChar char="•"/>
            </a:pPr>
            <a:r>
              <a:rPr lang="en-US" altLang="zh-CN" sz="2800"/>
              <a:t>DMA</a:t>
            </a:r>
            <a:r>
              <a:rPr lang="zh-CN" altLang="en-US" sz="2800"/>
              <a:t>可以提供外设和存储器或者存储器和存储器之间的高速数据传输，无须</a:t>
            </a:r>
            <a:r>
              <a:rPr lang="en-US" altLang="zh-CN" sz="2800"/>
              <a:t>CPU</a:t>
            </a:r>
            <a:r>
              <a:rPr lang="zh-CN" altLang="en-US" sz="2800"/>
              <a:t>干预，节省了</a:t>
            </a:r>
            <a:r>
              <a:rPr lang="en-US" altLang="zh-CN" sz="2800"/>
              <a:t>CPU</a:t>
            </a:r>
            <a:r>
              <a:rPr lang="zh-CN" altLang="en-US" sz="2800"/>
              <a:t>的资源</a:t>
            </a:r>
            <a:endParaRPr lang="en-US" altLang="zh-CN" sz="2800"/>
          </a:p>
          <a:p>
            <a:pPr marL="457200" indent="-457200">
              <a:buFont typeface="Arial" panose="020B0604020202020204" pitchFamily="34" charset="0"/>
              <a:buChar char="•"/>
            </a:pPr>
            <a:r>
              <a:rPr lang="en-US" altLang="zh-CN" sz="2800"/>
              <a:t>12</a:t>
            </a:r>
            <a:r>
              <a:rPr lang="zh-CN" altLang="en-US" sz="2800"/>
              <a:t>个独立可配置的通道： </a:t>
            </a:r>
            <a:r>
              <a:rPr lang="en-US" altLang="zh-CN" sz="2800"/>
              <a:t>DMA1</a:t>
            </a:r>
            <a:r>
              <a:rPr lang="zh-CN" altLang="en-US" sz="2800"/>
              <a:t>（</a:t>
            </a:r>
            <a:r>
              <a:rPr lang="en-US" altLang="zh-CN" sz="2800"/>
              <a:t>7</a:t>
            </a:r>
            <a:r>
              <a:rPr lang="zh-CN" altLang="en-US" sz="2800"/>
              <a:t>个通道）， </a:t>
            </a:r>
            <a:r>
              <a:rPr lang="en-US" altLang="zh-CN" sz="2800"/>
              <a:t>DMA2</a:t>
            </a:r>
            <a:r>
              <a:rPr lang="zh-CN" altLang="en-US" sz="2800"/>
              <a:t>（</a:t>
            </a:r>
            <a:r>
              <a:rPr lang="en-US" altLang="zh-CN" sz="2800"/>
              <a:t>5</a:t>
            </a:r>
            <a:r>
              <a:rPr lang="zh-CN" altLang="en-US" sz="2800"/>
              <a:t>个通道）</a:t>
            </a:r>
            <a:endParaRPr lang="en-US" altLang="zh-CN" sz="2800"/>
          </a:p>
          <a:p>
            <a:pPr marL="457200" indent="-457200">
              <a:buFont typeface="Arial" panose="020B0604020202020204" pitchFamily="34" charset="0"/>
              <a:buChar char="•"/>
            </a:pPr>
            <a:r>
              <a:rPr lang="zh-CN" altLang="en-US" sz="2800"/>
              <a:t>每个通道都支持软件触发和特定的硬件触发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DMA</a:t>
            </a:r>
            <a:r>
              <a:rPr lang="zh-CN" altLang="en-US" sz="2800"/>
              <a:t>资源：</a:t>
            </a:r>
            <a:r>
              <a:rPr lang="en-US" altLang="zh-CN" sz="2800"/>
              <a:t>DMA1</a:t>
            </a:r>
            <a:r>
              <a:rPr lang="zh-CN" altLang="en-US" sz="2800"/>
              <a:t>（</a:t>
            </a:r>
            <a:r>
              <a:rPr lang="en-US" altLang="zh-CN" sz="2800"/>
              <a:t>7</a:t>
            </a:r>
            <a:r>
              <a:rPr lang="zh-CN" altLang="en-US" sz="2800"/>
              <a:t>个通道）</a:t>
            </a:r>
            <a:endParaRPr lang="en-US" altLang="zh-CN" sz="2800"/>
          </a:p>
        </p:txBody>
      </p:sp>
    </p:spTree>
    <p:extLst>
      <p:ext uri="{BB962C8B-B14F-4D97-AF65-F5344CB8AC3E}">
        <p14:creationId xmlns:p14="http://schemas.microsoft.com/office/powerpoint/2010/main" val="19044616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存储器映像</a:t>
            </a:r>
            <a:endParaRPr lang="zh-CN" altLang="en-US" sz="3200">
              <a:latin typeface="等线" panose="02010600030101010101" pitchFamily="2" charset="-122"/>
              <a:ea typeface="等线" panose="02010600030101010101" pitchFamily="2" charset="-122"/>
            </a:endParaRPr>
          </a:p>
        </p:txBody>
      </p:sp>
      <p:graphicFrame>
        <p:nvGraphicFramePr>
          <p:cNvPr id="2" name="表格 2">
            <a:extLst>
              <a:ext uri="{FF2B5EF4-FFF2-40B4-BE49-F238E27FC236}">
                <a16:creationId xmlns:a16="http://schemas.microsoft.com/office/drawing/2014/main" id="{2D8CBC16-152A-41D1-8637-45F38EBF9C78}"/>
              </a:ext>
            </a:extLst>
          </p:cNvPr>
          <p:cNvGraphicFramePr>
            <a:graphicFrameLocks noGrp="1"/>
          </p:cNvGraphicFramePr>
          <p:nvPr>
            <p:extLst>
              <p:ext uri="{D42A27DB-BD31-4B8C-83A1-F6EECF244321}">
                <p14:modId xmlns:p14="http://schemas.microsoft.com/office/powerpoint/2010/main" val="2730194655"/>
              </p:ext>
            </p:extLst>
          </p:nvPr>
        </p:nvGraphicFramePr>
        <p:xfrm>
          <a:off x="733857" y="2295048"/>
          <a:ext cx="10724286" cy="2773680"/>
        </p:xfrm>
        <a:graphic>
          <a:graphicData uri="http://schemas.openxmlformats.org/drawingml/2006/table">
            <a:tbl>
              <a:tblPr firstRow="1" bandRow="1">
                <a:tableStyleId>{93296810-A885-4BE3-A3E7-6D5BEEA58F35}</a:tableStyleId>
              </a:tblPr>
              <a:tblGrid>
                <a:gridCol w="1171789">
                  <a:extLst>
                    <a:ext uri="{9D8B030D-6E8A-4147-A177-3AD203B41FA5}">
                      <a16:colId xmlns:a16="http://schemas.microsoft.com/office/drawing/2014/main" val="3981235934"/>
                    </a:ext>
                  </a:extLst>
                </a:gridCol>
                <a:gridCol w="2163428">
                  <a:extLst>
                    <a:ext uri="{9D8B030D-6E8A-4147-A177-3AD203B41FA5}">
                      <a16:colId xmlns:a16="http://schemas.microsoft.com/office/drawing/2014/main" val="2717214605"/>
                    </a:ext>
                  </a:extLst>
                </a:gridCol>
                <a:gridCol w="2523637">
                  <a:extLst>
                    <a:ext uri="{9D8B030D-6E8A-4147-A177-3AD203B41FA5}">
                      <a16:colId xmlns:a16="http://schemas.microsoft.com/office/drawing/2014/main" val="789944179"/>
                    </a:ext>
                  </a:extLst>
                </a:gridCol>
                <a:gridCol w="4865432">
                  <a:extLst>
                    <a:ext uri="{9D8B030D-6E8A-4147-A177-3AD203B41FA5}">
                      <a16:colId xmlns:a16="http://schemas.microsoft.com/office/drawing/2014/main" val="2865712789"/>
                    </a:ext>
                  </a:extLst>
                </a:gridCol>
              </a:tblGrid>
              <a:tr h="370840">
                <a:tc>
                  <a:txBody>
                    <a:bodyPr/>
                    <a:lstStyle/>
                    <a:p>
                      <a:pPr algn="ctr"/>
                      <a:r>
                        <a:rPr lang="zh-CN" altLang="en-US" sz="2000"/>
                        <a:t>类型</a:t>
                      </a:r>
                    </a:p>
                  </a:txBody>
                  <a:tcPr anchor="ctr"/>
                </a:tc>
                <a:tc>
                  <a:txBody>
                    <a:bodyPr/>
                    <a:lstStyle/>
                    <a:p>
                      <a:pPr algn="ctr"/>
                      <a:r>
                        <a:rPr lang="zh-CN" altLang="en-US" sz="2000"/>
                        <a:t>起始地址</a:t>
                      </a:r>
                    </a:p>
                  </a:txBody>
                  <a:tcPr anchor="ctr"/>
                </a:tc>
                <a:tc>
                  <a:txBody>
                    <a:bodyPr/>
                    <a:lstStyle/>
                    <a:p>
                      <a:pPr algn="ctr"/>
                      <a:r>
                        <a:rPr lang="zh-CN" altLang="en-US" sz="2000"/>
                        <a:t>存储器</a:t>
                      </a:r>
                    </a:p>
                  </a:txBody>
                  <a:tcPr anchor="ctr"/>
                </a:tc>
                <a:tc>
                  <a:txBody>
                    <a:bodyPr/>
                    <a:lstStyle/>
                    <a:p>
                      <a:pPr algn="ctr"/>
                      <a:r>
                        <a:rPr lang="zh-CN" altLang="en-US" sz="2000"/>
                        <a:t>用途</a:t>
                      </a:r>
                    </a:p>
                  </a:txBody>
                  <a:tcPr anchor="ctr"/>
                </a:tc>
                <a:extLst>
                  <a:ext uri="{0D108BD9-81ED-4DB2-BD59-A6C34878D82A}">
                    <a16:rowId xmlns:a16="http://schemas.microsoft.com/office/drawing/2014/main" val="2362160782"/>
                  </a:ext>
                </a:extLst>
              </a:tr>
              <a:tr h="370840">
                <a:tc rowSpan="3">
                  <a:txBody>
                    <a:bodyPr/>
                    <a:lstStyle/>
                    <a:p>
                      <a:pPr algn="ctr"/>
                      <a:r>
                        <a:rPr lang="en-US" altLang="zh-CN" sz="2000"/>
                        <a:t>ROM</a:t>
                      </a:r>
                      <a:endParaRPr lang="zh-CN" altLang="en-US" sz="2000"/>
                    </a:p>
                  </a:txBody>
                  <a:tcPr anchor="ctr"/>
                </a:tc>
                <a:tc>
                  <a:txBody>
                    <a:bodyPr/>
                    <a:lstStyle/>
                    <a:p>
                      <a:pPr algn="ctr"/>
                      <a:r>
                        <a:rPr lang="en-US" altLang="zh-CN" sz="2000"/>
                        <a:t>0x0800 0000</a:t>
                      </a:r>
                      <a:endParaRPr lang="zh-CN" altLang="en-US" sz="2000"/>
                    </a:p>
                  </a:txBody>
                  <a:tcPr anchor="ctr"/>
                </a:tc>
                <a:tc>
                  <a:txBody>
                    <a:bodyPr/>
                    <a:lstStyle/>
                    <a:p>
                      <a:pPr algn="ctr"/>
                      <a:r>
                        <a:rPr lang="zh-CN" altLang="en-US" sz="2000"/>
                        <a:t>程序存储器</a:t>
                      </a:r>
                      <a:r>
                        <a:rPr lang="en-US" altLang="zh-CN" sz="2000"/>
                        <a:t>Flash</a:t>
                      </a:r>
                      <a:endParaRPr lang="zh-CN" altLang="en-US" sz="2000"/>
                    </a:p>
                  </a:txBody>
                  <a:tcPr anchor="ctr"/>
                </a:tc>
                <a:tc>
                  <a:txBody>
                    <a:bodyPr/>
                    <a:lstStyle/>
                    <a:p>
                      <a:pPr algn="ctr"/>
                      <a:r>
                        <a:rPr lang="zh-CN" altLang="en-US" sz="2000"/>
                        <a:t>存储</a:t>
                      </a:r>
                      <a:r>
                        <a:rPr lang="en-US" altLang="zh-CN" sz="2000"/>
                        <a:t>C</a:t>
                      </a:r>
                      <a:r>
                        <a:rPr lang="zh-CN" altLang="en-US" sz="2000"/>
                        <a:t>语言编译后的程序代码</a:t>
                      </a:r>
                    </a:p>
                  </a:txBody>
                  <a:tcPr anchor="ctr"/>
                </a:tc>
                <a:extLst>
                  <a:ext uri="{0D108BD9-81ED-4DB2-BD59-A6C34878D82A}">
                    <a16:rowId xmlns:a16="http://schemas.microsoft.com/office/drawing/2014/main" val="2195948886"/>
                  </a:ext>
                </a:extLst>
              </a:tr>
              <a:tr h="370840">
                <a:tc vMerge="1">
                  <a:txBody>
                    <a:bodyPr/>
                    <a:lstStyle/>
                    <a:p>
                      <a:pPr algn="ct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0x1FFF F000</a:t>
                      </a:r>
                      <a:endParaRPr lang="zh-CN" altLang="en-US" sz="2000"/>
                    </a:p>
                  </a:txBody>
                  <a:tcPr anchor="ctr"/>
                </a:tc>
                <a:tc>
                  <a:txBody>
                    <a:bodyPr/>
                    <a:lstStyle/>
                    <a:p>
                      <a:pPr algn="ctr"/>
                      <a:r>
                        <a:rPr lang="zh-CN" altLang="en-US" sz="2000"/>
                        <a:t>系统存储器</a:t>
                      </a:r>
                    </a:p>
                  </a:txBody>
                  <a:tcPr anchor="ctr"/>
                </a:tc>
                <a:tc>
                  <a:txBody>
                    <a:bodyPr/>
                    <a:lstStyle/>
                    <a:p>
                      <a:pPr algn="ctr"/>
                      <a:r>
                        <a:rPr lang="zh-CN" altLang="en-US" sz="2000"/>
                        <a:t>存储</a:t>
                      </a:r>
                      <a:r>
                        <a:rPr lang="en-US" altLang="zh-CN" sz="2000"/>
                        <a:t>BootLoader</a:t>
                      </a:r>
                      <a:r>
                        <a:rPr lang="zh-CN" altLang="en-US" sz="2000"/>
                        <a:t>，用于串口下载</a:t>
                      </a:r>
                    </a:p>
                  </a:txBody>
                  <a:tcPr anchor="ctr"/>
                </a:tc>
                <a:extLst>
                  <a:ext uri="{0D108BD9-81ED-4DB2-BD59-A6C34878D82A}">
                    <a16:rowId xmlns:a16="http://schemas.microsoft.com/office/drawing/2014/main" val="3280904890"/>
                  </a:ext>
                </a:extLst>
              </a:tr>
              <a:tr h="370840">
                <a:tc vMerge="1">
                  <a:txBody>
                    <a:bodyPr/>
                    <a:lstStyle/>
                    <a:p>
                      <a:pPr algn="ct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0x1FFF F800</a:t>
                      </a:r>
                      <a:endParaRPr lang="zh-CN" altLang="en-US" sz="2000"/>
                    </a:p>
                  </a:txBody>
                  <a:tcPr anchor="ctr"/>
                </a:tc>
                <a:tc>
                  <a:txBody>
                    <a:bodyPr/>
                    <a:lstStyle/>
                    <a:p>
                      <a:pPr algn="ctr"/>
                      <a:r>
                        <a:rPr lang="zh-CN" altLang="en-US" sz="2000"/>
                        <a:t>选项字节</a:t>
                      </a:r>
                    </a:p>
                  </a:txBody>
                  <a:tcPr anchor="ctr"/>
                </a:tc>
                <a:tc>
                  <a:txBody>
                    <a:bodyPr/>
                    <a:lstStyle/>
                    <a:p>
                      <a:pPr algn="ctr"/>
                      <a:r>
                        <a:rPr lang="zh-CN" altLang="en-US" sz="2000"/>
                        <a:t>存储一些独立于程序代码的配置参数</a:t>
                      </a:r>
                    </a:p>
                  </a:txBody>
                  <a:tcPr anchor="ctr"/>
                </a:tc>
                <a:extLst>
                  <a:ext uri="{0D108BD9-81ED-4DB2-BD59-A6C34878D82A}">
                    <a16:rowId xmlns:a16="http://schemas.microsoft.com/office/drawing/2014/main" val="2097247517"/>
                  </a:ext>
                </a:extLst>
              </a:tr>
              <a:tr h="370840">
                <a:tc rowSpan="3">
                  <a:txBody>
                    <a:bodyPr/>
                    <a:lstStyle/>
                    <a:p>
                      <a:pPr algn="ctr"/>
                      <a:r>
                        <a:rPr lang="en-US" altLang="zh-CN" sz="2000"/>
                        <a:t>RAM</a:t>
                      </a:r>
                      <a:endParaRPr lang="zh-CN" altLang="en-US" sz="2000"/>
                    </a:p>
                  </a:txBody>
                  <a:tcPr anchor="ctr"/>
                </a:tc>
                <a:tc>
                  <a:txBody>
                    <a:bodyPr/>
                    <a:lstStyle/>
                    <a:p>
                      <a:pPr algn="ctr"/>
                      <a:r>
                        <a:rPr lang="en-US" altLang="zh-CN" sz="2000"/>
                        <a:t>0x2000 0000</a:t>
                      </a:r>
                      <a:endParaRPr lang="zh-CN" altLang="en-US" sz="2000"/>
                    </a:p>
                  </a:txBody>
                  <a:tcPr anchor="ctr"/>
                </a:tc>
                <a:tc>
                  <a:txBody>
                    <a:bodyPr/>
                    <a:lstStyle/>
                    <a:p>
                      <a:pPr algn="ctr"/>
                      <a:r>
                        <a:rPr lang="zh-CN" altLang="en-US" sz="2000"/>
                        <a:t>运行内存</a:t>
                      </a:r>
                      <a:r>
                        <a:rPr lang="en-US" altLang="zh-CN" sz="2000"/>
                        <a:t>SRAM</a:t>
                      </a:r>
                      <a:endParaRPr lang="zh-CN" altLang="en-US" sz="2000"/>
                    </a:p>
                  </a:txBody>
                  <a:tcPr anchor="ctr"/>
                </a:tc>
                <a:tc>
                  <a:txBody>
                    <a:bodyPr/>
                    <a:lstStyle/>
                    <a:p>
                      <a:pPr algn="ctr"/>
                      <a:r>
                        <a:rPr lang="zh-CN" altLang="en-US" sz="2000"/>
                        <a:t>存储运行过程中的临时变量</a:t>
                      </a:r>
                    </a:p>
                  </a:txBody>
                  <a:tcPr anchor="ctr"/>
                </a:tc>
                <a:extLst>
                  <a:ext uri="{0D108BD9-81ED-4DB2-BD59-A6C34878D82A}">
                    <a16:rowId xmlns:a16="http://schemas.microsoft.com/office/drawing/2014/main" val="985724982"/>
                  </a:ext>
                </a:extLst>
              </a:tr>
              <a:tr h="370840">
                <a:tc vMerge="1">
                  <a:txBody>
                    <a:bodyPr/>
                    <a:lstStyle/>
                    <a:p>
                      <a:pPr algn="ctr"/>
                      <a:endParaRPr lang="zh-CN" altLang="en-US"/>
                    </a:p>
                  </a:txBody>
                  <a:tcPr anchor="ctr"/>
                </a:tc>
                <a:tc>
                  <a:txBody>
                    <a:bodyPr/>
                    <a:lstStyle/>
                    <a:p>
                      <a:pPr algn="ctr"/>
                      <a:r>
                        <a:rPr lang="en-US" altLang="zh-CN" sz="2000"/>
                        <a:t>0x4000 0000</a:t>
                      </a:r>
                      <a:endParaRPr lang="zh-CN" altLang="en-US" sz="2000"/>
                    </a:p>
                  </a:txBody>
                  <a:tcPr anchor="ctr"/>
                </a:tc>
                <a:tc>
                  <a:txBody>
                    <a:bodyPr/>
                    <a:lstStyle/>
                    <a:p>
                      <a:pPr algn="ctr"/>
                      <a:r>
                        <a:rPr lang="zh-CN" altLang="en-US" sz="2000"/>
                        <a:t>外设寄存器</a:t>
                      </a:r>
                    </a:p>
                  </a:txBody>
                  <a:tcPr anchor="ctr"/>
                </a:tc>
                <a:tc>
                  <a:txBody>
                    <a:bodyPr/>
                    <a:lstStyle/>
                    <a:p>
                      <a:pPr algn="ctr"/>
                      <a:r>
                        <a:rPr lang="zh-CN" altLang="en-US" sz="2000"/>
                        <a:t>存储各个外设的配置参数</a:t>
                      </a:r>
                    </a:p>
                  </a:txBody>
                  <a:tcPr anchor="ctr"/>
                </a:tc>
                <a:extLst>
                  <a:ext uri="{0D108BD9-81ED-4DB2-BD59-A6C34878D82A}">
                    <a16:rowId xmlns:a16="http://schemas.microsoft.com/office/drawing/2014/main" val="2567394037"/>
                  </a:ext>
                </a:extLst>
              </a:tr>
              <a:tr h="370840">
                <a:tc vMerge="1">
                  <a:txBody>
                    <a:bodyPr/>
                    <a:lstStyle/>
                    <a:p>
                      <a:pPr algn="ctr"/>
                      <a:endParaRPr lang="zh-CN" altLang="en-US"/>
                    </a:p>
                  </a:txBody>
                  <a:tcPr anchor="ctr"/>
                </a:tc>
                <a:tc>
                  <a:txBody>
                    <a:bodyPr/>
                    <a:lstStyle/>
                    <a:p>
                      <a:pPr algn="ctr"/>
                      <a:r>
                        <a:rPr lang="en-US" altLang="zh-CN" sz="2000"/>
                        <a:t>0xE000 0000</a:t>
                      </a:r>
                      <a:endParaRPr lang="zh-CN" altLang="en-US" sz="2000"/>
                    </a:p>
                  </a:txBody>
                  <a:tcPr anchor="ctr"/>
                </a:tc>
                <a:tc>
                  <a:txBody>
                    <a:bodyPr/>
                    <a:lstStyle/>
                    <a:p>
                      <a:pPr algn="ctr"/>
                      <a:r>
                        <a:rPr lang="zh-CN" altLang="en-US" sz="2000"/>
                        <a:t>内核外设寄存器</a:t>
                      </a:r>
                    </a:p>
                  </a:txBody>
                  <a:tcPr anchor="ctr"/>
                </a:tc>
                <a:tc>
                  <a:txBody>
                    <a:bodyPr/>
                    <a:lstStyle/>
                    <a:p>
                      <a:pPr algn="ctr"/>
                      <a:r>
                        <a:rPr lang="zh-CN" altLang="en-US" sz="2000"/>
                        <a:t>存储内核各个外设的配置参数</a:t>
                      </a:r>
                    </a:p>
                  </a:txBody>
                  <a:tcPr anchor="ctr"/>
                </a:tc>
                <a:extLst>
                  <a:ext uri="{0D108BD9-81ED-4DB2-BD59-A6C34878D82A}">
                    <a16:rowId xmlns:a16="http://schemas.microsoft.com/office/drawing/2014/main" val="2510901706"/>
                  </a:ext>
                </a:extLst>
              </a:tr>
            </a:tbl>
          </a:graphicData>
        </a:graphic>
      </p:graphicFrame>
    </p:spTree>
    <p:extLst>
      <p:ext uri="{BB962C8B-B14F-4D97-AF65-F5344CB8AC3E}">
        <p14:creationId xmlns:p14="http://schemas.microsoft.com/office/powerpoint/2010/main" val="3192831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框图</a:t>
            </a:r>
          </a:p>
        </p:txBody>
      </p:sp>
      <p:pic>
        <p:nvPicPr>
          <p:cNvPr id="2" name="图片 1">
            <a:extLst>
              <a:ext uri="{FF2B5EF4-FFF2-40B4-BE49-F238E27FC236}">
                <a16:creationId xmlns:a16="http://schemas.microsoft.com/office/drawing/2014/main" id="{C3CC3E3C-D904-4ACE-A6B4-D4E78F187C52}"/>
              </a:ext>
            </a:extLst>
          </p:cNvPr>
          <p:cNvPicPr>
            <a:picLocks noChangeAspect="1"/>
          </p:cNvPicPr>
          <p:nvPr/>
        </p:nvPicPr>
        <p:blipFill>
          <a:blip r:embed="rId2"/>
          <a:stretch>
            <a:fillRect/>
          </a:stretch>
        </p:blipFill>
        <p:spPr>
          <a:xfrm>
            <a:off x="3168609" y="1117293"/>
            <a:ext cx="5854782" cy="5193884"/>
          </a:xfrm>
          <a:prstGeom prst="rect">
            <a:avLst/>
          </a:prstGeom>
        </p:spPr>
      </p:pic>
    </p:spTree>
    <p:extLst>
      <p:ext uri="{BB962C8B-B14F-4D97-AF65-F5344CB8AC3E}">
        <p14:creationId xmlns:p14="http://schemas.microsoft.com/office/powerpoint/2010/main" val="42257121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66B462F2-CEC3-4EB6-B91F-95E52B62609D}"/>
              </a:ext>
            </a:extLst>
          </p:cNvPr>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F3E17DD-0F83-4AB2-A494-449B14095F59}"/>
              </a:ext>
            </a:extLst>
          </p:cNvPr>
          <p:cNvSpPr/>
          <p:nvPr/>
        </p:nvSpPr>
        <p:spPr>
          <a:xfrm>
            <a:off x="3589081" y="2144246"/>
            <a:ext cx="1685533" cy="110544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外设寄存器</a:t>
            </a:r>
            <a:endParaRPr lang="en-US" altLang="zh-CN"/>
          </a:p>
        </p:txBody>
      </p:sp>
      <p:sp>
        <p:nvSpPr>
          <p:cNvPr id="20" name="矩形 19">
            <a:extLst>
              <a:ext uri="{FF2B5EF4-FFF2-40B4-BE49-F238E27FC236}">
                <a16:creationId xmlns:a16="http://schemas.microsoft.com/office/drawing/2014/main" id="{D90B9A9E-57B6-4489-9D47-51C0668C1102}"/>
              </a:ext>
            </a:extLst>
          </p:cNvPr>
          <p:cNvSpPr/>
          <p:nvPr/>
        </p:nvSpPr>
        <p:spPr>
          <a:xfrm>
            <a:off x="6640390" y="2141052"/>
            <a:ext cx="1685538" cy="110863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52" name="矩形 51">
            <a:extLst>
              <a:ext uri="{FF2B5EF4-FFF2-40B4-BE49-F238E27FC236}">
                <a16:creationId xmlns:a16="http://schemas.microsoft.com/office/drawing/2014/main" id="{7E2A949C-E4BD-4F7C-AD6B-DE99177CE2E6}"/>
              </a:ext>
            </a:extLst>
          </p:cNvPr>
          <p:cNvSpPr/>
          <p:nvPr/>
        </p:nvSpPr>
        <p:spPr>
          <a:xfrm>
            <a:off x="6854227" y="274412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SRAM</a:t>
            </a:r>
          </a:p>
        </p:txBody>
      </p:sp>
      <p:sp>
        <p:nvSpPr>
          <p:cNvPr id="53" name="矩形 52">
            <a:extLst>
              <a:ext uri="{FF2B5EF4-FFF2-40B4-BE49-F238E27FC236}">
                <a16:creationId xmlns:a16="http://schemas.microsoft.com/office/drawing/2014/main" id="{EEFF05EE-BDF9-4844-88CE-D8CF71EB2ACC}"/>
              </a:ext>
            </a:extLst>
          </p:cNvPr>
          <p:cNvSpPr/>
          <p:nvPr/>
        </p:nvSpPr>
        <p:spPr>
          <a:xfrm>
            <a:off x="6854228" y="2253511"/>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Flash</a:t>
            </a:r>
          </a:p>
        </p:txBody>
      </p:sp>
      <p:sp>
        <p:nvSpPr>
          <p:cNvPr id="3" name="箭头: 右 2">
            <a:extLst>
              <a:ext uri="{FF2B5EF4-FFF2-40B4-BE49-F238E27FC236}">
                <a16:creationId xmlns:a16="http://schemas.microsoft.com/office/drawing/2014/main" id="{87FD000C-7B56-4A8D-A46B-567A88E93BF8}"/>
              </a:ext>
            </a:extLst>
          </p:cNvPr>
          <p:cNvSpPr/>
          <p:nvPr/>
        </p:nvSpPr>
        <p:spPr>
          <a:xfrm>
            <a:off x="5274619" y="2405827"/>
            <a:ext cx="1365765"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C7F31DF1-E157-4F9C-80A0-89B47C489A3D}"/>
              </a:ext>
            </a:extLst>
          </p:cNvPr>
          <p:cNvSpPr/>
          <p:nvPr/>
        </p:nvSpPr>
        <p:spPr>
          <a:xfrm rot="10800000">
            <a:off x="5274613" y="2652747"/>
            <a:ext cx="1365776"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上弧形 55">
            <a:extLst>
              <a:ext uri="{FF2B5EF4-FFF2-40B4-BE49-F238E27FC236}">
                <a16:creationId xmlns:a16="http://schemas.microsoft.com/office/drawing/2014/main" id="{BE2B4B86-E868-484B-AD73-3CBFE73203DA}"/>
              </a:ext>
            </a:extLst>
          </p:cNvPr>
          <p:cNvSpPr/>
          <p:nvPr/>
        </p:nvSpPr>
        <p:spPr>
          <a:xfrm rot="5400000">
            <a:off x="8335604" y="2437344"/>
            <a:ext cx="492232" cy="469804"/>
          </a:xfrm>
          <a:prstGeom prst="curvedDown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2" name="表格 5">
            <a:extLst>
              <a:ext uri="{FF2B5EF4-FFF2-40B4-BE49-F238E27FC236}">
                <a16:creationId xmlns:a16="http://schemas.microsoft.com/office/drawing/2014/main" id="{3D5511B9-D425-4F93-991B-F4F6DAB91E00}"/>
              </a:ext>
            </a:extLst>
          </p:cNvPr>
          <p:cNvGraphicFramePr>
            <a:graphicFrameLocks noGrp="1"/>
          </p:cNvGraphicFramePr>
          <p:nvPr>
            <p:extLst>
              <p:ext uri="{D42A27DB-BD31-4B8C-83A1-F6EECF244321}">
                <p14:modId xmlns:p14="http://schemas.microsoft.com/office/powerpoint/2010/main" val="3481574713"/>
              </p:ext>
            </p:extLst>
          </p:nvPr>
        </p:nvGraphicFramePr>
        <p:xfrm>
          <a:off x="1449380" y="1953691"/>
          <a:ext cx="1749077" cy="1483360"/>
        </p:xfrm>
        <a:graphic>
          <a:graphicData uri="http://schemas.openxmlformats.org/drawingml/2006/table">
            <a:tbl>
              <a:tblPr firstRow="1" bandRow="1">
                <a:tableStyleId>{93296810-A885-4BE3-A3E7-6D5BEEA58F35}</a:tableStyleId>
              </a:tblPr>
              <a:tblGrid>
                <a:gridCol w="1749077">
                  <a:extLst>
                    <a:ext uri="{9D8B030D-6E8A-4147-A177-3AD203B41FA5}">
                      <a16:colId xmlns:a16="http://schemas.microsoft.com/office/drawing/2014/main" val="3204102397"/>
                    </a:ext>
                  </a:extLst>
                </a:gridCol>
              </a:tblGrid>
              <a:tr h="370840">
                <a:tc>
                  <a:txBody>
                    <a:bodyPr/>
                    <a:lstStyle/>
                    <a:p>
                      <a:pPr algn="ctr"/>
                      <a:r>
                        <a:rPr lang="zh-CN" altLang="en-US"/>
                        <a:t>外设</a:t>
                      </a:r>
                    </a:p>
                  </a:txBody>
                  <a:tcPr/>
                </a:tc>
                <a:extLst>
                  <a:ext uri="{0D108BD9-81ED-4DB2-BD59-A6C34878D82A}">
                    <a16:rowId xmlns:a16="http://schemas.microsoft.com/office/drawing/2014/main" val="3487769796"/>
                  </a:ext>
                </a:extLst>
              </a:tr>
              <a:tr h="370840">
                <a:tc>
                  <a:txBody>
                    <a:bodyPr/>
                    <a:lstStyle/>
                    <a:p>
                      <a:pPr algn="ctr"/>
                      <a:r>
                        <a:rPr lang="zh-CN" altLang="en-US"/>
                        <a:t>起始地址</a:t>
                      </a:r>
                    </a:p>
                  </a:txBody>
                  <a:tcPr/>
                </a:tc>
                <a:extLst>
                  <a:ext uri="{0D108BD9-81ED-4DB2-BD59-A6C34878D82A}">
                    <a16:rowId xmlns:a16="http://schemas.microsoft.com/office/drawing/2014/main" val="2526254935"/>
                  </a:ext>
                </a:extLst>
              </a:tr>
              <a:tr h="370840">
                <a:tc>
                  <a:txBody>
                    <a:bodyPr/>
                    <a:lstStyle/>
                    <a:p>
                      <a:pPr algn="ctr"/>
                      <a:r>
                        <a:rPr lang="zh-CN" altLang="en-US"/>
                        <a:t>数据宽度</a:t>
                      </a:r>
                    </a:p>
                  </a:txBody>
                  <a:tcPr/>
                </a:tc>
                <a:extLst>
                  <a:ext uri="{0D108BD9-81ED-4DB2-BD59-A6C34878D82A}">
                    <a16:rowId xmlns:a16="http://schemas.microsoft.com/office/drawing/2014/main" val="1723081451"/>
                  </a:ext>
                </a:extLst>
              </a:tr>
              <a:tr h="370840">
                <a:tc>
                  <a:txBody>
                    <a:bodyPr/>
                    <a:lstStyle/>
                    <a:p>
                      <a:pPr algn="ctr"/>
                      <a:r>
                        <a:rPr lang="zh-CN" altLang="en-US"/>
                        <a:t>地址是否自增</a:t>
                      </a:r>
                    </a:p>
                  </a:txBody>
                  <a:tcPr/>
                </a:tc>
                <a:extLst>
                  <a:ext uri="{0D108BD9-81ED-4DB2-BD59-A6C34878D82A}">
                    <a16:rowId xmlns:a16="http://schemas.microsoft.com/office/drawing/2014/main" val="30539910"/>
                  </a:ext>
                </a:extLst>
              </a:tr>
            </a:tbl>
          </a:graphicData>
        </a:graphic>
      </p:graphicFrame>
      <p:graphicFrame>
        <p:nvGraphicFramePr>
          <p:cNvPr id="13" name="表格 5">
            <a:extLst>
              <a:ext uri="{FF2B5EF4-FFF2-40B4-BE49-F238E27FC236}">
                <a16:creationId xmlns:a16="http://schemas.microsoft.com/office/drawing/2014/main" id="{CF52DF7F-C9F0-49DD-85F5-A569993BFEDE}"/>
              </a:ext>
            </a:extLst>
          </p:cNvPr>
          <p:cNvGraphicFramePr>
            <a:graphicFrameLocks noGrp="1"/>
          </p:cNvGraphicFramePr>
          <p:nvPr>
            <p:extLst>
              <p:ext uri="{D42A27DB-BD31-4B8C-83A1-F6EECF244321}">
                <p14:modId xmlns:p14="http://schemas.microsoft.com/office/powerpoint/2010/main" val="3780855136"/>
              </p:ext>
            </p:extLst>
          </p:nvPr>
        </p:nvGraphicFramePr>
        <p:xfrm>
          <a:off x="9088838" y="1953691"/>
          <a:ext cx="1749076" cy="1483360"/>
        </p:xfrm>
        <a:graphic>
          <a:graphicData uri="http://schemas.openxmlformats.org/drawingml/2006/table">
            <a:tbl>
              <a:tblPr firstRow="1" bandRow="1">
                <a:tableStyleId>{93296810-A885-4BE3-A3E7-6D5BEEA58F35}</a:tableStyleId>
              </a:tblPr>
              <a:tblGrid>
                <a:gridCol w="1749076">
                  <a:extLst>
                    <a:ext uri="{9D8B030D-6E8A-4147-A177-3AD203B41FA5}">
                      <a16:colId xmlns:a16="http://schemas.microsoft.com/office/drawing/2014/main" val="3204102397"/>
                    </a:ext>
                  </a:extLst>
                </a:gridCol>
              </a:tblGrid>
              <a:tr h="370840">
                <a:tc>
                  <a:txBody>
                    <a:bodyPr/>
                    <a:lstStyle/>
                    <a:p>
                      <a:pPr algn="ctr"/>
                      <a:r>
                        <a:rPr lang="zh-CN" altLang="en-US"/>
                        <a:t>存储器</a:t>
                      </a:r>
                    </a:p>
                  </a:txBody>
                  <a:tcPr/>
                </a:tc>
                <a:extLst>
                  <a:ext uri="{0D108BD9-81ED-4DB2-BD59-A6C34878D82A}">
                    <a16:rowId xmlns:a16="http://schemas.microsoft.com/office/drawing/2014/main" val="3487769796"/>
                  </a:ext>
                </a:extLst>
              </a:tr>
              <a:tr h="370840">
                <a:tc>
                  <a:txBody>
                    <a:bodyPr/>
                    <a:lstStyle/>
                    <a:p>
                      <a:pPr algn="ctr"/>
                      <a:r>
                        <a:rPr lang="zh-CN" altLang="en-US"/>
                        <a:t>起始地址</a:t>
                      </a:r>
                    </a:p>
                  </a:txBody>
                  <a:tcPr/>
                </a:tc>
                <a:extLst>
                  <a:ext uri="{0D108BD9-81ED-4DB2-BD59-A6C34878D82A}">
                    <a16:rowId xmlns:a16="http://schemas.microsoft.com/office/drawing/2014/main" val="2526254935"/>
                  </a:ext>
                </a:extLst>
              </a:tr>
              <a:tr h="370840">
                <a:tc>
                  <a:txBody>
                    <a:bodyPr/>
                    <a:lstStyle/>
                    <a:p>
                      <a:pPr algn="ctr"/>
                      <a:r>
                        <a:rPr lang="zh-CN" altLang="en-US"/>
                        <a:t>数据宽度</a:t>
                      </a:r>
                    </a:p>
                  </a:txBody>
                  <a:tcPr/>
                </a:tc>
                <a:extLst>
                  <a:ext uri="{0D108BD9-81ED-4DB2-BD59-A6C34878D82A}">
                    <a16:rowId xmlns:a16="http://schemas.microsoft.com/office/drawing/2014/main" val="1723081451"/>
                  </a:ext>
                </a:extLst>
              </a:tr>
              <a:tr h="370840">
                <a:tc>
                  <a:txBody>
                    <a:bodyPr/>
                    <a:lstStyle/>
                    <a:p>
                      <a:pPr algn="ctr"/>
                      <a:r>
                        <a:rPr lang="zh-CN" altLang="en-US"/>
                        <a:t>地址是否自增</a:t>
                      </a:r>
                    </a:p>
                  </a:txBody>
                  <a:tcPr/>
                </a:tc>
                <a:extLst>
                  <a:ext uri="{0D108BD9-81ED-4DB2-BD59-A6C34878D82A}">
                    <a16:rowId xmlns:a16="http://schemas.microsoft.com/office/drawing/2014/main" val="30539910"/>
                  </a:ext>
                </a:extLst>
              </a:tr>
            </a:tbl>
          </a:graphicData>
        </a:graphic>
      </p:graphicFrame>
      <p:graphicFrame>
        <p:nvGraphicFramePr>
          <p:cNvPr id="14" name="表格 5">
            <a:extLst>
              <a:ext uri="{FF2B5EF4-FFF2-40B4-BE49-F238E27FC236}">
                <a16:creationId xmlns:a16="http://schemas.microsoft.com/office/drawing/2014/main" id="{C3585B71-9CE0-465F-AB1B-01F253ACE54D}"/>
              </a:ext>
            </a:extLst>
          </p:cNvPr>
          <p:cNvGraphicFramePr>
            <a:graphicFrameLocks noGrp="1"/>
          </p:cNvGraphicFramePr>
          <p:nvPr>
            <p:extLst>
              <p:ext uri="{D42A27DB-BD31-4B8C-83A1-F6EECF244321}">
                <p14:modId xmlns:p14="http://schemas.microsoft.com/office/powerpoint/2010/main" val="467912737"/>
              </p:ext>
            </p:extLst>
          </p:nvPr>
        </p:nvGraphicFramePr>
        <p:xfrm>
          <a:off x="5455255" y="1708848"/>
          <a:ext cx="1004493" cy="370840"/>
        </p:xfrm>
        <a:graphic>
          <a:graphicData uri="http://schemas.openxmlformats.org/drawingml/2006/table">
            <a:tbl>
              <a:tblPr bandRow="1">
                <a:tableStyleId>{93296810-A885-4BE3-A3E7-6D5BEEA58F35}</a:tableStyleId>
              </a:tblPr>
              <a:tblGrid>
                <a:gridCol w="1004493">
                  <a:extLst>
                    <a:ext uri="{9D8B030D-6E8A-4147-A177-3AD203B41FA5}">
                      <a16:colId xmlns:a16="http://schemas.microsoft.com/office/drawing/2014/main" val="3204102397"/>
                    </a:ext>
                  </a:extLst>
                </a:gridCol>
              </a:tblGrid>
              <a:tr h="370840">
                <a:tc>
                  <a:txBody>
                    <a:bodyPr/>
                    <a:lstStyle/>
                    <a:p>
                      <a:pPr algn="ctr"/>
                      <a:r>
                        <a:rPr lang="zh-CN" altLang="en-US"/>
                        <a:t>方向</a:t>
                      </a:r>
                    </a:p>
                  </a:txBody>
                  <a:tcPr/>
                </a:tc>
                <a:extLst>
                  <a:ext uri="{0D108BD9-81ED-4DB2-BD59-A6C34878D82A}">
                    <a16:rowId xmlns:a16="http://schemas.microsoft.com/office/drawing/2014/main" val="30539910"/>
                  </a:ext>
                </a:extLst>
              </a:tr>
            </a:tbl>
          </a:graphicData>
        </a:graphic>
      </p:graphicFrame>
      <p:cxnSp>
        <p:nvCxnSpPr>
          <p:cNvPr id="15" name="直接箭头连接符 14">
            <a:extLst>
              <a:ext uri="{FF2B5EF4-FFF2-40B4-BE49-F238E27FC236}">
                <a16:creationId xmlns:a16="http://schemas.microsoft.com/office/drawing/2014/main" id="{E268B71E-BA34-4209-B9A7-42A138176FC2}"/>
              </a:ext>
            </a:extLst>
          </p:cNvPr>
          <p:cNvCxnSpPr>
            <a:cxnSpLocks/>
            <a:stCxn id="33" idx="0"/>
          </p:cNvCxnSpPr>
          <p:nvPr/>
        </p:nvCxnSpPr>
        <p:spPr>
          <a:xfrm flipV="1">
            <a:off x="5957501" y="2851631"/>
            <a:ext cx="0" cy="807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0FC55E5-094F-4214-BAFC-74B1C97637FC}"/>
              </a:ext>
            </a:extLst>
          </p:cNvPr>
          <p:cNvCxnSpPr>
            <a:cxnSpLocks/>
          </p:cNvCxnSpPr>
          <p:nvPr/>
        </p:nvCxnSpPr>
        <p:spPr>
          <a:xfrm flipV="1">
            <a:off x="5961336" y="4027629"/>
            <a:ext cx="0" cy="353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梯形 20">
            <a:extLst>
              <a:ext uri="{FF2B5EF4-FFF2-40B4-BE49-F238E27FC236}">
                <a16:creationId xmlns:a16="http://schemas.microsoft.com/office/drawing/2014/main" id="{F5DBFA9D-3BC1-4CF9-B710-61D9AD3FF871}"/>
              </a:ext>
            </a:extLst>
          </p:cNvPr>
          <p:cNvSpPr/>
          <p:nvPr/>
        </p:nvSpPr>
        <p:spPr>
          <a:xfrm>
            <a:off x="5410440" y="4389974"/>
            <a:ext cx="1094122" cy="368497"/>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4" name="直接箭头连接符 23">
            <a:extLst>
              <a:ext uri="{FF2B5EF4-FFF2-40B4-BE49-F238E27FC236}">
                <a16:creationId xmlns:a16="http://schemas.microsoft.com/office/drawing/2014/main" id="{D592D07B-4B02-4716-AAAB-86889D55870D}"/>
              </a:ext>
            </a:extLst>
          </p:cNvPr>
          <p:cNvCxnSpPr>
            <a:cxnSpLocks/>
          </p:cNvCxnSpPr>
          <p:nvPr/>
        </p:nvCxnSpPr>
        <p:spPr>
          <a:xfrm flipV="1">
            <a:off x="5679500"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FE8CB2A-20EA-478D-8EE2-F10A45ADB27C}"/>
              </a:ext>
            </a:extLst>
          </p:cNvPr>
          <p:cNvCxnSpPr>
            <a:cxnSpLocks/>
          </p:cNvCxnSpPr>
          <p:nvPr/>
        </p:nvCxnSpPr>
        <p:spPr>
          <a:xfrm flipV="1">
            <a:off x="6252017"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0E4D65F-87E5-404E-8DB9-45F4F389B709}"/>
              </a:ext>
            </a:extLst>
          </p:cNvPr>
          <p:cNvSpPr/>
          <p:nvPr/>
        </p:nvSpPr>
        <p:spPr>
          <a:xfrm>
            <a:off x="3475824" y="508847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硬件触发</a:t>
            </a:r>
            <a:endParaRPr lang="en-US" altLang="zh-CN"/>
          </a:p>
        </p:txBody>
      </p:sp>
      <p:sp>
        <p:nvSpPr>
          <p:cNvPr id="30" name="矩形 29">
            <a:extLst>
              <a:ext uri="{FF2B5EF4-FFF2-40B4-BE49-F238E27FC236}">
                <a16:creationId xmlns:a16="http://schemas.microsoft.com/office/drawing/2014/main" id="{DBC67365-381E-4107-B317-4C65D6408143}"/>
              </a:ext>
            </a:extLst>
          </p:cNvPr>
          <p:cNvSpPr/>
          <p:nvPr/>
        </p:nvSpPr>
        <p:spPr>
          <a:xfrm>
            <a:off x="7205033" y="5098445"/>
            <a:ext cx="1365762"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cxnSp>
        <p:nvCxnSpPr>
          <p:cNvPr id="31" name="直接连接符 30">
            <a:extLst>
              <a:ext uri="{FF2B5EF4-FFF2-40B4-BE49-F238E27FC236}">
                <a16:creationId xmlns:a16="http://schemas.microsoft.com/office/drawing/2014/main" id="{15005223-F168-49BD-84F5-DC4E4AFB5454}"/>
              </a:ext>
            </a:extLst>
          </p:cNvPr>
          <p:cNvCxnSpPr>
            <a:cxnSpLocks/>
            <a:stCxn id="32" idx="1"/>
            <a:endCxn id="21" idx="3"/>
          </p:cNvCxnSpPr>
          <p:nvPr/>
        </p:nvCxnSpPr>
        <p:spPr>
          <a:xfrm flipH="1" flipV="1">
            <a:off x="6458500" y="4574223"/>
            <a:ext cx="746533" cy="110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32" name="表格 5">
            <a:extLst>
              <a:ext uri="{FF2B5EF4-FFF2-40B4-BE49-F238E27FC236}">
                <a16:creationId xmlns:a16="http://schemas.microsoft.com/office/drawing/2014/main" id="{8EE142B5-327F-4968-8654-B5642203F8DA}"/>
              </a:ext>
            </a:extLst>
          </p:cNvPr>
          <p:cNvGraphicFramePr>
            <a:graphicFrameLocks noGrp="1"/>
          </p:cNvGraphicFramePr>
          <p:nvPr>
            <p:extLst>
              <p:ext uri="{D42A27DB-BD31-4B8C-83A1-F6EECF244321}">
                <p14:modId xmlns:p14="http://schemas.microsoft.com/office/powerpoint/2010/main" val="3485740313"/>
              </p:ext>
            </p:extLst>
          </p:nvPr>
        </p:nvGraphicFramePr>
        <p:xfrm>
          <a:off x="7205033" y="4389905"/>
          <a:ext cx="1365764" cy="370840"/>
        </p:xfrm>
        <a:graphic>
          <a:graphicData uri="http://schemas.openxmlformats.org/drawingml/2006/table">
            <a:tbl>
              <a:tblPr bandRow="1">
                <a:tableStyleId>{93296810-A885-4BE3-A3E7-6D5BEEA58F35}</a:tableStyleId>
              </a:tblPr>
              <a:tblGrid>
                <a:gridCol w="1365764">
                  <a:extLst>
                    <a:ext uri="{9D8B030D-6E8A-4147-A177-3AD203B41FA5}">
                      <a16:colId xmlns:a16="http://schemas.microsoft.com/office/drawing/2014/main" val="3204102397"/>
                    </a:ext>
                  </a:extLst>
                </a:gridCol>
              </a:tblGrid>
              <a:tr h="370840">
                <a:tc>
                  <a:txBody>
                    <a:bodyPr/>
                    <a:lstStyle/>
                    <a:p>
                      <a:pPr algn="ctr"/>
                      <a:r>
                        <a:rPr lang="en-US" altLang="zh-CN"/>
                        <a:t>M2M</a:t>
                      </a:r>
                      <a:endParaRPr lang="zh-CN" altLang="en-US"/>
                    </a:p>
                  </a:txBody>
                  <a:tcPr/>
                </a:tc>
                <a:extLst>
                  <a:ext uri="{0D108BD9-81ED-4DB2-BD59-A6C34878D82A}">
                    <a16:rowId xmlns:a16="http://schemas.microsoft.com/office/drawing/2014/main" val="30539910"/>
                  </a:ext>
                </a:extLst>
              </a:tr>
            </a:tbl>
          </a:graphicData>
        </a:graphic>
      </p:graphicFrame>
      <p:graphicFrame>
        <p:nvGraphicFramePr>
          <p:cNvPr id="33" name="表格 5">
            <a:extLst>
              <a:ext uri="{FF2B5EF4-FFF2-40B4-BE49-F238E27FC236}">
                <a16:creationId xmlns:a16="http://schemas.microsoft.com/office/drawing/2014/main" id="{2451087E-69A5-48EF-BC1B-041325ED7F5E}"/>
              </a:ext>
            </a:extLst>
          </p:cNvPr>
          <p:cNvGraphicFramePr>
            <a:graphicFrameLocks noGrp="1"/>
          </p:cNvGraphicFramePr>
          <p:nvPr>
            <p:extLst>
              <p:ext uri="{D42A27DB-BD31-4B8C-83A1-F6EECF244321}">
                <p14:modId xmlns:p14="http://schemas.microsoft.com/office/powerpoint/2010/main" val="3131850025"/>
              </p:ext>
            </p:extLst>
          </p:nvPr>
        </p:nvGraphicFramePr>
        <p:xfrm>
          <a:off x="5274619" y="3659119"/>
          <a:ext cx="1365764" cy="368510"/>
        </p:xfrm>
        <a:graphic>
          <a:graphicData uri="http://schemas.openxmlformats.org/drawingml/2006/table">
            <a:tbl>
              <a:tblPr bandRow="1">
                <a:tableStyleId>{93296810-A885-4BE3-A3E7-6D5BEEA58F35}</a:tableStyleId>
              </a:tblPr>
              <a:tblGrid>
                <a:gridCol w="1365764">
                  <a:extLst>
                    <a:ext uri="{9D8B030D-6E8A-4147-A177-3AD203B41FA5}">
                      <a16:colId xmlns:a16="http://schemas.microsoft.com/office/drawing/2014/main" val="3204102397"/>
                    </a:ext>
                  </a:extLst>
                </a:gridCol>
              </a:tblGrid>
              <a:tr h="368510">
                <a:tc>
                  <a:txBody>
                    <a:bodyPr/>
                    <a:lstStyle/>
                    <a:p>
                      <a:pPr algn="ctr"/>
                      <a:r>
                        <a:rPr lang="zh-CN" altLang="en-US"/>
                        <a:t>传输计数器</a:t>
                      </a:r>
                    </a:p>
                  </a:txBody>
                  <a:tcPr/>
                </a:tc>
                <a:extLst>
                  <a:ext uri="{0D108BD9-81ED-4DB2-BD59-A6C34878D82A}">
                    <a16:rowId xmlns:a16="http://schemas.microsoft.com/office/drawing/2014/main" val="30539910"/>
                  </a:ext>
                </a:extLst>
              </a:tr>
            </a:tbl>
          </a:graphicData>
        </a:graphic>
      </p:graphicFrame>
      <p:sp>
        <p:nvSpPr>
          <p:cNvPr id="34" name="箭头: 右 33">
            <a:extLst>
              <a:ext uri="{FF2B5EF4-FFF2-40B4-BE49-F238E27FC236}">
                <a16:creationId xmlns:a16="http://schemas.microsoft.com/office/drawing/2014/main" id="{851E3A64-551A-41C3-930F-DEA087666B1E}"/>
              </a:ext>
            </a:extLst>
          </p:cNvPr>
          <p:cNvSpPr/>
          <p:nvPr/>
        </p:nvSpPr>
        <p:spPr>
          <a:xfrm rot="10800000">
            <a:off x="6657253" y="3730505"/>
            <a:ext cx="530910" cy="224034"/>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5" name="表格 5">
            <a:extLst>
              <a:ext uri="{FF2B5EF4-FFF2-40B4-BE49-F238E27FC236}">
                <a16:creationId xmlns:a16="http://schemas.microsoft.com/office/drawing/2014/main" id="{5591F23E-7BFD-47DE-BEA3-488BEE782D9F}"/>
              </a:ext>
            </a:extLst>
          </p:cNvPr>
          <p:cNvGraphicFramePr>
            <a:graphicFrameLocks noGrp="1"/>
          </p:cNvGraphicFramePr>
          <p:nvPr>
            <p:extLst>
              <p:ext uri="{D42A27DB-BD31-4B8C-83A1-F6EECF244321}">
                <p14:modId xmlns:p14="http://schemas.microsoft.com/office/powerpoint/2010/main" val="1193498179"/>
              </p:ext>
            </p:extLst>
          </p:nvPr>
        </p:nvGraphicFramePr>
        <p:xfrm>
          <a:off x="7205033" y="3659119"/>
          <a:ext cx="1365764" cy="368510"/>
        </p:xfrm>
        <a:graphic>
          <a:graphicData uri="http://schemas.openxmlformats.org/drawingml/2006/table">
            <a:tbl>
              <a:tblPr bandRow="1">
                <a:tableStyleId>{93296810-A885-4BE3-A3E7-6D5BEEA58F35}</a:tableStyleId>
              </a:tblPr>
              <a:tblGrid>
                <a:gridCol w="1365764">
                  <a:extLst>
                    <a:ext uri="{9D8B030D-6E8A-4147-A177-3AD203B41FA5}">
                      <a16:colId xmlns:a16="http://schemas.microsoft.com/office/drawing/2014/main" val="3204102397"/>
                    </a:ext>
                  </a:extLst>
                </a:gridCol>
              </a:tblGrid>
              <a:tr h="368510">
                <a:tc>
                  <a:txBody>
                    <a:bodyPr/>
                    <a:lstStyle/>
                    <a:p>
                      <a:pPr algn="ctr"/>
                      <a:r>
                        <a:rPr lang="zh-CN" altLang="en-US"/>
                        <a:t>自动重装器</a:t>
                      </a:r>
                    </a:p>
                  </a:txBody>
                  <a:tcPr/>
                </a:tc>
                <a:extLst>
                  <a:ext uri="{0D108BD9-81ED-4DB2-BD59-A6C34878D82A}">
                    <a16:rowId xmlns:a16="http://schemas.microsoft.com/office/drawing/2014/main" val="30539910"/>
                  </a:ext>
                </a:extLst>
              </a:tr>
            </a:tbl>
          </a:graphicData>
        </a:graphic>
      </p:graphicFrame>
      <p:cxnSp>
        <p:nvCxnSpPr>
          <p:cNvPr id="36" name="直接箭头连接符 35">
            <a:extLst>
              <a:ext uri="{FF2B5EF4-FFF2-40B4-BE49-F238E27FC236}">
                <a16:creationId xmlns:a16="http://schemas.microsoft.com/office/drawing/2014/main" id="{6546EB3D-E4BB-460E-A224-33EBEEAA0953}"/>
              </a:ext>
            </a:extLst>
          </p:cNvPr>
          <p:cNvCxnSpPr>
            <a:cxnSpLocks/>
          </p:cNvCxnSpPr>
          <p:nvPr/>
        </p:nvCxnSpPr>
        <p:spPr>
          <a:xfrm>
            <a:off x="5957501" y="2083443"/>
            <a:ext cx="0" cy="3714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B5AD1D52-5294-4227-B4F8-4DC653A66542}"/>
              </a:ext>
            </a:extLst>
          </p:cNvPr>
          <p:cNvCxnSpPr>
            <a:cxnSpLocks/>
            <a:stCxn id="30" idx="1"/>
          </p:cNvCxnSpPr>
          <p:nvPr/>
        </p:nvCxnSpPr>
        <p:spPr>
          <a:xfrm flipH="1">
            <a:off x="6252017"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75F718C8-5696-4835-B142-3A9AF2C4EF25}"/>
              </a:ext>
            </a:extLst>
          </p:cNvPr>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69" name="直接连接符 68">
            <a:extLst>
              <a:ext uri="{FF2B5EF4-FFF2-40B4-BE49-F238E27FC236}">
                <a16:creationId xmlns:a16="http://schemas.microsoft.com/office/drawing/2014/main" id="{28F06802-3B96-47E9-8BF8-C150941B7B82}"/>
              </a:ext>
            </a:extLst>
          </p:cNvPr>
          <p:cNvCxnSpPr>
            <a:cxnSpLocks/>
          </p:cNvCxnSpPr>
          <p:nvPr/>
        </p:nvCxnSpPr>
        <p:spPr>
          <a:xfrm flipH="1">
            <a:off x="4726484"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17D0710A-87F9-4FE3-82D2-3E6596547C58}"/>
              </a:ext>
            </a:extLst>
          </p:cNvPr>
          <p:cNvSpPr txBox="1"/>
          <p:nvPr/>
        </p:nvSpPr>
        <p:spPr>
          <a:xfrm>
            <a:off x="5516658" y="4388492"/>
            <a:ext cx="881685" cy="369332"/>
          </a:xfrm>
          <a:prstGeom prst="rect">
            <a:avLst/>
          </a:prstGeom>
          <a:noFill/>
        </p:spPr>
        <p:txBody>
          <a:bodyPr wrap="square" rtlCol="0">
            <a:spAutoFit/>
          </a:bodyPr>
          <a:lstStyle/>
          <a:p>
            <a:pPr algn="ctr"/>
            <a:r>
              <a:rPr lang="en-US" altLang="zh-CN"/>
              <a:t>0       1</a:t>
            </a:r>
            <a:endParaRPr lang="zh-CN" altLang="en-US"/>
          </a:p>
        </p:txBody>
      </p:sp>
    </p:spTree>
    <p:extLst>
      <p:ext uri="{BB962C8B-B14F-4D97-AF65-F5344CB8AC3E}">
        <p14:creationId xmlns:p14="http://schemas.microsoft.com/office/powerpoint/2010/main" val="35884445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请求</a:t>
            </a:r>
          </a:p>
        </p:txBody>
      </p:sp>
      <p:pic>
        <p:nvPicPr>
          <p:cNvPr id="2" name="图片 1">
            <a:extLst>
              <a:ext uri="{FF2B5EF4-FFF2-40B4-BE49-F238E27FC236}">
                <a16:creationId xmlns:a16="http://schemas.microsoft.com/office/drawing/2014/main" id="{33CBFF5C-0E06-4AD8-80DA-73C513D00C11}"/>
              </a:ext>
            </a:extLst>
          </p:cNvPr>
          <p:cNvPicPr>
            <a:picLocks noChangeAspect="1"/>
          </p:cNvPicPr>
          <p:nvPr/>
        </p:nvPicPr>
        <p:blipFill>
          <a:blip r:embed="rId2"/>
          <a:stretch>
            <a:fillRect/>
          </a:stretch>
        </p:blipFill>
        <p:spPr>
          <a:xfrm>
            <a:off x="3709028" y="962271"/>
            <a:ext cx="4773943" cy="5579640"/>
          </a:xfrm>
          <a:prstGeom prst="rect">
            <a:avLst/>
          </a:prstGeom>
        </p:spPr>
      </p:pic>
    </p:spTree>
    <p:extLst>
      <p:ext uri="{BB962C8B-B14F-4D97-AF65-F5344CB8AC3E}">
        <p14:creationId xmlns:p14="http://schemas.microsoft.com/office/powerpoint/2010/main" val="21074170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数据宽度与对齐</a:t>
            </a:r>
          </a:p>
        </p:txBody>
      </p:sp>
      <p:pic>
        <p:nvPicPr>
          <p:cNvPr id="2" name="图片 1">
            <a:extLst>
              <a:ext uri="{FF2B5EF4-FFF2-40B4-BE49-F238E27FC236}">
                <a16:creationId xmlns:a16="http://schemas.microsoft.com/office/drawing/2014/main" id="{1E836AEE-13FA-4A8F-A1B7-9DF8685B20F0}"/>
              </a:ext>
            </a:extLst>
          </p:cNvPr>
          <p:cNvPicPr>
            <a:picLocks noChangeAspect="1"/>
          </p:cNvPicPr>
          <p:nvPr/>
        </p:nvPicPr>
        <p:blipFill>
          <a:blip r:embed="rId2"/>
          <a:stretch>
            <a:fillRect/>
          </a:stretch>
        </p:blipFill>
        <p:spPr>
          <a:xfrm>
            <a:off x="3268073" y="1028746"/>
            <a:ext cx="5655853" cy="5499886"/>
          </a:xfrm>
          <a:prstGeom prst="rect">
            <a:avLst/>
          </a:prstGeom>
        </p:spPr>
      </p:pic>
    </p:spTree>
    <p:extLst>
      <p:ext uri="{BB962C8B-B14F-4D97-AF65-F5344CB8AC3E}">
        <p14:creationId xmlns:p14="http://schemas.microsoft.com/office/powerpoint/2010/main" val="25722339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数据转运</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30" name="表格 2">
            <a:extLst>
              <a:ext uri="{FF2B5EF4-FFF2-40B4-BE49-F238E27FC236}">
                <a16:creationId xmlns:a16="http://schemas.microsoft.com/office/drawing/2014/main" id="{2247B247-7FDA-4AFD-BC46-6FEEDE557983}"/>
              </a:ext>
            </a:extLst>
          </p:cNvPr>
          <p:cNvGraphicFramePr>
            <a:graphicFrameLocks noGrp="1"/>
          </p:cNvGraphicFramePr>
          <p:nvPr>
            <p:extLst>
              <p:ext uri="{D42A27DB-BD31-4B8C-83A1-F6EECF244321}">
                <p14:modId xmlns:p14="http://schemas.microsoft.com/office/powerpoint/2010/main" val="1244142775"/>
              </p:ext>
            </p:extLst>
          </p:nvPr>
        </p:nvGraphicFramePr>
        <p:xfrm>
          <a:off x="7398701" y="2165057"/>
          <a:ext cx="1440000" cy="21336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en-US" altLang="zh-CN" sz="1400" b="1">
                          <a:solidFill>
                            <a:schemeClr val="tx1">
                              <a:lumMod val="95000"/>
                              <a:lumOff val="5000"/>
                            </a:schemeClr>
                          </a:solidFill>
                        </a:rPr>
                        <a:t>DataB[0]</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DataB[1]</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en-US" altLang="zh-CN" sz="1400" b="1">
                          <a:solidFill>
                            <a:schemeClr val="tx1">
                              <a:lumMod val="95000"/>
                              <a:lumOff val="5000"/>
                            </a:schemeClr>
                          </a:solidFill>
                        </a:rPr>
                        <a:t>DataB[2]</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en-US" altLang="zh-CN" sz="1400" b="1">
                          <a:solidFill>
                            <a:schemeClr val="tx1">
                              <a:lumMod val="95000"/>
                              <a:lumOff val="5000"/>
                            </a:schemeClr>
                          </a:solidFill>
                        </a:rPr>
                        <a:t>DataB[3]</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DataB[4]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DataB[5]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DataB[6]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bl>
          </a:graphicData>
        </a:graphic>
      </p:graphicFrame>
      <p:sp>
        <p:nvSpPr>
          <p:cNvPr id="52" name="文本框 51">
            <a:extLst>
              <a:ext uri="{FF2B5EF4-FFF2-40B4-BE49-F238E27FC236}">
                <a16:creationId xmlns:a16="http://schemas.microsoft.com/office/drawing/2014/main" id="{72DEBF4F-E122-46E4-86A0-08C707E73C17}"/>
              </a:ext>
            </a:extLst>
          </p:cNvPr>
          <p:cNvSpPr txBox="1"/>
          <p:nvPr/>
        </p:nvSpPr>
        <p:spPr>
          <a:xfrm>
            <a:off x="6844244"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DataB[7];</a:t>
            </a:r>
          </a:p>
        </p:txBody>
      </p:sp>
      <p:cxnSp>
        <p:nvCxnSpPr>
          <p:cNvPr id="53" name="直接箭头连接符 52">
            <a:extLst>
              <a:ext uri="{FF2B5EF4-FFF2-40B4-BE49-F238E27FC236}">
                <a16:creationId xmlns:a16="http://schemas.microsoft.com/office/drawing/2014/main" id="{B1F9E321-2D2E-4897-B076-177A71CE58CD}"/>
              </a:ext>
            </a:extLst>
          </p:cNvPr>
          <p:cNvCxnSpPr>
            <a:cxnSpLocks/>
          </p:cNvCxnSpPr>
          <p:nvPr/>
        </p:nvCxnSpPr>
        <p:spPr>
          <a:xfrm flipV="1">
            <a:off x="4147645" y="2301818"/>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4FD8BEA-F02B-44CC-8E66-1CFB94391874}"/>
              </a:ext>
            </a:extLst>
          </p:cNvPr>
          <p:cNvCxnSpPr>
            <a:cxnSpLocks/>
          </p:cNvCxnSpPr>
          <p:nvPr/>
        </p:nvCxnSpPr>
        <p:spPr>
          <a:xfrm flipV="1">
            <a:off x="4147645" y="259679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B12D5BB2-72B1-4709-B769-FF5A1F8DD7E7}"/>
              </a:ext>
            </a:extLst>
          </p:cNvPr>
          <p:cNvCxnSpPr>
            <a:cxnSpLocks/>
          </p:cNvCxnSpPr>
          <p:nvPr/>
        </p:nvCxnSpPr>
        <p:spPr>
          <a:xfrm flipV="1">
            <a:off x="4147645" y="290653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F7E6EA57-0F56-4C43-836A-56DF5AEAB2BA}"/>
              </a:ext>
            </a:extLst>
          </p:cNvPr>
          <p:cNvCxnSpPr>
            <a:cxnSpLocks/>
            <a:stCxn id="41" idx="3"/>
          </p:cNvCxnSpPr>
          <p:nvPr/>
        </p:nvCxnSpPr>
        <p:spPr>
          <a:xfrm>
            <a:off x="4147645" y="3231857"/>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62BF0A58-2ED3-4B18-8CCE-501FD0C07DC4}"/>
              </a:ext>
            </a:extLst>
          </p:cNvPr>
          <p:cNvCxnSpPr>
            <a:cxnSpLocks/>
          </p:cNvCxnSpPr>
          <p:nvPr/>
        </p:nvCxnSpPr>
        <p:spPr>
          <a:xfrm>
            <a:off x="4142490" y="3545511"/>
            <a:ext cx="32585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3CDE43C-71EC-4997-9B34-68C9FB4B72D9}"/>
              </a:ext>
            </a:extLst>
          </p:cNvPr>
          <p:cNvCxnSpPr>
            <a:cxnSpLocks/>
          </p:cNvCxnSpPr>
          <p:nvPr/>
        </p:nvCxnSpPr>
        <p:spPr>
          <a:xfrm>
            <a:off x="4147645" y="3834679"/>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2686EA2C-E319-47B7-B082-97265882AC33}"/>
              </a:ext>
            </a:extLst>
          </p:cNvPr>
          <p:cNvCxnSpPr>
            <a:cxnSpLocks/>
          </p:cNvCxnSpPr>
          <p:nvPr/>
        </p:nvCxnSpPr>
        <p:spPr>
          <a:xfrm>
            <a:off x="4147645" y="4144606"/>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324DA18E-9ECA-479A-9DAC-FD3A6938B834}"/>
              </a:ext>
            </a:extLst>
          </p:cNvPr>
          <p:cNvSpPr txBox="1"/>
          <p:nvPr/>
        </p:nvSpPr>
        <p:spPr>
          <a:xfrm>
            <a:off x="2511149" y="1584739"/>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a:extLst>
              <a:ext uri="{FF2B5EF4-FFF2-40B4-BE49-F238E27FC236}">
                <a16:creationId xmlns:a16="http://schemas.microsoft.com/office/drawing/2014/main" id="{04B59ED9-2F33-4542-82B1-E547AF64795C}"/>
              </a:ext>
            </a:extLst>
          </p:cNvPr>
          <p:cNvSpPr txBox="1"/>
          <p:nvPr/>
        </p:nvSpPr>
        <p:spPr>
          <a:xfrm>
            <a:off x="7003333" y="1586497"/>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sp>
        <p:nvSpPr>
          <p:cNvPr id="87" name="矩形 86">
            <a:extLst>
              <a:ext uri="{FF2B5EF4-FFF2-40B4-BE49-F238E27FC236}">
                <a16:creationId xmlns:a16="http://schemas.microsoft.com/office/drawing/2014/main" id="{9D1BC713-6560-433B-BA27-501406FD17C7}"/>
              </a:ext>
            </a:extLst>
          </p:cNvPr>
          <p:cNvSpPr/>
          <p:nvPr/>
        </p:nvSpPr>
        <p:spPr>
          <a:xfrm>
            <a:off x="5160057" y="541384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sp>
        <p:nvSpPr>
          <p:cNvPr id="101" name="矩形 100">
            <a:extLst>
              <a:ext uri="{FF2B5EF4-FFF2-40B4-BE49-F238E27FC236}">
                <a16:creationId xmlns:a16="http://schemas.microsoft.com/office/drawing/2014/main" id="{BF1A4ADD-7258-484B-B419-70F9F55ED22D}"/>
              </a:ext>
            </a:extLst>
          </p:cNvPr>
          <p:cNvSpPr/>
          <p:nvPr/>
        </p:nvSpPr>
        <p:spPr>
          <a:xfrm>
            <a:off x="5160057" y="466321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p>
        </p:txBody>
      </p:sp>
      <p:cxnSp>
        <p:nvCxnSpPr>
          <p:cNvPr id="109" name="直接箭头连接符 108">
            <a:extLst>
              <a:ext uri="{FF2B5EF4-FFF2-40B4-BE49-F238E27FC236}">
                <a16:creationId xmlns:a16="http://schemas.microsoft.com/office/drawing/2014/main" id="{A7A1A305-92B2-45B8-BE86-01796C9EA9D5}"/>
              </a:ext>
            </a:extLst>
          </p:cNvPr>
          <p:cNvCxnSpPr>
            <a:cxnSpLocks/>
          </p:cNvCxnSpPr>
          <p:nvPr/>
        </p:nvCxnSpPr>
        <p:spPr>
          <a:xfrm rot="16200000">
            <a:off x="5594394" y="523858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表格 2">
            <a:extLst>
              <a:ext uri="{FF2B5EF4-FFF2-40B4-BE49-F238E27FC236}">
                <a16:creationId xmlns:a16="http://schemas.microsoft.com/office/drawing/2014/main" id="{437434D7-59DA-4888-9C1C-CD22D344A3CA}"/>
              </a:ext>
            </a:extLst>
          </p:cNvPr>
          <p:cNvGraphicFramePr>
            <a:graphicFrameLocks noGrp="1"/>
          </p:cNvGraphicFramePr>
          <p:nvPr>
            <p:extLst>
              <p:ext uri="{D42A27DB-BD31-4B8C-83A1-F6EECF244321}">
                <p14:modId xmlns:p14="http://schemas.microsoft.com/office/powerpoint/2010/main" val="3123068104"/>
              </p:ext>
            </p:extLst>
          </p:nvPr>
        </p:nvGraphicFramePr>
        <p:xfrm>
          <a:off x="2707645" y="2165057"/>
          <a:ext cx="1440000" cy="21336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en-US" altLang="zh-CN" sz="1400" b="1">
                          <a:solidFill>
                            <a:schemeClr val="tx1">
                              <a:lumMod val="95000"/>
                              <a:lumOff val="5000"/>
                            </a:schemeClr>
                          </a:solidFill>
                        </a:rPr>
                        <a:t>DataA[0]</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DataA[1]</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en-US" altLang="zh-CN" sz="1400" b="1">
                          <a:solidFill>
                            <a:schemeClr val="tx1">
                              <a:lumMod val="95000"/>
                              <a:lumOff val="5000"/>
                            </a:schemeClr>
                          </a:solidFill>
                        </a:rPr>
                        <a:t>DataA[2]</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en-US" altLang="zh-CN" sz="1400" b="1">
                          <a:solidFill>
                            <a:schemeClr val="tx1">
                              <a:lumMod val="95000"/>
                              <a:lumOff val="5000"/>
                            </a:schemeClr>
                          </a:solidFill>
                        </a:rPr>
                        <a:t>DataA[3]</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DataA[4]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DataA[5]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DataA[6]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bl>
          </a:graphicData>
        </a:graphic>
      </p:graphicFrame>
      <p:sp>
        <p:nvSpPr>
          <p:cNvPr id="45" name="文本框 44">
            <a:extLst>
              <a:ext uri="{FF2B5EF4-FFF2-40B4-BE49-F238E27FC236}">
                <a16:creationId xmlns:a16="http://schemas.microsoft.com/office/drawing/2014/main" id="{1EBC69E8-2B6D-4CF5-84DC-4D4506A4B2DA}"/>
              </a:ext>
            </a:extLst>
          </p:cNvPr>
          <p:cNvSpPr txBox="1"/>
          <p:nvPr/>
        </p:nvSpPr>
        <p:spPr>
          <a:xfrm>
            <a:off x="2155528"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DataA[7];</a:t>
            </a:r>
          </a:p>
        </p:txBody>
      </p:sp>
      <p:cxnSp>
        <p:nvCxnSpPr>
          <p:cNvPr id="47" name="直接箭头连接符 46">
            <a:extLst>
              <a:ext uri="{FF2B5EF4-FFF2-40B4-BE49-F238E27FC236}">
                <a16:creationId xmlns:a16="http://schemas.microsoft.com/office/drawing/2014/main" id="{42BF6E05-4891-476B-9D86-EC82D2220E6F}"/>
              </a:ext>
            </a:extLst>
          </p:cNvPr>
          <p:cNvCxnSpPr>
            <a:cxnSpLocks/>
          </p:cNvCxnSpPr>
          <p:nvPr/>
        </p:nvCxnSpPr>
        <p:spPr>
          <a:xfrm rot="16200000">
            <a:off x="5594394" y="448795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7548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扫描模式</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7" name="表格 2">
            <a:extLst>
              <a:ext uri="{FF2B5EF4-FFF2-40B4-BE49-F238E27FC236}">
                <a16:creationId xmlns:a16="http://schemas.microsoft.com/office/drawing/2014/main" id="{E715C4D3-F52D-4062-B80F-D18A54A6ED33}"/>
              </a:ext>
            </a:extLst>
          </p:cNvPr>
          <p:cNvGraphicFramePr>
            <a:graphicFrameLocks noGrp="1"/>
          </p:cNvGraphicFramePr>
          <p:nvPr/>
        </p:nvGraphicFramePr>
        <p:xfrm>
          <a:off x="2189199"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8" name="矩形 7">
            <a:extLst>
              <a:ext uri="{FF2B5EF4-FFF2-40B4-BE49-F238E27FC236}">
                <a16:creationId xmlns:a16="http://schemas.microsoft.com/office/drawing/2014/main" id="{FC1F6857-54C6-4C11-A238-A04E30918935}"/>
              </a:ext>
            </a:extLst>
          </p:cNvPr>
          <p:cNvSpPr/>
          <p:nvPr/>
        </p:nvSpPr>
        <p:spPr>
          <a:xfrm>
            <a:off x="237862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10" name="直接箭头连接符 9">
            <a:extLst>
              <a:ext uri="{FF2B5EF4-FFF2-40B4-BE49-F238E27FC236}">
                <a16:creationId xmlns:a16="http://schemas.microsoft.com/office/drawing/2014/main" id="{C70D2F73-01DD-415C-BA1A-8B370E3CF12A}"/>
              </a:ext>
            </a:extLst>
          </p:cNvPr>
          <p:cNvCxnSpPr>
            <a:cxnSpLocks/>
            <a:stCxn id="8" idx="2"/>
            <a:endCxn id="7" idx="0"/>
          </p:cNvCxnSpPr>
          <p:nvPr/>
        </p:nvCxnSpPr>
        <p:spPr>
          <a:xfrm>
            <a:off x="290919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4960533-3436-4570-8765-89E13EA5CFA6}"/>
              </a:ext>
            </a:extLst>
          </p:cNvPr>
          <p:cNvSpPr/>
          <p:nvPr/>
        </p:nvSpPr>
        <p:spPr>
          <a:xfrm>
            <a:off x="377700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13" name="直接连接符 12">
            <a:extLst>
              <a:ext uri="{FF2B5EF4-FFF2-40B4-BE49-F238E27FC236}">
                <a16:creationId xmlns:a16="http://schemas.microsoft.com/office/drawing/2014/main" id="{14AC5642-4BD1-45FF-B9F7-4B5B673670A1}"/>
              </a:ext>
            </a:extLst>
          </p:cNvPr>
          <p:cNvCxnSpPr>
            <a:cxnSpLocks/>
          </p:cNvCxnSpPr>
          <p:nvPr/>
        </p:nvCxnSpPr>
        <p:spPr>
          <a:xfrm>
            <a:off x="362919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4F4522E8-7F18-4E3C-9428-EBE66C7FEFFF}"/>
              </a:ext>
            </a:extLst>
          </p:cNvPr>
          <p:cNvCxnSpPr>
            <a:cxnSpLocks/>
            <a:endCxn id="12" idx="0"/>
          </p:cNvCxnSpPr>
          <p:nvPr/>
        </p:nvCxnSpPr>
        <p:spPr>
          <a:xfrm>
            <a:off x="430758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a:extLst>
              <a:ext uri="{FF2B5EF4-FFF2-40B4-BE49-F238E27FC236}">
                <a16:creationId xmlns:a16="http://schemas.microsoft.com/office/drawing/2014/main" id="{2A9457DE-EC1E-4D5A-9158-32CEBA554DAE}"/>
              </a:ext>
            </a:extLst>
          </p:cNvPr>
          <p:cNvSpPr/>
          <p:nvPr/>
        </p:nvSpPr>
        <p:spPr>
          <a:xfrm>
            <a:off x="1208962"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0" name="表格 2">
            <a:extLst>
              <a:ext uri="{FF2B5EF4-FFF2-40B4-BE49-F238E27FC236}">
                <a16:creationId xmlns:a16="http://schemas.microsoft.com/office/drawing/2014/main" id="{49285F69-22F4-4464-A527-CD6C24CB5B03}"/>
              </a:ext>
            </a:extLst>
          </p:cNvPr>
          <p:cNvGraphicFramePr>
            <a:graphicFrameLocks noGrp="1"/>
          </p:cNvGraphicFramePr>
          <p:nvPr/>
        </p:nvGraphicFramePr>
        <p:xfrm>
          <a:off x="1402623"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sp>
        <p:nvSpPr>
          <p:cNvPr id="23" name="矩形 22">
            <a:extLst>
              <a:ext uri="{FF2B5EF4-FFF2-40B4-BE49-F238E27FC236}">
                <a16:creationId xmlns:a16="http://schemas.microsoft.com/office/drawing/2014/main" id="{5CD9C98B-6E93-4D1C-84AA-D4636842E74B}"/>
              </a:ext>
            </a:extLst>
          </p:cNvPr>
          <p:cNvSpPr/>
          <p:nvPr/>
        </p:nvSpPr>
        <p:spPr>
          <a:xfrm>
            <a:off x="5673645" y="2136853"/>
            <a:ext cx="144000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ADC_DR</a:t>
            </a:r>
          </a:p>
        </p:txBody>
      </p:sp>
      <p:graphicFrame>
        <p:nvGraphicFramePr>
          <p:cNvPr id="30" name="表格 2">
            <a:extLst>
              <a:ext uri="{FF2B5EF4-FFF2-40B4-BE49-F238E27FC236}">
                <a16:creationId xmlns:a16="http://schemas.microsoft.com/office/drawing/2014/main" id="{2247B247-7FDA-4AFD-BC46-6FEEDE557983}"/>
              </a:ext>
            </a:extLst>
          </p:cNvPr>
          <p:cNvGraphicFramePr>
            <a:graphicFrameLocks noGrp="1"/>
          </p:cNvGraphicFramePr>
          <p:nvPr/>
        </p:nvGraphicFramePr>
        <p:xfrm>
          <a:off x="9158092" y="1449450"/>
          <a:ext cx="1440000" cy="21336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r>
                        <a:rPr lang="zh-CN" altLang="en-US" sz="1400" b="1">
                          <a:solidFill>
                            <a:schemeClr val="tx1">
                              <a:lumMod val="95000"/>
                              <a:lumOff val="5000"/>
                            </a:schemeClr>
                          </a:solidFill>
                        </a:rPr>
                        <a:t>结果</a:t>
                      </a: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r>
                        <a:rPr lang="zh-CN" altLang="en-US" sz="1400" b="1">
                          <a:solidFill>
                            <a:schemeClr val="tx1">
                              <a:lumMod val="95000"/>
                              <a:lumOff val="5000"/>
                            </a:schemeClr>
                          </a:solidFill>
                        </a:rPr>
                        <a:t>结果</a:t>
                      </a: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bl>
          </a:graphicData>
        </a:graphic>
      </p:graphicFrame>
      <p:cxnSp>
        <p:nvCxnSpPr>
          <p:cNvPr id="31" name="直接箭头连接符 30">
            <a:extLst>
              <a:ext uri="{FF2B5EF4-FFF2-40B4-BE49-F238E27FC236}">
                <a16:creationId xmlns:a16="http://schemas.microsoft.com/office/drawing/2014/main" id="{B0998587-2968-4B7A-B2E5-1E71C22596D5}"/>
              </a:ext>
            </a:extLst>
          </p:cNvPr>
          <p:cNvCxnSpPr>
            <a:cxnSpLocks/>
            <a:endCxn id="23" idx="1"/>
          </p:cNvCxnSpPr>
          <p:nvPr/>
        </p:nvCxnSpPr>
        <p:spPr>
          <a:xfrm>
            <a:off x="3629199" y="1586211"/>
            <a:ext cx="2044446"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40C0E63-9350-40E7-A76A-61B6FEC90038}"/>
              </a:ext>
            </a:extLst>
          </p:cNvPr>
          <p:cNvCxnSpPr>
            <a:cxnSpLocks/>
            <a:endCxn id="23" idx="1"/>
          </p:cNvCxnSpPr>
          <p:nvPr/>
        </p:nvCxnSpPr>
        <p:spPr>
          <a:xfrm>
            <a:off x="3629199" y="1881188"/>
            <a:ext cx="2044446" cy="4473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D78CD4C-672D-4FAE-ADC9-41E09B3A7137}"/>
              </a:ext>
            </a:extLst>
          </p:cNvPr>
          <p:cNvCxnSpPr>
            <a:cxnSpLocks/>
            <a:endCxn id="23" idx="1"/>
          </p:cNvCxnSpPr>
          <p:nvPr/>
        </p:nvCxnSpPr>
        <p:spPr>
          <a:xfrm>
            <a:off x="3626846" y="2190928"/>
            <a:ext cx="2046799" cy="1375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F54DB95-E5B7-4087-B1DB-81BB474F3E2F}"/>
              </a:ext>
            </a:extLst>
          </p:cNvPr>
          <p:cNvCxnSpPr>
            <a:cxnSpLocks/>
            <a:endCxn id="23" idx="1"/>
          </p:cNvCxnSpPr>
          <p:nvPr/>
        </p:nvCxnSpPr>
        <p:spPr>
          <a:xfrm flipV="1">
            <a:off x="3626846" y="2328509"/>
            <a:ext cx="2046799" cy="170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86788D5-12A8-4CBF-A960-DFC66D145A5B}"/>
              </a:ext>
            </a:extLst>
          </p:cNvPr>
          <p:cNvCxnSpPr>
            <a:cxnSpLocks/>
            <a:endCxn id="23" idx="1"/>
          </p:cNvCxnSpPr>
          <p:nvPr/>
        </p:nvCxnSpPr>
        <p:spPr>
          <a:xfrm flipV="1">
            <a:off x="3626846" y="2328509"/>
            <a:ext cx="2046799" cy="490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EE79497-5324-4E30-ADF0-CADB555A4DD1}"/>
              </a:ext>
            </a:extLst>
          </p:cNvPr>
          <p:cNvCxnSpPr>
            <a:cxnSpLocks/>
            <a:endCxn id="23" idx="1"/>
          </p:cNvCxnSpPr>
          <p:nvPr/>
        </p:nvCxnSpPr>
        <p:spPr>
          <a:xfrm flipV="1">
            <a:off x="3626846" y="2328509"/>
            <a:ext cx="2046799"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D0374A6A-A981-49AF-A717-3C349223B4D8}"/>
              </a:ext>
            </a:extLst>
          </p:cNvPr>
          <p:cNvCxnSpPr>
            <a:cxnSpLocks/>
            <a:endCxn id="23" idx="1"/>
          </p:cNvCxnSpPr>
          <p:nvPr/>
        </p:nvCxnSpPr>
        <p:spPr>
          <a:xfrm flipV="1">
            <a:off x="3626846" y="2328509"/>
            <a:ext cx="2046799"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72DEBF4F-E122-46E4-86A0-08C707E73C17}"/>
              </a:ext>
            </a:extLst>
          </p:cNvPr>
          <p:cNvSpPr txBox="1"/>
          <p:nvPr/>
        </p:nvSpPr>
        <p:spPr>
          <a:xfrm>
            <a:off x="8603635" y="3759568"/>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uint16_t ADValue[7];</a:t>
            </a:r>
          </a:p>
        </p:txBody>
      </p:sp>
      <p:cxnSp>
        <p:nvCxnSpPr>
          <p:cNvPr id="53" name="直接箭头连接符 52">
            <a:extLst>
              <a:ext uri="{FF2B5EF4-FFF2-40B4-BE49-F238E27FC236}">
                <a16:creationId xmlns:a16="http://schemas.microsoft.com/office/drawing/2014/main" id="{B1F9E321-2D2E-4897-B076-177A71CE58CD}"/>
              </a:ext>
            </a:extLst>
          </p:cNvPr>
          <p:cNvCxnSpPr>
            <a:cxnSpLocks/>
            <a:stCxn id="23" idx="3"/>
          </p:cNvCxnSpPr>
          <p:nvPr/>
        </p:nvCxnSpPr>
        <p:spPr>
          <a:xfrm flipV="1">
            <a:off x="7113646" y="1586211"/>
            <a:ext cx="2041644"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4FD8BEA-F02B-44CC-8E66-1CFB94391874}"/>
              </a:ext>
            </a:extLst>
          </p:cNvPr>
          <p:cNvCxnSpPr>
            <a:cxnSpLocks/>
            <a:stCxn id="23" idx="3"/>
          </p:cNvCxnSpPr>
          <p:nvPr/>
        </p:nvCxnSpPr>
        <p:spPr>
          <a:xfrm flipV="1">
            <a:off x="7113646" y="1881189"/>
            <a:ext cx="2041644" cy="447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B12D5BB2-72B1-4709-B769-FF5A1F8DD7E7}"/>
              </a:ext>
            </a:extLst>
          </p:cNvPr>
          <p:cNvCxnSpPr>
            <a:cxnSpLocks/>
            <a:stCxn id="23" idx="3"/>
          </p:cNvCxnSpPr>
          <p:nvPr/>
        </p:nvCxnSpPr>
        <p:spPr>
          <a:xfrm flipV="1">
            <a:off x="7113646" y="2190929"/>
            <a:ext cx="2041644" cy="137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F7E6EA57-0F56-4C43-836A-56DF5AEAB2BA}"/>
              </a:ext>
            </a:extLst>
          </p:cNvPr>
          <p:cNvCxnSpPr>
            <a:cxnSpLocks/>
            <a:stCxn id="23" idx="3"/>
          </p:cNvCxnSpPr>
          <p:nvPr/>
        </p:nvCxnSpPr>
        <p:spPr>
          <a:xfrm>
            <a:off x="7113646" y="2328509"/>
            <a:ext cx="2039291" cy="191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62BF0A58-2ED3-4B18-8CCE-501FD0C07DC4}"/>
              </a:ext>
            </a:extLst>
          </p:cNvPr>
          <p:cNvCxnSpPr>
            <a:cxnSpLocks/>
            <a:stCxn id="23" idx="3"/>
          </p:cNvCxnSpPr>
          <p:nvPr/>
        </p:nvCxnSpPr>
        <p:spPr>
          <a:xfrm>
            <a:off x="7113646" y="2328509"/>
            <a:ext cx="2046799" cy="5013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3CDE43C-71EC-4997-9B34-68C9FB4B72D9}"/>
              </a:ext>
            </a:extLst>
          </p:cNvPr>
          <p:cNvCxnSpPr>
            <a:cxnSpLocks/>
            <a:stCxn id="23" idx="3"/>
          </p:cNvCxnSpPr>
          <p:nvPr/>
        </p:nvCxnSpPr>
        <p:spPr>
          <a:xfrm>
            <a:off x="7113646" y="2328509"/>
            <a:ext cx="2039291"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2686EA2C-E319-47B7-B082-97265882AC33}"/>
              </a:ext>
            </a:extLst>
          </p:cNvPr>
          <p:cNvCxnSpPr>
            <a:cxnSpLocks/>
            <a:stCxn id="23" idx="3"/>
          </p:cNvCxnSpPr>
          <p:nvPr/>
        </p:nvCxnSpPr>
        <p:spPr>
          <a:xfrm>
            <a:off x="7113646" y="2328509"/>
            <a:ext cx="2039291"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324DA18E-9ECA-479A-9DAC-FD3A6938B834}"/>
              </a:ext>
            </a:extLst>
          </p:cNvPr>
          <p:cNvSpPr txBox="1"/>
          <p:nvPr/>
        </p:nvSpPr>
        <p:spPr>
          <a:xfrm>
            <a:off x="5477149" y="1560866"/>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a:extLst>
              <a:ext uri="{FF2B5EF4-FFF2-40B4-BE49-F238E27FC236}">
                <a16:creationId xmlns:a16="http://schemas.microsoft.com/office/drawing/2014/main" id="{04B59ED9-2F33-4542-82B1-E547AF64795C}"/>
              </a:ext>
            </a:extLst>
          </p:cNvPr>
          <p:cNvSpPr txBox="1"/>
          <p:nvPr/>
        </p:nvSpPr>
        <p:spPr>
          <a:xfrm>
            <a:off x="8762724" y="870890"/>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cxnSp>
        <p:nvCxnSpPr>
          <p:cNvPr id="81" name="直接连接符 80">
            <a:extLst>
              <a:ext uri="{FF2B5EF4-FFF2-40B4-BE49-F238E27FC236}">
                <a16:creationId xmlns:a16="http://schemas.microsoft.com/office/drawing/2014/main" id="{87C4B51F-CC21-497E-8ED9-DADB653377B8}"/>
              </a:ext>
            </a:extLst>
          </p:cNvPr>
          <p:cNvCxnSpPr>
            <a:cxnSpLocks/>
          </p:cNvCxnSpPr>
          <p:nvPr/>
        </p:nvCxnSpPr>
        <p:spPr>
          <a:xfrm>
            <a:off x="4518390" y="3124881"/>
            <a:ext cx="0" cy="7736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01D48F0E-9401-45EA-ABAF-1652E1AE28AF}"/>
              </a:ext>
            </a:extLst>
          </p:cNvPr>
          <p:cNvCxnSpPr>
            <a:cxnSpLocks/>
          </p:cNvCxnSpPr>
          <p:nvPr/>
        </p:nvCxnSpPr>
        <p:spPr>
          <a:xfrm>
            <a:off x="4518390"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9D1BC713-6560-433B-BA27-501406FD17C7}"/>
              </a:ext>
            </a:extLst>
          </p:cNvPr>
          <p:cNvSpPr/>
          <p:nvPr/>
        </p:nvSpPr>
        <p:spPr>
          <a:xfrm>
            <a:off x="4868910" y="3698460"/>
            <a:ext cx="1663179"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r>
              <a:rPr lang="zh-CN" altLang="en-US"/>
              <a:t>硬件触发</a:t>
            </a:r>
            <a:endParaRPr lang="en-US" altLang="zh-CN"/>
          </a:p>
        </p:txBody>
      </p:sp>
      <p:cxnSp>
        <p:nvCxnSpPr>
          <p:cNvPr id="94" name="直接连接符 93">
            <a:extLst>
              <a:ext uri="{FF2B5EF4-FFF2-40B4-BE49-F238E27FC236}">
                <a16:creationId xmlns:a16="http://schemas.microsoft.com/office/drawing/2014/main" id="{634FC348-8F55-4CAE-A714-C7CCB249010E}"/>
              </a:ext>
            </a:extLst>
          </p:cNvPr>
          <p:cNvCxnSpPr>
            <a:cxnSpLocks/>
          </p:cNvCxnSpPr>
          <p:nvPr/>
        </p:nvCxnSpPr>
        <p:spPr>
          <a:xfrm>
            <a:off x="7918380" y="3904738"/>
            <a:ext cx="269825"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8" name="直接箭头连接符 97">
            <a:extLst>
              <a:ext uri="{FF2B5EF4-FFF2-40B4-BE49-F238E27FC236}">
                <a16:creationId xmlns:a16="http://schemas.microsoft.com/office/drawing/2014/main" id="{E4AC72A3-C107-4FC4-B0EB-99366F396903}"/>
              </a:ext>
            </a:extLst>
          </p:cNvPr>
          <p:cNvCxnSpPr>
            <a:cxnSpLocks/>
          </p:cNvCxnSpPr>
          <p:nvPr/>
        </p:nvCxnSpPr>
        <p:spPr>
          <a:xfrm flipV="1">
            <a:off x="8188205" y="3124881"/>
            <a:ext cx="0" cy="773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BF1A4ADD-7258-484B-B419-70F9F55ED22D}"/>
              </a:ext>
            </a:extLst>
          </p:cNvPr>
          <p:cNvSpPr/>
          <p:nvPr/>
        </p:nvSpPr>
        <p:spPr>
          <a:xfrm>
            <a:off x="6880497" y="3687358"/>
            <a:ext cx="1037883"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p>
        </p:txBody>
      </p:sp>
      <p:cxnSp>
        <p:nvCxnSpPr>
          <p:cNvPr id="109" name="直接箭头连接符 108">
            <a:extLst>
              <a:ext uri="{FF2B5EF4-FFF2-40B4-BE49-F238E27FC236}">
                <a16:creationId xmlns:a16="http://schemas.microsoft.com/office/drawing/2014/main" id="{A7A1A305-92B2-45B8-BE86-01796C9EA9D5}"/>
              </a:ext>
            </a:extLst>
          </p:cNvPr>
          <p:cNvCxnSpPr>
            <a:cxnSpLocks/>
          </p:cNvCxnSpPr>
          <p:nvPr/>
        </p:nvCxnSpPr>
        <p:spPr>
          <a:xfrm>
            <a:off x="6532089"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9112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通信接口</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通信的目的：将一个设备的数据传送到另一个设备，扩展硬件系统</a:t>
            </a:r>
            <a:endParaRPr lang="en-US" altLang="zh-CN" sz="2800"/>
          </a:p>
          <a:p>
            <a:pPr marL="457200" indent="-457200">
              <a:buFont typeface="Arial" panose="020B0604020202020204" pitchFamily="34" charset="0"/>
              <a:buChar char="•"/>
            </a:pPr>
            <a:r>
              <a:rPr lang="zh-CN" altLang="en-US" sz="2800"/>
              <a:t>通信协议：制定通信的规则，通信双方按照协议规则进行数据收发</a:t>
            </a:r>
            <a:endParaRPr lang="en-US" altLang="zh-CN" sz="2800"/>
          </a:p>
        </p:txBody>
      </p:sp>
      <p:graphicFrame>
        <p:nvGraphicFramePr>
          <p:cNvPr id="5" name="表格 4">
            <a:extLst>
              <a:ext uri="{FF2B5EF4-FFF2-40B4-BE49-F238E27FC236}">
                <a16:creationId xmlns:a16="http://schemas.microsoft.com/office/drawing/2014/main" id="{31900D9D-D5EF-45D9-B479-9AB7AA60FF0B}"/>
              </a:ext>
            </a:extLst>
          </p:cNvPr>
          <p:cNvGraphicFramePr>
            <a:graphicFrameLocks noGrp="1"/>
          </p:cNvGraphicFramePr>
          <p:nvPr>
            <p:extLst>
              <p:ext uri="{D42A27DB-BD31-4B8C-83A1-F6EECF244321}">
                <p14:modId xmlns:p14="http://schemas.microsoft.com/office/powerpoint/2010/main" val="3594204536"/>
              </p:ext>
            </p:extLst>
          </p:nvPr>
        </p:nvGraphicFramePr>
        <p:xfrm>
          <a:off x="786000" y="2852388"/>
          <a:ext cx="10620000" cy="3029121"/>
        </p:xfrm>
        <a:graphic>
          <a:graphicData uri="http://schemas.openxmlformats.org/drawingml/2006/table">
            <a:tbl>
              <a:tblPr firstRow="1" bandRow="1">
                <a:tableStyleId>{93296810-A885-4BE3-A3E7-6D5BEEA58F35}</a:tableStyleId>
              </a:tblPr>
              <a:tblGrid>
                <a:gridCol w="1440000">
                  <a:extLst>
                    <a:ext uri="{9D8B030D-6E8A-4147-A177-3AD203B41FA5}">
                      <a16:colId xmlns:a16="http://schemas.microsoft.com/office/drawing/2014/main" val="48024508"/>
                    </a:ext>
                  </a:extLst>
                </a:gridCol>
                <a:gridCol w="3420000">
                  <a:extLst>
                    <a:ext uri="{9D8B030D-6E8A-4147-A177-3AD203B41FA5}">
                      <a16:colId xmlns:a16="http://schemas.microsoft.com/office/drawing/2014/main" val="64671348"/>
                    </a:ext>
                  </a:extLst>
                </a:gridCol>
                <a:gridCol w="1440000">
                  <a:extLst>
                    <a:ext uri="{9D8B030D-6E8A-4147-A177-3AD203B41FA5}">
                      <a16:colId xmlns:a16="http://schemas.microsoft.com/office/drawing/2014/main" val="4243828104"/>
                    </a:ext>
                  </a:extLst>
                </a:gridCol>
                <a:gridCol w="1440000">
                  <a:extLst>
                    <a:ext uri="{9D8B030D-6E8A-4147-A177-3AD203B41FA5}">
                      <a16:colId xmlns:a16="http://schemas.microsoft.com/office/drawing/2014/main" val="2319102750"/>
                    </a:ext>
                  </a:extLst>
                </a:gridCol>
                <a:gridCol w="1440000">
                  <a:extLst>
                    <a:ext uri="{9D8B030D-6E8A-4147-A177-3AD203B41FA5}">
                      <a16:colId xmlns:a16="http://schemas.microsoft.com/office/drawing/2014/main" val="2120787672"/>
                    </a:ext>
                  </a:extLst>
                </a:gridCol>
                <a:gridCol w="1440000">
                  <a:extLst>
                    <a:ext uri="{9D8B030D-6E8A-4147-A177-3AD203B41FA5}">
                      <a16:colId xmlns:a16="http://schemas.microsoft.com/office/drawing/2014/main" val="2786468376"/>
                    </a:ext>
                  </a:extLst>
                </a:gridCol>
              </a:tblGrid>
              <a:tr h="497600">
                <a:tc>
                  <a:txBody>
                    <a:bodyPr/>
                    <a:lstStyle/>
                    <a:p>
                      <a:pPr algn="ctr"/>
                      <a:r>
                        <a:rPr lang="zh-CN" altLang="en-US" sz="2000" b="1"/>
                        <a:t>名称</a:t>
                      </a:r>
                    </a:p>
                  </a:txBody>
                  <a:tcPr marL="117580" marR="117580" marT="58790" marB="58790" anchor="ctr"/>
                </a:tc>
                <a:tc>
                  <a:txBody>
                    <a:bodyPr/>
                    <a:lstStyle/>
                    <a:p>
                      <a:pPr algn="ctr"/>
                      <a:r>
                        <a:rPr lang="zh-CN" altLang="en-US" sz="2000" b="1"/>
                        <a:t>引脚</a:t>
                      </a:r>
                    </a:p>
                  </a:txBody>
                  <a:tcPr marL="117580" marR="117580" marT="58790" marB="58790" anchor="ctr"/>
                </a:tc>
                <a:tc>
                  <a:txBody>
                    <a:bodyPr/>
                    <a:lstStyle/>
                    <a:p>
                      <a:pPr algn="ctr"/>
                      <a:r>
                        <a:rPr lang="zh-CN" altLang="en-US" sz="2000" b="1"/>
                        <a:t>双工</a:t>
                      </a:r>
                    </a:p>
                  </a:txBody>
                  <a:tcPr marL="117580" marR="117580" marT="58790" marB="58790" anchor="ctr"/>
                </a:tc>
                <a:tc>
                  <a:txBody>
                    <a:bodyPr/>
                    <a:lstStyle/>
                    <a:p>
                      <a:pPr algn="ctr"/>
                      <a:r>
                        <a:rPr lang="zh-CN" altLang="en-US" sz="2000" b="1"/>
                        <a:t>时钟</a:t>
                      </a:r>
                    </a:p>
                  </a:txBody>
                  <a:tcPr marL="117580" marR="117580" marT="58790" marB="58790" anchor="ctr"/>
                </a:tc>
                <a:tc>
                  <a:txBody>
                    <a:bodyPr/>
                    <a:lstStyle/>
                    <a:p>
                      <a:pPr algn="ctr"/>
                      <a:r>
                        <a:rPr lang="zh-CN" altLang="en-US" sz="2000" b="1"/>
                        <a:t>电平</a:t>
                      </a:r>
                    </a:p>
                  </a:txBody>
                  <a:tcPr marL="117580" marR="117580" marT="58790" marB="58790" anchor="ctr"/>
                </a:tc>
                <a:tc>
                  <a:txBody>
                    <a:bodyPr/>
                    <a:lstStyle/>
                    <a:p>
                      <a:pPr algn="ctr"/>
                      <a:r>
                        <a:rPr lang="zh-CN" altLang="en-US" sz="2000" b="1"/>
                        <a:t>设备</a:t>
                      </a:r>
                    </a:p>
                  </a:txBody>
                  <a:tcPr marL="117580" marR="117580" marT="58790" marB="58790" anchor="ctr"/>
                </a:tc>
                <a:extLst>
                  <a:ext uri="{0D108BD9-81ED-4DB2-BD59-A6C34878D82A}">
                    <a16:rowId xmlns:a16="http://schemas.microsoft.com/office/drawing/2014/main" val="1282088465"/>
                  </a:ext>
                </a:extLst>
              </a:tr>
              <a:tr h="517589">
                <a:tc>
                  <a:txBody>
                    <a:bodyPr/>
                    <a:lstStyle/>
                    <a:p>
                      <a:pPr algn="ctr"/>
                      <a:r>
                        <a:rPr lang="en-US" altLang="zh-CN" sz="2000"/>
                        <a:t>USART</a:t>
                      </a:r>
                      <a:endParaRPr lang="zh-CN" altLang="en-US" sz="2000"/>
                    </a:p>
                  </a:txBody>
                  <a:tcPr marL="117580" marR="117580" marT="58790" marB="58790" anchor="ctr"/>
                </a:tc>
                <a:tc>
                  <a:txBody>
                    <a:bodyPr/>
                    <a:lstStyle/>
                    <a:p>
                      <a:pPr algn="ctr"/>
                      <a:r>
                        <a:rPr lang="en-US" altLang="zh-CN" sz="2000"/>
                        <a:t>TX</a:t>
                      </a:r>
                      <a:r>
                        <a:rPr lang="zh-CN" altLang="en-US" sz="2000"/>
                        <a:t>、</a:t>
                      </a:r>
                      <a:r>
                        <a:rPr lang="en-US" altLang="zh-CN" sz="2000"/>
                        <a:t>RX</a:t>
                      </a:r>
                      <a:endParaRPr lang="zh-CN" altLang="en-US" sz="2000"/>
                    </a:p>
                  </a:txBody>
                  <a:tcPr marL="117580" marR="117580" marT="58790" marB="58790" anchor="ctr"/>
                </a:tc>
                <a:tc>
                  <a:txBody>
                    <a:bodyPr/>
                    <a:lstStyle/>
                    <a:p>
                      <a:pPr algn="ctr"/>
                      <a:r>
                        <a:rPr lang="zh-CN" altLang="en-US" sz="2000"/>
                        <a:t>全双工</a:t>
                      </a:r>
                    </a:p>
                  </a:txBody>
                  <a:tcPr marL="117580" marR="117580" marT="58790" marB="58790" anchor="ctr"/>
                </a:tc>
                <a:tc>
                  <a:txBody>
                    <a:bodyPr/>
                    <a:lstStyle/>
                    <a:p>
                      <a:pPr algn="ctr"/>
                      <a:r>
                        <a:rPr lang="zh-CN" altLang="en-US" sz="2000"/>
                        <a:t>异步</a:t>
                      </a:r>
                    </a:p>
                  </a:txBody>
                  <a:tcPr marL="117580" marR="117580" marT="58790" marB="58790" anchor="ctr"/>
                </a:tc>
                <a:tc>
                  <a:txBody>
                    <a:bodyPr/>
                    <a:lstStyle/>
                    <a:p>
                      <a:pPr algn="ctr"/>
                      <a:r>
                        <a:rPr lang="zh-CN" altLang="en-US" sz="2000"/>
                        <a:t>单端</a:t>
                      </a:r>
                    </a:p>
                  </a:txBody>
                  <a:tcPr marL="117580" marR="117580" marT="58790" marB="58790" anchor="ctr"/>
                </a:tc>
                <a:tc>
                  <a:txBody>
                    <a:bodyPr/>
                    <a:lstStyle/>
                    <a:p>
                      <a:pPr algn="ctr"/>
                      <a:r>
                        <a:rPr lang="zh-CN" altLang="en-US" sz="2000"/>
                        <a:t>点对点</a:t>
                      </a:r>
                    </a:p>
                  </a:txBody>
                  <a:tcPr marL="117580" marR="117580" marT="58790" marB="58790" anchor="ctr"/>
                </a:tc>
                <a:extLst>
                  <a:ext uri="{0D108BD9-81ED-4DB2-BD59-A6C34878D82A}">
                    <a16:rowId xmlns:a16="http://schemas.microsoft.com/office/drawing/2014/main" val="2392432748"/>
                  </a:ext>
                </a:extLst>
              </a:tr>
              <a:tr h="503483">
                <a:tc>
                  <a:txBody>
                    <a:bodyPr/>
                    <a:lstStyle/>
                    <a:p>
                      <a:pPr algn="ctr"/>
                      <a:r>
                        <a:rPr lang="en-US" altLang="zh-CN" sz="2000"/>
                        <a:t>I2C</a:t>
                      </a:r>
                      <a:endParaRPr lang="zh-CN" altLang="en-US" sz="2000"/>
                    </a:p>
                  </a:txBody>
                  <a:tcPr marL="117580" marR="117580" marT="58790" marB="58790" anchor="ctr"/>
                </a:tc>
                <a:tc>
                  <a:txBody>
                    <a:bodyPr/>
                    <a:lstStyle/>
                    <a:p>
                      <a:pPr algn="ctr"/>
                      <a:r>
                        <a:rPr lang="en-US" altLang="zh-CN" sz="2000"/>
                        <a:t>SCL</a:t>
                      </a:r>
                      <a:r>
                        <a:rPr lang="zh-CN" altLang="en-US" sz="2000"/>
                        <a:t>、</a:t>
                      </a:r>
                      <a:r>
                        <a:rPr lang="en-US" altLang="zh-CN" sz="2000"/>
                        <a:t>SDA</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半双工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同步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单端</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多设备</a:t>
                      </a:r>
                    </a:p>
                  </a:txBody>
                  <a:tcPr marL="117580" marR="117580" marT="58790" marB="58790" anchor="ctr"/>
                </a:tc>
                <a:extLst>
                  <a:ext uri="{0D108BD9-81ED-4DB2-BD59-A6C34878D82A}">
                    <a16:rowId xmlns:a16="http://schemas.microsoft.com/office/drawing/2014/main" val="625492250"/>
                  </a:ext>
                </a:extLst>
              </a:tr>
              <a:tr h="503483">
                <a:tc>
                  <a:txBody>
                    <a:bodyPr/>
                    <a:lstStyle/>
                    <a:p>
                      <a:pPr algn="ctr"/>
                      <a:r>
                        <a:rPr lang="en-US" altLang="zh-CN" sz="2000"/>
                        <a:t>SPI</a:t>
                      </a:r>
                      <a:endParaRPr lang="zh-CN" altLang="en-US" sz="2000"/>
                    </a:p>
                  </a:txBody>
                  <a:tcPr marL="117580" marR="117580" marT="58790" marB="58790" anchor="ctr"/>
                </a:tc>
                <a:tc>
                  <a:txBody>
                    <a:bodyPr/>
                    <a:lstStyle/>
                    <a:p>
                      <a:pPr algn="ctr"/>
                      <a:r>
                        <a:rPr lang="en-US" altLang="zh-CN" sz="2000"/>
                        <a:t>SCLK</a:t>
                      </a:r>
                      <a:r>
                        <a:rPr lang="zh-CN" altLang="en-US" sz="2000"/>
                        <a:t>、</a:t>
                      </a:r>
                      <a:r>
                        <a:rPr lang="en-US" altLang="zh-CN" sz="2000"/>
                        <a:t>MOSI</a:t>
                      </a:r>
                      <a:r>
                        <a:rPr lang="zh-CN" altLang="en-US" sz="2000"/>
                        <a:t>、</a:t>
                      </a:r>
                      <a:r>
                        <a:rPr lang="en-US" altLang="zh-CN" sz="2000"/>
                        <a:t>MISO</a:t>
                      </a:r>
                      <a:r>
                        <a:rPr lang="zh-CN" altLang="en-US" sz="2000"/>
                        <a:t>、</a:t>
                      </a:r>
                      <a:r>
                        <a:rPr lang="en-US" altLang="zh-CN" sz="2000"/>
                        <a:t>CS</a:t>
                      </a:r>
                      <a:endParaRPr lang="zh-CN" altLang="en-US" sz="2000"/>
                    </a:p>
                  </a:txBody>
                  <a:tcPr marL="117580" marR="117580" marT="58790" marB="58790" anchor="ctr"/>
                </a:tc>
                <a:tc>
                  <a:txBody>
                    <a:bodyPr/>
                    <a:lstStyle/>
                    <a:p>
                      <a:pPr algn="ctr"/>
                      <a:r>
                        <a:rPr lang="zh-CN" altLang="en-US" sz="2000"/>
                        <a:t>全双工</a:t>
                      </a:r>
                    </a:p>
                  </a:txBody>
                  <a:tcPr marL="117580" marR="117580" marT="58790" marB="58790" anchor="ctr"/>
                </a:tc>
                <a:tc>
                  <a:txBody>
                    <a:bodyPr/>
                    <a:lstStyle/>
                    <a:p>
                      <a:pPr algn="ctr"/>
                      <a:r>
                        <a:rPr lang="zh-CN" altLang="en-US" sz="2000"/>
                        <a:t>同步</a:t>
                      </a:r>
                    </a:p>
                  </a:txBody>
                  <a:tcPr marL="117580" marR="117580" marT="58790" marB="58790" anchor="ctr"/>
                </a:tc>
                <a:tc>
                  <a:txBody>
                    <a:bodyPr/>
                    <a:lstStyle/>
                    <a:p>
                      <a:pPr algn="ctr"/>
                      <a:r>
                        <a:rPr lang="zh-CN" altLang="en-US" sz="2000"/>
                        <a:t>单端</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多设备</a:t>
                      </a:r>
                    </a:p>
                  </a:txBody>
                  <a:tcPr marL="117580" marR="117580" marT="58790" marB="58790" anchor="ctr"/>
                </a:tc>
                <a:extLst>
                  <a:ext uri="{0D108BD9-81ED-4DB2-BD59-A6C34878D82A}">
                    <a16:rowId xmlns:a16="http://schemas.microsoft.com/office/drawing/2014/main" val="222964627"/>
                  </a:ext>
                </a:extLst>
              </a:tr>
              <a:tr h="503483">
                <a:tc>
                  <a:txBody>
                    <a:bodyPr/>
                    <a:lstStyle/>
                    <a:p>
                      <a:pPr algn="ctr"/>
                      <a:r>
                        <a:rPr lang="en-US" altLang="zh-CN" sz="2000"/>
                        <a:t>CAN</a:t>
                      </a:r>
                      <a:endParaRPr lang="zh-CN" altLang="en-US" sz="2000"/>
                    </a:p>
                  </a:txBody>
                  <a:tcPr marL="117580" marR="117580" marT="58790" marB="58790" anchor="ctr"/>
                </a:tc>
                <a:tc>
                  <a:txBody>
                    <a:bodyPr/>
                    <a:lstStyle/>
                    <a:p>
                      <a:pPr algn="ctr"/>
                      <a:r>
                        <a:rPr lang="en-US" altLang="zh-CN" sz="2000"/>
                        <a:t>CAN_H</a:t>
                      </a:r>
                      <a:r>
                        <a:rPr lang="zh-CN" altLang="en-US" sz="2000"/>
                        <a:t>、</a:t>
                      </a:r>
                      <a:r>
                        <a:rPr lang="en-US" altLang="zh-CN" sz="2000"/>
                        <a:t>CAN_L</a:t>
                      </a:r>
                      <a:endParaRPr lang="zh-CN" altLang="en-US" sz="2000"/>
                    </a:p>
                  </a:txBody>
                  <a:tcPr marL="117580" marR="117580" marT="58790" marB="58790" anchor="ctr"/>
                </a:tc>
                <a:tc>
                  <a:txBody>
                    <a:bodyPr/>
                    <a:lstStyle/>
                    <a:p>
                      <a:pPr algn="ctr"/>
                      <a:r>
                        <a:rPr lang="zh-CN" altLang="en-US" sz="2000"/>
                        <a:t>半双工</a:t>
                      </a:r>
                    </a:p>
                  </a:txBody>
                  <a:tcPr marL="117580" marR="117580" marT="58790" marB="58790" anchor="ctr"/>
                </a:tc>
                <a:tc>
                  <a:txBody>
                    <a:bodyPr/>
                    <a:lstStyle/>
                    <a:p>
                      <a:pPr algn="ctr"/>
                      <a:r>
                        <a:rPr lang="zh-CN" altLang="en-US" sz="2000"/>
                        <a:t>异步</a:t>
                      </a:r>
                    </a:p>
                  </a:txBody>
                  <a:tcPr marL="117580" marR="117580" marT="58790" marB="58790" anchor="ctr"/>
                </a:tc>
                <a:tc>
                  <a:txBody>
                    <a:bodyPr/>
                    <a:lstStyle/>
                    <a:p>
                      <a:pPr algn="ctr"/>
                      <a:r>
                        <a:rPr lang="zh-CN" altLang="en-US" sz="2000"/>
                        <a:t>差分</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多设备</a:t>
                      </a:r>
                    </a:p>
                  </a:txBody>
                  <a:tcPr marL="117580" marR="117580" marT="58790" marB="58790" anchor="ctr"/>
                </a:tc>
                <a:extLst>
                  <a:ext uri="{0D108BD9-81ED-4DB2-BD59-A6C34878D82A}">
                    <a16:rowId xmlns:a16="http://schemas.microsoft.com/office/drawing/2014/main" val="1325862959"/>
                  </a:ext>
                </a:extLst>
              </a:tr>
              <a:tr h="503483">
                <a:tc>
                  <a:txBody>
                    <a:bodyPr/>
                    <a:lstStyle/>
                    <a:p>
                      <a:pPr algn="ctr"/>
                      <a:r>
                        <a:rPr lang="en-US" altLang="zh-CN" sz="2000"/>
                        <a:t>USB</a:t>
                      </a:r>
                      <a:endParaRPr lang="zh-CN" altLang="en-US" sz="2000"/>
                    </a:p>
                  </a:txBody>
                  <a:tcPr marL="117580" marR="117580" marT="58790" marB="58790" anchor="ctr"/>
                </a:tc>
                <a:tc>
                  <a:txBody>
                    <a:bodyPr/>
                    <a:lstStyle/>
                    <a:p>
                      <a:pPr algn="ctr"/>
                      <a:r>
                        <a:rPr lang="en-US" altLang="zh-CN" sz="2000"/>
                        <a:t>DP</a:t>
                      </a:r>
                      <a:r>
                        <a:rPr lang="zh-CN" altLang="en-US" sz="2000"/>
                        <a:t>、</a:t>
                      </a:r>
                      <a:r>
                        <a:rPr lang="en-US" altLang="zh-CN" sz="2000"/>
                        <a:t>DM</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半双工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异步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差分</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点对点</a:t>
                      </a:r>
                    </a:p>
                  </a:txBody>
                  <a:tcPr marL="117580" marR="117580" marT="58790" marB="58790" anchor="ctr"/>
                </a:tc>
                <a:extLst>
                  <a:ext uri="{0D108BD9-81ED-4DB2-BD59-A6C34878D82A}">
                    <a16:rowId xmlns:a16="http://schemas.microsoft.com/office/drawing/2014/main" val="3883729457"/>
                  </a:ext>
                </a:extLst>
              </a:tr>
            </a:tbl>
          </a:graphicData>
        </a:graphic>
      </p:graphicFrame>
    </p:spTree>
    <p:extLst>
      <p:ext uri="{BB962C8B-B14F-4D97-AF65-F5344CB8AC3E}">
        <p14:creationId xmlns:p14="http://schemas.microsoft.com/office/powerpoint/2010/main" val="23532202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串口通信</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串口是一种应用十分广泛的通讯接口，串口成本低、容易使用、通信线路简单，可实现两个设备的互相通信</a:t>
            </a:r>
            <a:endParaRPr lang="en-US" altLang="zh-CN" sz="2800"/>
          </a:p>
          <a:p>
            <a:pPr marL="457200" indent="-457200">
              <a:buFont typeface="Arial" panose="020B0604020202020204" pitchFamily="34" charset="0"/>
              <a:buChar char="•"/>
            </a:pPr>
            <a:r>
              <a:rPr lang="zh-CN" altLang="en-US" sz="2800"/>
              <a:t>单片机的串口可以使单片机与单片机、单片机与电脑、单片机与各式各样的模块互相通信，极大地扩展了单片机的应用范围，增强了单片机系统的硬件实力</a:t>
            </a:r>
            <a:endParaRPr lang="en-US" altLang="zh-CN" sz="2800"/>
          </a:p>
        </p:txBody>
      </p:sp>
      <p:pic>
        <p:nvPicPr>
          <p:cNvPr id="5" name="图片 4">
            <a:extLst>
              <a:ext uri="{FF2B5EF4-FFF2-40B4-BE49-F238E27FC236}">
                <a16:creationId xmlns:a16="http://schemas.microsoft.com/office/drawing/2014/main" id="{285ACA46-650F-4991-BAB4-D674C3848797}"/>
              </a:ext>
            </a:extLst>
          </p:cNvPr>
          <p:cNvPicPr>
            <a:picLocks noChangeAspect="1"/>
          </p:cNvPicPr>
          <p:nvPr/>
        </p:nvPicPr>
        <p:blipFill rotWithShape="1">
          <a:blip r:embed="rId2">
            <a:extLst>
              <a:ext uri="{28A0092B-C50C-407E-A947-70E740481C1C}">
                <a14:useLocalDpi xmlns:a14="http://schemas.microsoft.com/office/drawing/2010/main" val="0"/>
              </a:ext>
            </a:extLst>
          </a:blip>
          <a:srcRect l="13561" t="19163" r="15612" b="17240"/>
          <a:stretch/>
        </p:blipFill>
        <p:spPr>
          <a:xfrm>
            <a:off x="8158240" y="4087841"/>
            <a:ext cx="2381490" cy="1953058"/>
          </a:xfrm>
          <a:prstGeom prst="rect">
            <a:avLst/>
          </a:prstGeom>
        </p:spPr>
      </p:pic>
      <p:pic>
        <p:nvPicPr>
          <p:cNvPr id="7" name="图片 6">
            <a:extLst>
              <a:ext uri="{FF2B5EF4-FFF2-40B4-BE49-F238E27FC236}">
                <a16:creationId xmlns:a16="http://schemas.microsoft.com/office/drawing/2014/main" id="{94ECAAD7-C0AB-4E9E-A30E-8E6356840DA8}"/>
              </a:ext>
            </a:extLst>
          </p:cNvPr>
          <p:cNvPicPr>
            <a:picLocks noChangeAspect="1"/>
          </p:cNvPicPr>
          <p:nvPr/>
        </p:nvPicPr>
        <p:blipFill rotWithShape="1">
          <a:blip r:embed="rId3">
            <a:extLst>
              <a:ext uri="{28A0092B-C50C-407E-A947-70E740481C1C}">
                <a14:useLocalDpi xmlns:a14="http://schemas.microsoft.com/office/drawing/2010/main" val="0"/>
              </a:ext>
            </a:extLst>
          </a:blip>
          <a:srcRect l="6745" t="19717" r="10814" b="21878"/>
          <a:stretch/>
        </p:blipFill>
        <p:spPr>
          <a:xfrm>
            <a:off x="1912527" y="4083165"/>
            <a:ext cx="2763491" cy="1957734"/>
          </a:xfrm>
          <a:prstGeom prst="rect">
            <a:avLst/>
          </a:prstGeom>
        </p:spPr>
      </p:pic>
      <p:pic>
        <p:nvPicPr>
          <p:cNvPr id="8" name="图片 7">
            <a:extLst>
              <a:ext uri="{FF2B5EF4-FFF2-40B4-BE49-F238E27FC236}">
                <a16:creationId xmlns:a16="http://schemas.microsoft.com/office/drawing/2014/main" id="{4D1BC33F-9E52-4D21-AC46-58050CEAF92E}"/>
              </a:ext>
            </a:extLst>
          </p:cNvPr>
          <p:cNvPicPr>
            <a:picLocks noChangeAspect="1"/>
          </p:cNvPicPr>
          <p:nvPr/>
        </p:nvPicPr>
        <p:blipFill>
          <a:blip r:embed="rId4"/>
          <a:stretch>
            <a:fillRect/>
          </a:stretch>
        </p:blipFill>
        <p:spPr>
          <a:xfrm>
            <a:off x="5346911" y="4087841"/>
            <a:ext cx="2140436" cy="1953058"/>
          </a:xfrm>
          <a:prstGeom prst="rect">
            <a:avLst/>
          </a:prstGeom>
        </p:spPr>
      </p:pic>
    </p:spTree>
    <p:extLst>
      <p:ext uri="{BB962C8B-B14F-4D97-AF65-F5344CB8AC3E}">
        <p14:creationId xmlns:p14="http://schemas.microsoft.com/office/powerpoint/2010/main" val="1090228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引脚定义</a:t>
            </a:r>
          </a:p>
        </p:txBody>
      </p:sp>
      <p:pic>
        <p:nvPicPr>
          <p:cNvPr id="5" name="图片 4">
            <a:extLst>
              <a:ext uri="{FF2B5EF4-FFF2-40B4-BE49-F238E27FC236}">
                <a16:creationId xmlns:a16="http://schemas.microsoft.com/office/drawing/2014/main" id="{29E2104A-6D85-4F63-8876-F7324741B7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5557" y="1025912"/>
            <a:ext cx="4160886" cy="5661023"/>
          </a:xfrm>
          <a:prstGeom prst="rect">
            <a:avLst/>
          </a:prstGeom>
        </p:spPr>
      </p:pic>
    </p:spTree>
    <p:extLst>
      <p:ext uri="{BB962C8B-B14F-4D97-AF65-F5344CB8AC3E}">
        <p14:creationId xmlns:p14="http://schemas.microsoft.com/office/powerpoint/2010/main" val="832303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sp>
        <p:nvSpPr>
          <p:cNvPr id="5" name="文本框 4">
            <a:extLst>
              <a:ext uri="{FF2B5EF4-FFF2-40B4-BE49-F238E27FC236}">
                <a16:creationId xmlns:a16="http://schemas.microsoft.com/office/drawing/2014/main" id="{3C2BDD09-452C-492C-AB9A-6EACFACF4C78}"/>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简单双向串口通信有两根通信线（发送端</a:t>
            </a:r>
            <a:r>
              <a:rPr lang="en-US" altLang="zh-CN" sz="2800"/>
              <a:t>TX</a:t>
            </a:r>
            <a:r>
              <a:rPr lang="zh-CN" altLang="en-US" sz="2800"/>
              <a:t>和接收端</a:t>
            </a:r>
            <a:r>
              <a:rPr lang="en-US" altLang="zh-CN" sz="2800"/>
              <a:t>RX</a:t>
            </a:r>
            <a:r>
              <a:rPr lang="zh-CN" altLang="en-US" sz="2800"/>
              <a:t>）</a:t>
            </a:r>
            <a:endParaRPr lang="en-US" altLang="zh-CN" sz="2800"/>
          </a:p>
          <a:p>
            <a:pPr marL="457200" indent="-457200">
              <a:buFont typeface="Arial" panose="020B0604020202020204" pitchFamily="34" charset="0"/>
              <a:buChar char="•"/>
            </a:pPr>
            <a:r>
              <a:rPr lang="en-US" altLang="zh-CN" sz="2800"/>
              <a:t>TX</a:t>
            </a:r>
            <a:r>
              <a:rPr lang="zh-CN" altLang="en-US" sz="2800"/>
              <a:t>与</a:t>
            </a:r>
            <a:r>
              <a:rPr lang="en-US" altLang="zh-CN" sz="2800"/>
              <a:t>RX</a:t>
            </a:r>
            <a:r>
              <a:rPr lang="zh-CN" altLang="en-US" sz="2800"/>
              <a:t>要交叉连接</a:t>
            </a:r>
            <a:endParaRPr lang="en-US" altLang="zh-CN" sz="2800"/>
          </a:p>
          <a:p>
            <a:pPr marL="457200" indent="-457200">
              <a:buFont typeface="Arial" panose="020B0604020202020204" pitchFamily="34" charset="0"/>
              <a:buChar char="•"/>
            </a:pPr>
            <a:r>
              <a:rPr lang="zh-CN" altLang="en-US" sz="2800"/>
              <a:t>当只需单向的数据传输时，可以只接一根通信线</a:t>
            </a:r>
            <a:endParaRPr lang="en-US" altLang="zh-CN" sz="2800"/>
          </a:p>
          <a:p>
            <a:pPr marL="457200" indent="-457200">
              <a:buFont typeface="Arial" panose="020B0604020202020204" pitchFamily="34" charset="0"/>
              <a:buChar char="•"/>
            </a:pPr>
            <a:r>
              <a:rPr lang="zh-CN" altLang="en-US" sz="2800"/>
              <a:t>当电平标准不一致时，需要加电平转换芯片</a:t>
            </a:r>
            <a:endParaRPr lang="en-US" altLang="zh-CN" sz="2800"/>
          </a:p>
        </p:txBody>
      </p:sp>
      <p:sp>
        <p:nvSpPr>
          <p:cNvPr id="7" name="矩形 6">
            <a:extLst>
              <a:ext uri="{FF2B5EF4-FFF2-40B4-BE49-F238E27FC236}">
                <a16:creationId xmlns:a16="http://schemas.microsoft.com/office/drawing/2014/main" id="{18F5BCF7-820C-4D55-99D7-88A44498D261}"/>
              </a:ext>
            </a:extLst>
          </p:cNvPr>
          <p:cNvSpPr/>
          <p:nvPr/>
        </p:nvSpPr>
        <p:spPr>
          <a:xfrm>
            <a:off x="2292439" y="3232598"/>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1</a:t>
            </a:r>
            <a:endParaRPr lang="zh-CN" altLang="en-US" sz="2400"/>
          </a:p>
        </p:txBody>
      </p:sp>
      <p:sp>
        <p:nvSpPr>
          <p:cNvPr id="8" name="矩形 7">
            <a:extLst>
              <a:ext uri="{FF2B5EF4-FFF2-40B4-BE49-F238E27FC236}">
                <a16:creationId xmlns:a16="http://schemas.microsoft.com/office/drawing/2014/main" id="{DA445B29-5825-4814-9087-409CA21BECE0}"/>
              </a:ext>
            </a:extLst>
          </p:cNvPr>
          <p:cNvSpPr/>
          <p:nvPr/>
        </p:nvSpPr>
        <p:spPr>
          <a:xfrm>
            <a:off x="8077201" y="3232597"/>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2</a:t>
            </a:r>
            <a:endParaRPr lang="zh-CN" altLang="en-US" sz="2400"/>
          </a:p>
        </p:txBody>
      </p:sp>
      <p:cxnSp>
        <p:nvCxnSpPr>
          <p:cNvPr id="9" name="直接连接符 8">
            <a:extLst>
              <a:ext uri="{FF2B5EF4-FFF2-40B4-BE49-F238E27FC236}">
                <a16:creationId xmlns:a16="http://schemas.microsoft.com/office/drawing/2014/main" id="{96729723-73B7-4775-A3B1-1F626AF13BA6}"/>
              </a:ext>
            </a:extLst>
          </p:cNvPr>
          <p:cNvCxnSpPr/>
          <p:nvPr/>
        </p:nvCxnSpPr>
        <p:spPr>
          <a:xfrm>
            <a:off x="4031087" y="3747752"/>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476F6883-F491-40C3-82B8-CB314704B2BA}"/>
              </a:ext>
            </a:extLst>
          </p:cNvPr>
          <p:cNvCxnSpPr/>
          <p:nvPr/>
        </p:nvCxnSpPr>
        <p:spPr>
          <a:xfrm>
            <a:off x="4031087" y="5975797"/>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0951A250-F5D8-4292-A19A-22FB021D25A9}"/>
              </a:ext>
            </a:extLst>
          </p:cNvPr>
          <p:cNvCxnSpPr>
            <a:cxnSpLocks/>
          </p:cNvCxnSpPr>
          <p:nvPr/>
        </p:nvCxnSpPr>
        <p:spPr>
          <a:xfrm>
            <a:off x="403108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A3DFADC6-0B81-4CFD-B6CB-0438905D96E6}"/>
              </a:ext>
            </a:extLst>
          </p:cNvPr>
          <p:cNvCxnSpPr>
            <a:cxnSpLocks/>
          </p:cNvCxnSpPr>
          <p:nvPr/>
        </p:nvCxnSpPr>
        <p:spPr>
          <a:xfrm>
            <a:off x="403108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A2C68083-7B2E-4AD9-876B-2587D2DA4425}"/>
              </a:ext>
            </a:extLst>
          </p:cNvPr>
          <p:cNvCxnSpPr>
            <a:cxnSpLocks/>
          </p:cNvCxnSpPr>
          <p:nvPr/>
        </p:nvCxnSpPr>
        <p:spPr>
          <a:xfrm>
            <a:off x="685370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474E36C5-1547-43B9-9207-EAE749527131}"/>
              </a:ext>
            </a:extLst>
          </p:cNvPr>
          <p:cNvCxnSpPr>
            <a:cxnSpLocks/>
          </p:cNvCxnSpPr>
          <p:nvPr/>
        </p:nvCxnSpPr>
        <p:spPr>
          <a:xfrm>
            <a:off x="685370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3A9EC8D8-761E-4EE5-B819-65FB90EC37A2}"/>
              </a:ext>
            </a:extLst>
          </p:cNvPr>
          <p:cNvCxnSpPr>
            <a:cxnSpLocks/>
          </p:cNvCxnSpPr>
          <p:nvPr/>
        </p:nvCxnSpPr>
        <p:spPr>
          <a:xfrm>
            <a:off x="5241701" y="4494727"/>
            <a:ext cx="1612006" cy="68258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809DCE7C-87B7-45BF-93B3-E447E6FB256D}"/>
              </a:ext>
            </a:extLst>
          </p:cNvPr>
          <p:cNvCxnSpPr>
            <a:cxnSpLocks/>
          </p:cNvCxnSpPr>
          <p:nvPr/>
        </p:nvCxnSpPr>
        <p:spPr>
          <a:xfrm flipV="1">
            <a:off x="5241701" y="4494726"/>
            <a:ext cx="1624885" cy="682582"/>
          </a:xfrm>
          <a:prstGeom prst="line">
            <a:avLst/>
          </a:prstGeom>
          <a:ln w="38100"/>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B1160218-010A-49AD-85E3-77EECDFF881A}"/>
              </a:ext>
            </a:extLst>
          </p:cNvPr>
          <p:cNvSpPr txBox="1"/>
          <p:nvPr/>
        </p:nvSpPr>
        <p:spPr>
          <a:xfrm>
            <a:off x="4043966" y="3365542"/>
            <a:ext cx="759853" cy="369332"/>
          </a:xfrm>
          <a:prstGeom prst="rect">
            <a:avLst/>
          </a:prstGeom>
          <a:noFill/>
        </p:spPr>
        <p:txBody>
          <a:bodyPr wrap="square" rtlCol="0">
            <a:spAutoFit/>
          </a:bodyPr>
          <a:lstStyle/>
          <a:p>
            <a:r>
              <a:rPr lang="en-US" altLang="zh-CN"/>
              <a:t>VCC</a:t>
            </a:r>
            <a:endParaRPr lang="zh-CN" altLang="en-US"/>
          </a:p>
        </p:txBody>
      </p:sp>
      <p:sp>
        <p:nvSpPr>
          <p:cNvPr id="18" name="文本框 17">
            <a:extLst>
              <a:ext uri="{FF2B5EF4-FFF2-40B4-BE49-F238E27FC236}">
                <a16:creationId xmlns:a16="http://schemas.microsoft.com/office/drawing/2014/main" id="{0D9674C7-3DD7-4197-8DC5-0DFB2C6E7E80}"/>
              </a:ext>
            </a:extLst>
          </p:cNvPr>
          <p:cNvSpPr txBox="1"/>
          <p:nvPr/>
        </p:nvSpPr>
        <p:spPr>
          <a:xfrm>
            <a:off x="7459014" y="3365542"/>
            <a:ext cx="605307" cy="369332"/>
          </a:xfrm>
          <a:prstGeom prst="rect">
            <a:avLst/>
          </a:prstGeom>
          <a:noFill/>
        </p:spPr>
        <p:txBody>
          <a:bodyPr wrap="square" rtlCol="0">
            <a:spAutoFit/>
          </a:bodyPr>
          <a:lstStyle/>
          <a:p>
            <a:r>
              <a:rPr lang="en-US" altLang="zh-CN"/>
              <a:t>VCC</a:t>
            </a:r>
            <a:endParaRPr lang="zh-CN" altLang="en-US"/>
          </a:p>
        </p:txBody>
      </p:sp>
      <p:sp>
        <p:nvSpPr>
          <p:cNvPr id="19" name="文本框 18">
            <a:extLst>
              <a:ext uri="{FF2B5EF4-FFF2-40B4-BE49-F238E27FC236}">
                <a16:creationId xmlns:a16="http://schemas.microsoft.com/office/drawing/2014/main" id="{C95EB4DB-3C9C-40B6-B417-A8F5B72D1375}"/>
              </a:ext>
            </a:extLst>
          </p:cNvPr>
          <p:cNvSpPr txBox="1"/>
          <p:nvPr/>
        </p:nvSpPr>
        <p:spPr>
          <a:xfrm>
            <a:off x="7459014" y="5606465"/>
            <a:ext cx="759853" cy="369332"/>
          </a:xfrm>
          <a:prstGeom prst="rect">
            <a:avLst/>
          </a:prstGeom>
          <a:noFill/>
        </p:spPr>
        <p:txBody>
          <a:bodyPr wrap="square" rtlCol="0">
            <a:spAutoFit/>
          </a:bodyPr>
          <a:lstStyle/>
          <a:p>
            <a:r>
              <a:rPr lang="en-US" altLang="zh-CN"/>
              <a:t>GND</a:t>
            </a:r>
            <a:endParaRPr lang="zh-CN" altLang="en-US"/>
          </a:p>
        </p:txBody>
      </p:sp>
      <p:sp>
        <p:nvSpPr>
          <p:cNvPr id="20" name="文本框 19">
            <a:extLst>
              <a:ext uri="{FF2B5EF4-FFF2-40B4-BE49-F238E27FC236}">
                <a16:creationId xmlns:a16="http://schemas.microsoft.com/office/drawing/2014/main" id="{FC798D40-8E0D-44F1-A8B7-9B9E6F48F1EF}"/>
              </a:ext>
            </a:extLst>
          </p:cNvPr>
          <p:cNvSpPr txBox="1"/>
          <p:nvPr/>
        </p:nvSpPr>
        <p:spPr>
          <a:xfrm>
            <a:off x="4043966" y="5606465"/>
            <a:ext cx="759853" cy="369332"/>
          </a:xfrm>
          <a:prstGeom prst="rect">
            <a:avLst/>
          </a:prstGeom>
          <a:noFill/>
        </p:spPr>
        <p:txBody>
          <a:bodyPr wrap="square" rtlCol="0">
            <a:spAutoFit/>
          </a:bodyPr>
          <a:lstStyle/>
          <a:p>
            <a:r>
              <a:rPr lang="en-US" altLang="zh-CN"/>
              <a:t>GND</a:t>
            </a:r>
            <a:endParaRPr lang="zh-CN" altLang="en-US"/>
          </a:p>
        </p:txBody>
      </p:sp>
      <p:sp>
        <p:nvSpPr>
          <p:cNvPr id="21" name="文本框 20">
            <a:extLst>
              <a:ext uri="{FF2B5EF4-FFF2-40B4-BE49-F238E27FC236}">
                <a16:creationId xmlns:a16="http://schemas.microsoft.com/office/drawing/2014/main" id="{8187FB53-EB28-400C-8D58-16717E4DB821}"/>
              </a:ext>
            </a:extLst>
          </p:cNvPr>
          <p:cNvSpPr txBox="1"/>
          <p:nvPr/>
        </p:nvSpPr>
        <p:spPr>
          <a:xfrm>
            <a:off x="4043966" y="4791392"/>
            <a:ext cx="759853" cy="369332"/>
          </a:xfrm>
          <a:prstGeom prst="rect">
            <a:avLst/>
          </a:prstGeom>
          <a:noFill/>
        </p:spPr>
        <p:txBody>
          <a:bodyPr wrap="square" rtlCol="0">
            <a:spAutoFit/>
          </a:bodyPr>
          <a:lstStyle/>
          <a:p>
            <a:r>
              <a:rPr lang="en-US" altLang="zh-CN"/>
              <a:t>RX</a:t>
            </a:r>
            <a:endParaRPr lang="zh-CN" altLang="en-US"/>
          </a:p>
        </p:txBody>
      </p:sp>
      <p:sp>
        <p:nvSpPr>
          <p:cNvPr id="22" name="文本框 21">
            <a:extLst>
              <a:ext uri="{FF2B5EF4-FFF2-40B4-BE49-F238E27FC236}">
                <a16:creationId xmlns:a16="http://schemas.microsoft.com/office/drawing/2014/main" id="{8DCB2E96-ED39-47C3-AE9E-BB649E2C2F4B}"/>
              </a:ext>
            </a:extLst>
          </p:cNvPr>
          <p:cNvSpPr txBox="1"/>
          <p:nvPr/>
        </p:nvSpPr>
        <p:spPr>
          <a:xfrm>
            <a:off x="4043966" y="4108812"/>
            <a:ext cx="759853" cy="369332"/>
          </a:xfrm>
          <a:prstGeom prst="rect">
            <a:avLst/>
          </a:prstGeom>
          <a:noFill/>
        </p:spPr>
        <p:txBody>
          <a:bodyPr wrap="square" rtlCol="0">
            <a:spAutoFit/>
          </a:bodyPr>
          <a:lstStyle/>
          <a:p>
            <a:r>
              <a:rPr lang="en-US" altLang="zh-CN"/>
              <a:t>TX</a:t>
            </a:r>
            <a:endParaRPr lang="zh-CN" altLang="en-US"/>
          </a:p>
        </p:txBody>
      </p:sp>
      <p:sp>
        <p:nvSpPr>
          <p:cNvPr id="23" name="文本框 22">
            <a:extLst>
              <a:ext uri="{FF2B5EF4-FFF2-40B4-BE49-F238E27FC236}">
                <a16:creationId xmlns:a16="http://schemas.microsoft.com/office/drawing/2014/main" id="{758FB454-57D0-4186-B99A-3D1329EC715E}"/>
              </a:ext>
            </a:extLst>
          </p:cNvPr>
          <p:cNvSpPr txBox="1"/>
          <p:nvPr/>
        </p:nvSpPr>
        <p:spPr>
          <a:xfrm>
            <a:off x="7452575" y="4108812"/>
            <a:ext cx="759853" cy="369332"/>
          </a:xfrm>
          <a:prstGeom prst="rect">
            <a:avLst/>
          </a:prstGeom>
          <a:noFill/>
        </p:spPr>
        <p:txBody>
          <a:bodyPr wrap="square" rtlCol="0">
            <a:spAutoFit/>
          </a:bodyPr>
          <a:lstStyle/>
          <a:p>
            <a:r>
              <a:rPr lang="en-US" altLang="zh-CN"/>
              <a:t>TX</a:t>
            </a:r>
            <a:endParaRPr lang="zh-CN" altLang="en-US"/>
          </a:p>
        </p:txBody>
      </p:sp>
      <p:sp>
        <p:nvSpPr>
          <p:cNvPr id="24" name="文本框 23">
            <a:extLst>
              <a:ext uri="{FF2B5EF4-FFF2-40B4-BE49-F238E27FC236}">
                <a16:creationId xmlns:a16="http://schemas.microsoft.com/office/drawing/2014/main" id="{CADC9484-78A5-4277-992A-0BE195616D2D}"/>
              </a:ext>
            </a:extLst>
          </p:cNvPr>
          <p:cNvSpPr txBox="1"/>
          <p:nvPr/>
        </p:nvSpPr>
        <p:spPr>
          <a:xfrm>
            <a:off x="7452575" y="4831588"/>
            <a:ext cx="759853" cy="369332"/>
          </a:xfrm>
          <a:prstGeom prst="rect">
            <a:avLst/>
          </a:prstGeom>
          <a:noFill/>
        </p:spPr>
        <p:txBody>
          <a:bodyPr wrap="square" rtlCol="0">
            <a:spAutoFit/>
          </a:bodyPr>
          <a:lstStyle/>
          <a:p>
            <a:r>
              <a:rPr lang="en-US" altLang="zh-CN"/>
              <a:t>RX</a:t>
            </a:r>
            <a:endParaRPr lang="zh-CN" altLang="en-US"/>
          </a:p>
        </p:txBody>
      </p:sp>
    </p:spTree>
    <p:extLst>
      <p:ext uri="{BB962C8B-B14F-4D97-AF65-F5344CB8AC3E}">
        <p14:creationId xmlns:p14="http://schemas.microsoft.com/office/powerpoint/2010/main" val="37061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电平标准</a:t>
            </a:r>
          </a:p>
        </p:txBody>
      </p:sp>
      <p:sp>
        <p:nvSpPr>
          <p:cNvPr id="5" name="文本框 4">
            <a:extLst>
              <a:ext uri="{FF2B5EF4-FFF2-40B4-BE49-F238E27FC236}">
                <a16:creationId xmlns:a16="http://schemas.microsoft.com/office/drawing/2014/main" id="{7645807B-EA61-4AEC-9711-CC8048668753}"/>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电平标准是数据</a:t>
            </a:r>
            <a:r>
              <a:rPr lang="en-US" altLang="zh-CN" sz="2800"/>
              <a:t>1</a:t>
            </a:r>
            <a:r>
              <a:rPr lang="zh-CN" altLang="en-US" sz="2800"/>
              <a:t>和数据</a:t>
            </a:r>
            <a:r>
              <a:rPr lang="en-US" altLang="zh-CN" sz="2800"/>
              <a:t>0</a:t>
            </a:r>
            <a:r>
              <a:rPr lang="zh-CN" altLang="en-US" sz="2800"/>
              <a:t>的表达方式，是传输线缆中人为规定的电压与数据的对应关系，串口常用的电平标准有如下三种：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TTL</a:t>
            </a:r>
            <a:r>
              <a:rPr lang="zh-CN" altLang="en-US" sz="2800"/>
              <a:t>电平：</a:t>
            </a:r>
            <a:r>
              <a:rPr lang="en-US" altLang="zh-CN" sz="2800"/>
              <a:t>+3.3V</a:t>
            </a:r>
            <a:r>
              <a:rPr lang="zh-CN" altLang="en-US" sz="2800"/>
              <a:t>或</a:t>
            </a:r>
            <a:r>
              <a:rPr lang="en-US" altLang="zh-CN" sz="2800"/>
              <a:t>+5V</a:t>
            </a:r>
            <a:r>
              <a:rPr lang="zh-CN" altLang="en-US" sz="2800"/>
              <a:t>表示</a:t>
            </a:r>
            <a:r>
              <a:rPr lang="en-US" altLang="zh-CN" sz="2800"/>
              <a:t>1</a:t>
            </a:r>
            <a:r>
              <a:rPr lang="zh-CN" altLang="en-US" sz="2800"/>
              <a:t>，</a:t>
            </a:r>
            <a:r>
              <a:rPr lang="en-US" altLang="zh-CN" sz="2800"/>
              <a:t>0V</a:t>
            </a:r>
            <a:r>
              <a:rPr lang="zh-CN" altLang="en-US" sz="2800"/>
              <a:t>表示</a:t>
            </a:r>
            <a:r>
              <a:rPr lang="en-US" altLang="zh-CN" sz="2800"/>
              <a:t>0</a:t>
            </a:r>
          </a:p>
          <a:p>
            <a:pPr marL="457200" indent="-457200">
              <a:buFont typeface="Arial" panose="020B0604020202020204" pitchFamily="34" charset="0"/>
              <a:buChar char="•"/>
            </a:pPr>
            <a:r>
              <a:rPr lang="en-US" altLang="zh-CN" sz="2800"/>
              <a:t>RS232</a:t>
            </a:r>
            <a:r>
              <a:rPr lang="zh-CN" altLang="en-US" sz="2800"/>
              <a:t>电平：</a:t>
            </a:r>
            <a:r>
              <a:rPr lang="en-US" altLang="zh-CN" sz="2800"/>
              <a:t>-3~-15V</a:t>
            </a:r>
            <a:r>
              <a:rPr lang="zh-CN" altLang="en-US" sz="2800"/>
              <a:t>表示</a:t>
            </a:r>
            <a:r>
              <a:rPr lang="en-US" altLang="zh-CN" sz="2800"/>
              <a:t>1</a:t>
            </a:r>
            <a:r>
              <a:rPr lang="zh-CN" altLang="en-US" sz="2800"/>
              <a:t>，</a:t>
            </a:r>
            <a:r>
              <a:rPr lang="en-US" altLang="zh-CN" sz="2800"/>
              <a:t>+3~+15V</a:t>
            </a:r>
            <a:r>
              <a:rPr lang="zh-CN" altLang="en-US" sz="2800"/>
              <a:t>表示</a:t>
            </a:r>
            <a:r>
              <a:rPr lang="en-US" altLang="zh-CN" sz="2800"/>
              <a:t>0</a:t>
            </a:r>
          </a:p>
          <a:p>
            <a:pPr marL="457200" indent="-457200">
              <a:buFont typeface="Arial" panose="020B0604020202020204" pitchFamily="34" charset="0"/>
              <a:buChar char="•"/>
            </a:pPr>
            <a:r>
              <a:rPr lang="en-US" altLang="zh-CN" sz="2800"/>
              <a:t>RS485</a:t>
            </a:r>
            <a:r>
              <a:rPr lang="zh-CN" altLang="en-US" sz="2800"/>
              <a:t>电平：两线压差</a:t>
            </a:r>
            <a:r>
              <a:rPr lang="en-US" altLang="zh-CN" sz="2800"/>
              <a:t>+2~+6V</a:t>
            </a:r>
            <a:r>
              <a:rPr lang="zh-CN" altLang="en-US" sz="2800"/>
              <a:t>表示</a:t>
            </a:r>
            <a:r>
              <a:rPr lang="en-US" altLang="zh-CN" sz="2800"/>
              <a:t>1</a:t>
            </a:r>
            <a:r>
              <a:rPr lang="zh-CN" altLang="en-US" sz="2800"/>
              <a:t>，</a:t>
            </a:r>
            <a:r>
              <a:rPr lang="en-US" altLang="zh-CN" sz="2800"/>
              <a:t>-2~-6V</a:t>
            </a:r>
            <a:r>
              <a:rPr lang="zh-CN" altLang="en-US" sz="2800"/>
              <a:t>表示</a:t>
            </a:r>
            <a:r>
              <a:rPr lang="en-US" altLang="zh-CN" sz="2800"/>
              <a:t>0</a:t>
            </a:r>
            <a:r>
              <a:rPr lang="zh-CN" altLang="en-US" sz="2800"/>
              <a:t>（差分信号）</a:t>
            </a:r>
            <a:endParaRPr lang="en-US" altLang="zh-CN" sz="2800"/>
          </a:p>
        </p:txBody>
      </p:sp>
    </p:spTree>
    <p:extLst>
      <p:ext uri="{BB962C8B-B14F-4D97-AF65-F5344CB8AC3E}">
        <p14:creationId xmlns:p14="http://schemas.microsoft.com/office/powerpoint/2010/main" val="42339505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串口参数及时序</a:t>
            </a:r>
          </a:p>
        </p:txBody>
      </p:sp>
      <p:sp>
        <p:nvSpPr>
          <p:cNvPr id="11" name="文本框 10">
            <a:extLst>
              <a:ext uri="{FF2B5EF4-FFF2-40B4-BE49-F238E27FC236}">
                <a16:creationId xmlns:a16="http://schemas.microsoft.com/office/drawing/2014/main" id="{A7AFC6A8-9618-427C-BE42-BED3035B943A}"/>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波特率：串口通信的速率</a:t>
            </a:r>
            <a:endParaRPr lang="en-US" altLang="zh-CN" sz="2800"/>
          </a:p>
          <a:p>
            <a:pPr marL="457200" indent="-457200">
              <a:buFont typeface="Arial" panose="020B0604020202020204" pitchFamily="34" charset="0"/>
              <a:buChar char="•"/>
            </a:pPr>
            <a:r>
              <a:rPr lang="zh-CN" altLang="en-US" sz="2800"/>
              <a:t>起始位：标志一个数据帧的开始，固定为低电平</a:t>
            </a:r>
            <a:endParaRPr lang="en-US" altLang="zh-CN" sz="2800"/>
          </a:p>
          <a:p>
            <a:pPr marL="457200" indent="-457200">
              <a:buFont typeface="Arial" panose="020B0604020202020204" pitchFamily="34" charset="0"/>
              <a:buChar char="•"/>
            </a:pPr>
            <a:r>
              <a:rPr lang="zh-CN" altLang="en-US" sz="2800"/>
              <a:t>数据位：数据帧的有效载荷，</a:t>
            </a:r>
            <a:r>
              <a:rPr lang="en-US" altLang="zh-CN" sz="2800"/>
              <a:t>1</a:t>
            </a:r>
            <a:r>
              <a:rPr lang="zh-CN" altLang="en-US" sz="2800"/>
              <a:t>为高电平，</a:t>
            </a:r>
            <a:r>
              <a:rPr lang="en-US" altLang="zh-CN" sz="2800"/>
              <a:t>0</a:t>
            </a:r>
            <a:r>
              <a:rPr lang="zh-CN" altLang="en-US" sz="2800"/>
              <a:t>为低电平，低位先行</a:t>
            </a:r>
            <a:endParaRPr lang="en-US" altLang="zh-CN" sz="2800"/>
          </a:p>
          <a:p>
            <a:pPr marL="457200" indent="-457200">
              <a:buFont typeface="Arial" panose="020B0604020202020204" pitchFamily="34" charset="0"/>
              <a:buChar char="•"/>
            </a:pPr>
            <a:r>
              <a:rPr lang="zh-CN" altLang="en-US" sz="2800"/>
              <a:t>校验位：用于数据验证，根据数据位计算得来</a:t>
            </a:r>
            <a:endParaRPr lang="en-US" altLang="zh-CN" sz="2800"/>
          </a:p>
          <a:p>
            <a:pPr marL="457200" indent="-457200">
              <a:buFont typeface="Arial" panose="020B0604020202020204" pitchFamily="34" charset="0"/>
              <a:buChar char="•"/>
            </a:pPr>
            <a:r>
              <a:rPr lang="zh-CN" altLang="en-US" sz="2800"/>
              <a:t>停止位：用于数据帧间隔，固定为高电平</a:t>
            </a:r>
            <a:endParaRPr lang="en-US" altLang="zh-CN" sz="2800"/>
          </a:p>
        </p:txBody>
      </p:sp>
      <p:graphicFrame>
        <p:nvGraphicFramePr>
          <p:cNvPr id="12" name="Object 8">
            <a:extLst>
              <a:ext uri="{FF2B5EF4-FFF2-40B4-BE49-F238E27FC236}">
                <a16:creationId xmlns:a16="http://schemas.microsoft.com/office/drawing/2014/main" id="{BC2115E1-D592-4886-A4E9-79FF172AC003}"/>
              </a:ext>
            </a:extLst>
          </p:cNvPr>
          <p:cNvGraphicFramePr>
            <a:graphicFrameLocks noChangeAspect="1"/>
          </p:cNvGraphicFramePr>
          <p:nvPr>
            <p:extLst>
              <p:ext uri="{D42A27DB-BD31-4B8C-83A1-F6EECF244321}">
                <p14:modId xmlns:p14="http://schemas.microsoft.com/office/powerpoint/2010/main" val="717174469"/>
              </p:ext>
            </p:extLst>
          </p:nvPr>
        </p:nvGraphicFramePr>
        <p:xfrm>
          <a:off x="488738" y="4166427"/>
          <a:ext cx="5607262" cy="1534222"/>
        </p:xfrm>
        <a:graphic>
          <a:graphicData uri="http://schemas.openxmlformats.org/presentationml/2006/ole">
            <mc:AlternateContent xmlns:mc="http://schemas.openxmlformats.org/markup-compatibility/2006">
              <mc:Choice xmlns:v="urn:schemas-microsoft-com:vml" Requires="v">
                <p:oleObj r:id="rId2" imgW="3925800" imgH="1216440" progId="Visio.Drawing.6">
                  <p:embed/>
                </p:oleObj>
              </mc:Choice>
              <mc:Fallback>
                <p:oleObj r:id="rId2" imgW="3925800" imgH="1216440" progId="Visio.Drawing.6">
                  <p:embed/>
                  <p:pic>
                    <p:nvPicPr>
                      <p:cNvPr id="5" name="Object 8">
                        <a:extLst>
                          <a:ext uri="{FF2B5EF4-FFF2-40B4-BE49-F238E27FC236}">
                            <a16:creationId xmlns:a16="http://schemas.microsoft.com/office/drawing/2014/main" id="{B8488AEF-9629-4AF7-AA28-62F5F6239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38" y="4166427"/>
                        <a:ext cx="5607262" cy="1534222"/>
                      </a:xfrm>
                      <a:prstGeom prst="rect">
                        <a:avLst/>
                      </a:prstGeom>
                      <a:noFill/>
                      <a:ln>
                        <a:noFill/>
                      </a:ln>
                    </p:spPr>
                  </p:pic>
                </p:oleObj>
              </mc:Fallback>
            </mc:AlternateContent>
          </a:graphicData>
        </a:graphic>
      </p:graphicFrame>
      <p:graphicFrame>
        <p:nvGraphicFramePr>
          <p:cNvPr id="13" name="Object 11">
            <a:extLst>
              <a:ext uri="{FF2B5EF4-FFF2-40B4-BE49-F238E27FC236}">
                <a16:creationId xmlns:a16="http://schemas.microsoft.com/office/drawing/2014/main" id="{D5FFB44A-DE7D-43F0-BA98-FCD12A9B2B93}"/>
              </a:ext>
            </a:extLst>
          </p:cNvPr>
          <p:cNvGraphicFramePr>
            <a:graphicFrameLocks noChangeAspect="1"/>
          </p:cNvGraphicFramePr>
          <p:nvPr>
            <p:extLst>
              <p:ext uri="{D42A27DB-BD31-4B8C-83A1-F6EECF244321}">
                <p14:modId xmlns:p14="http://schemas.microsoft.com/office/powerpoint/2010/main" val="263771906"/>
              </p:ext>
            </p:extLst>
          </p:nvPr>
        </p:nvGraphicFramePr>
        <p:xfrm>
          <a:off x="6346859" y="4166427"/>
          <a:ext cx="5190716" cy="1534222"/>
        </p:xfrm>
        <a:graphic>
          <a:graphicData uri="http://schemas.openxmlformats.org/presentationml/2006/ole">
            <mc:AlternateContent xmlns:mc="http://schemas.openxmlformats.org/markup-compatibility/2006">
              <mc:Choice xmlns:v="urn:schemas-microsoft-com:vml" Requires="v">
                <p:oleObj r:id="rId4" imgW="4227120" imgH="1231560" progId="Visio.Drawing.6">
                  <p:embed/>
                </p:oleObj>
              </mc:Choice>
              <mc:Fallback>
                <p:oleObj r:id="rId4" imgW="4227120" imgH="1231560" progId="Visio.Drawing.6">
                  <p:embed/>
                  <p:pic>
                    <p:nvPicPr>
                      <p:cNvPr id="8" name="Object 11">
                        <a:extLst>
                          <a:ext uri="{FF2B5EF4-FFF2-40B4-BE49-F238E27FC236}">
                            <a16:creationId xmlns:a16="http://schemas.microsoft.com/office/drawing/2014/main" id="{96A79A12-7E6A-40F0-927B-4775CE178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859" y="4166427"/>
                        <a:ext cx="5190716" cy="153422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5715486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串口时序</a:t>
            </a:r>
          </a:p>
        </p:txBody>
      </p:sp>
      <p:pic>
        <p:nvPicPr>
          <p:cNvPr id="7" name="图片 6">
            <a:extLst>
              <a:ext uri="{FF2B5EF4-FFF2-40B4-BE49-F238E27FC236}">
                <a16:creationId xmlns:a16="http://schemas.microsoft.com/office/drawing/2014/main" id="{E7BE1D20-BB4E-4281-9F7E-6887246C2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67" y="907343"/>
            <a:ext cx="4636276" cy="1364263"/>
          </a:xfrm>
          <a:prstGeom prst="rect">
            <a:avLst/>
          </a:prstGeom>
        </p:spPr>
      </p:pic>
      <p:pic>
        <p:nvPicPr>
          <p:cNvPr id="23" name="图片 22">
            <a:extLst>
              <a:ext uri="{FF2B5EF4-FFF2-40B4-BE49-F238E27FC236}">
                <a16:creationId xmlns:a16="http://schemas.microsoft.com/office/drawing/2014/main" id="{02E1AE50-A366-4D42-8FD4-907CBDCE8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367" y="2271606"/>
            <a:ext cx="4636276" cy="1364263"/>
          </a:xfrm>
          <a:prstGeom prst="rect">
            <a:avLst/>
          </a:prstGeom>
        </p:spPr>
      </p:pic>
      <p:pic>
        <p:nvPicPr>
          <p:cNvPr id="25" name="图片 24">
            <a:extLst>
              <a:ext uri="{FF2B5EF4-FFF2-40B4-BE49-F238E27FC236}">
                <a16:creationId xmlns:a16="http://schemas.microsoft.com/office/drawing/2014/main" id="{2FF6E947-A12D-48EF-85B6-6BBE2873D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367" y="3635869"/>
            <a:ext cx="4636276" cy="1364263"/>
          </a:xfrm>
          <a:prstGeom prst="rect">
            <a:avLst/>
          </a:prstGeom>
        </p:spPr>
      </p:pic>
      <p:pic>
        <p:nvPicPr>
          <p:cNvPr id="27" name="图片 26">
            <a:extLst>
              <a:ext uri="{FF2B5EF4-FFF2-40B4-BE49-F238E27FC236}">
                <a16:creationId xmlns:a16="http://schemas.microsoft.com/office/drawing/2014/main" id="{F2BC6E80-FEAC-4A20-AD05-49ADAF36BC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367" y="5000132"/>
            <a:ext cx="4636276" cy="1364263"/>
          </a:xfrm>
          <a:prstGeom prst="rect">
            <a:avLst/>
          </a:prstGeom>
        </p:spPr>
      </p:pic>
      <p:pic>
        <p:nvPicPr>
          <p:cNvPr id="29" name="图片 28">
            <a:extLst>
              <a:ext uri="{FF2B5EF4-FFF2-40B4-BE49-F238E27FC236}">
                <a16:creationId xmlns:a16="http://schemas.microsoft.com/office/drawing/2014/main" id="{85A8572F-97DE-412E-AEF0-F6B4870294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634" y="907342"/>
            <a:ext cx="4636276" cy="1364263"/>
          </a:xfrm>
          <a:prstGeom prst="rect">
            <a:avLst/>
          </a:prstGeom>
        </p:spPr>
      </p:pic>
      <p:pic>
        <p:nvPicPr>
          <p:cNvPr id="31" name="图片 30">
            <a:extLst>
              <a:ext uri="{FF2B5EF4-FFF2-40B4-BE49-F238E27FC236}">
                <a16:creationId xmlns:a16="http://schemas.microsoft.com/office/drawing/2014/main" id="{CB47DA3F-2630-4D5A-8DB4-CB3A3C52F7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634" y="2271606"/>
            <a:ext cx="4636276" cy="1364263"/>
          </a:xfrm>
          <a:prstGeom prst="rect">
            <a:avLst/>
          </a:prstGeom>
        </p:spPr>
      </p:pic>
      <p:pic>
        <p:nvPicPr>
          <p:cNvPr id="33" name="图片 32">
            <a:extLst>
              <a:ext uri="{FF2B5EF4-FFF2-40B4-BE49-F238E27FC236}">
                <a16:creationId xmlns:a16="http://schemas.microsoft.com/office/drawing/2014/main" id="{A0E3A428-A70D-459C-BD7B-8029E085FB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634" y="3635868"/>
            <a:ext cx="4636276" cy="1364263"/>
          </a:xfrm>
          <a:prstGeom prst="rect">
            <a:avLst/>
          </a:prstGeom>
        </p:spPr>
      </p:pic>
      <p:pic>
        <p:nvPicPr>
          <p:cNvPr id="35" name="图片 34">
            <a:extLst>
              <a:ext uri="{FF2B5EF4-FFF2-40B4-BE49-F238E27FC236}">
                <a16:creationId xmlns:a16="http://schemas.microsoft.com/office/drawing/2014/main" id="{07EE027A-4E2A-42E5-AEED-8E1CD0E9F4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3634" y="5000131"/>
            <a:ext cx="4636276" cy="1364263"/>
          </a:xfrm>
          <a:prstGeom prst="rect">
            <a:avLst/>
          </a:prstGeom>
        </p:spPr>
      </p:pic>
      <p:sp>
        <p:nvSpPr>
          <p:cNvPr id="36" name="文本框 35">
            <a:extLst>
              <a:ext uri="{FF2B5EF4-FFF2-40B4-BE49-F238E27FC236}">
                <a16:creationId xmlns:a16="http://schemas.microsoft.com/office/drawing/2014/main" id="{2A822515-4A12-40A8-8B23-569DBF75F24D}"/>
              </a:ext>
            </a:extLst>
          </p:cNvPr>
          <p:cNvSpPr txBox="1"/>
          <p:nvPr/>
        </p:nvSpPr>
        <p:spPr>
          <a:xfrm>
            <a:off x="2470562" y="2056162"/>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0x55</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0" name="文本框 39">
            <a:extLst>
              <a:ext uri="{FF2B5EF4-FFF2-40B4-BE49-F238E27FC236}">
                <a16:creationId xmlns:a16="http://schemas.microsoft.com/office/drawing/2014/main" id="{485CE619-47AE-43FA-8FF5-949919EAA673}"/>
              </a:ext>
            </a:extLst>
          </p:cNvPr>
          <p:cNvSpPr txBox="1"/>
          <p:nvPr/>
        </p:nvSpPr>
        <p:spPr>
          <a:xfrm>
            <a:off x="2476974" y="4784688"/>
            <a:ext cx="2105063"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0xFF</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1" name="文本框 40">
            <a:extLst>
              <a:ext uri="{FF2B5EF4-FFF2-40B4-BE49-F238E27FC236}">
                <a16:creationId xmlns:a16="http://schemas.microsoft.com/office/drawing/2014/main" id="{7F064958-ABBF-48FA-B726-443B67001903}"/>
              </a:ext>
            </a:extLst>
          </p:cNvPr>
          <p:cNvSpPr txBox="1"/>
          <p:nvPr/>
        </p:nvSpPr>
        <p:spPr>
          <a:xfrm>
            <a:off x="2470562" y="6148951"/>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2" name="文本框 41">
            <a:extLst>
              <a:ext uri="{FF2B5EF4-FFF2-40B4-BE49-F238E27FC236}">
                <a16:creationId xmlns:a16="http://schemas.microsoft.com/office/drawing/2014/main" id="{7E798D71-258A-485C-AEA7-C9CED8CDEC56}"/>
              </a:ext>
            </a:extLst>
          </p:cNvPr>
          <p:cNvSpPr txBox="1"/>
          <p:nvPr/>
        </p:nvSpPr>
        <p:spPr>
          <a:xfrm>
            <a:off x="2459340" y="3420425"/>
            <a:ext cx="2140330"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0xAA</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3" name="文本框 42">
            <a:extLst>
              <a:ext uri="{FF2B5EF4-FFF2-40B4-BE49-F238E27FC236}">
                <a16:creationId xmlns:a16="http://schemas.microsoft.com/office/drawing/2014/main" id="{4C8B6C32-2220-4D97-9879-3013F7CCD4C9}"/>
              </a:ext>
            </a:extLst>
          </p:cNvPr>
          <p:cNvSpPr txBox="1"/>
          <p:nvPr/>
        </p:nvSpPr>
        <p:spPr>
          <a:xfrm>
            <a:off x="7482829" y="2056161"/>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0x55</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4800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4" name="文本框 43">
            <a:extLst>
              <a:ext uri="{FF2B5EF4-FFF2-40B4-BE49-F238E27FC236}">
                <a16:creationId xmlns:a16="http://schemas.microsoft.com/office/drawing/2014/main" id="{175A0289-98F4-459B-92DA-EFC1A5B5D1DA}"/>
              </a:ext>
            </a:extLst>
          </p:cNvPr>
          <p:cNvSpPr txBox="1"/>
          <p:nvPr/>
        </p:nvSpPr>
        <p:spPr>
          <a:xfrm>
            <a:off x="7482829" y="4784687"/>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0x55</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5" name="文本框 44">
            <a:extLst>
              <a:ext uri="{FF2B5EF4-FFF2-40B4-BE49-F238E27FC236}">
                <a16:creationId xmlns:a16="http://schemas.microsoft.com/office/drawing/2014/main" id="{79773A10-D60F-43EB-AD8F-103F0FE80704}"/>
              </a:ext>
            </a:extLst>
          </p:cNvPr>
          <p:cNvSpPr txBox="1"/>
          <p:nvPr/>
        </p:nvSpPr>
        <p:spPr>
          <a:xfrm>
            <a:off x="7482829" y="6148950"/>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0x55</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2</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6" name="文本框 45">
            <a:extLst>
              <a:ext uri="{FF2B5EF4-FFF2-40B4-BE49-F238E27FC236}">
                <a16:creationId xmlns:a16="http://schemas.microsoft.com/office/drawing/2014/main" id="{6985BE46-A027-486B-84E5-9665749DC36D}"/>
              </a:ext>
            </a:extLst>
          </p:cNvPr>
          <p:cNvSpPr txBox="1"/>
          <p:nvPr/>
        </p:nvSpPr>
        <p:spPr>
          <a:xfrm>
            <a:off x="7482829" y="3420425"/>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0x55</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位停止，偶校验</a:t>
            </a:r>
          </a:p>
        </p:txBody>
      </p:sp>
    </p:spTree>
    <p:extLst>
      <p:ext uri="{BB962C8B-B14F-4D97-AF65-F5344CB8AC3E}">
        <p14:creationId xmlns:p14="http://schemas.microsoft.com/office/powerpoint/2010/main" val="24105326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USART</a:t>
            </a:r>
            <a:r>
              <a:rPr lang="zh-CN" altLang="en-US" sz="2800"/>
              <a:t>（</a:t>
            </a:r>
            <a:r>
              <a:rPr lang="en-US" altLang="zh-CN" sz="2800"/>
              <a:t>Universal Synchronous/Asynchronous Receiver/Transmitter</a:t>
            </a:r>
            <a:r>
              <a:rPr lang="zh-CN" altLang="en-US" sz="2800"/>
              <a:t>）通用同步</a:t>
            </a:r>
            <a:r>
              <a:rPr lang="en-US" altLang="zh-CN" sz="2800"/>
              <a:t>/</a:t>
            </a:r>
            <a:r>
              <a:rPr lang="zh-CN" altLang="en-US" sz="2800"/>
              <a:t>异步收发器</a:t>
            </a:r>
            <a:endParaRPr lang="en-US" altLang="zh-CN" sz="2800"/>
          </a:p>
          <a:p>
            <a:pPr marL="457200" indent="-457200">
              <a:buFont typeface="Arial" panose="020B0604020202020204" pitchFamily="34" charset="0"/>
              <a:buChar char="•"/>
            </a:pPr>
            <a:r>
              <a:rPr lang="en-US" altLang="zh-CN" sz="2800"/>
              <a:t>USART</a:t>
            </a:r>
            <a:r>
              <a:rPr lang="zh-CN" altLang="en-US" sz="2800"/>
              <a:t>是</a:t>
            </a:r>
            <a:r>
              <a:rPr lang="en-US" altLang="zh-CN" sz="2800"/>
              <a:t>STM32</a:t>
            </a:r>
            <a:r>
              <a:rPr lang="zh-CN" altLang="en-US" sz="2800"/>
              <a:t>内部集成的硬件外设，可根据数据寄存器的一个字节数据自动生成数据帧时序，从</a:t>
            </a:r>
            <a:r>
              <a:rPr lang="en-US" altLang="zh-CN" sz="2800"/>
              <a:t>TX</a:t>
            </a:r>
            <a:r>
              <a:rPr lang="zh-CN" altLang="en-US" sz="2800"/>
              <a:t>引脚发送出去，也可自动接收</a:t>
            </a:r>
            <a:r>
              <a:rPr lang="en-US" altLang="zh-CN" sz="2800"/>
              <a:t>RX</a:t>
            </a:r>
            <a:r>
              <a:rPr lang="zh-CN" altLang="en-US" sz="2800"/>
              <a:t>引脚的数据帧时序，拼接为一个字节数据，存放在数据寄存器里</a:t>
            </a:r>
            <a:endParaRPr lang="en-US" altLang="zh-CN" sz="2800"/>
          </a:p>
          <a:p>
            <a:pPr marL="457200" indent="-457200">
              <a:buFont typeface="Arial" panose="020B0604020202020204" pitchFamily="34" charset="0"/>
              <a:buChar char="•"/>
            </a:pPr>
            <a:r>
              <a:rPr lang="zh-CN" altLang="en-US" sz="2800"/>
              <a:t>自带波特率发生器，最高达</a:t>
            </a:r>
            <a:r>
              <a:rPr lang="en-US" altLang="zh-CN" sz="2800"/>
              <a:t>4.5Mbits/s</a:t>
            </a:r>
          </a:p>
          <a:p>
            <a:pPr marL="457200" indent="-457200">
              <a:buFont typeface="Arial" panose="020B0604020202020204" pitchFamily="34" charset="0"/>
              <a:buChar char="•"/>
            </a:pPr>
            <a:r>
              <a:rPr lang="zh-CN" altLang="en-US" sz="2800"/>
              <a:t>可配置数据位长度（</a:t>
            </a:r>
            <a:r>
              <a:rPr lang="en-US" altLang="zh-CN" sz="2800"/>
              <a:t>8/9</a:t>
            </a:r>
            <a:r>
              <a:rPr lang="zh-CN" altLang="en-US" sz="2800"/>
              <a:t>）、停止位长度（</a:t>
            </a:r>
            <a:r>
              <a:rPr lang="en-US" altLang="zh-CN" sz="2800"/>
              <a:t>0.5/1/1.5/2</a:t>
            </a:r>
            <a:r>
              <a:rPr lang="zh-CN" altLang="en-US" sz="2800"/>
              <a:t>）</a:t>
            </a:r>
            <a:endParaRPr lang="en-US" altLang="zh-CN" sz="2800"/>
          </a:p>
          <a:p>
            <a:pPr marL="457200" indent="-457200">
              <a:buFont typeface="Arial" panose="020B0604020202020204" pitchFamily="34" charset="0"/>
              <a:buChar char="•"/>
            </a:pPr>
            <a:r>
              <a:rPr lang="zh-CN" altLang="en-US" sz="2800"/>
              <a:t>可选校验位（无校验</a:t>
            </a:r>
            <a:r>
              <a:rPr lang="en-US" altLang="zh-CN" sz="2800"/>
              <a:t>/</a:t>
            </a:r>
            <a:r>
              <a:rPr lang="zh-CN" altLang="en-US" sz="2800"/>
              <a:t>奇校验</a:t>
            </a:r>
            <a:r>
              <a:rPr lang="en-US" altLang="zh-CN" sz="2800"/>
              <a:t>/</a:t>
            </a:r>
            <a:r>
              <a:rPr lang="zh-CN" altLang="en-US" sz="2800"/>
              <a:t>偶校验）</a:t>
            </a:r>
            <a:endParaRPr lang="en-US" altLang="zh-CN" sz="2800"/>
          </a:p>
          <a:p>
            <a:pPr marL="457200" indent="-457200">
              <a:buFont typeface="Arial" panose="020B0604020202020204" pitchFamily="34" charset="0"/>
              <a:buChar char="•"/>
            </a:pPr>
            <a:r>
              <a:rPr lang="zh-CN" altLang="en-US" sz="2800"/>
              <a:t>支持同步模式、硬件流控制、</a:t>
            </a:r>
            <a:r>
              <a:rPr lang="en-US" altLang="zh-CN" sz="2800"/>
              <a:t>DMA</a:t>
            </a:r>
            <a:r>
              <a:rPr lang="zh-CN" altLang="en-US" sz="2800"/>
              <a:t>、智能卡、</a:t>
            </a:r>
            <a:r>
              <a:rPr lang="en-US" altLang="zh-CN" sz="2800"/>
              <a:t>IrDA</a:t>
            </a:r>
            <a:r>
              <a:rPr lang="zh-CN" altLang="en-US" sz="2800"/>
              <a:t>、</a:t>
            </a:r>
            <a:r>
              <a:rPr lang="en-US" altLang="zh-CN" sz="2800"/>
              <a:t>LIN</a:t>
            </a:r>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USART</a:t>
            </a:r>
            <a:r>
              <a:rPr lang="zh-CN" altLang="en-US" sz="2800"/>
              <a:t>资源：</a:t>
            </a:r>
            <a:r>
              <a:rPr lang="en-US" altLang="zh-CN" sz="2800"/>
              <a:t> USART1</a:t>
            </a:r>
            <a:r>
              <a:rPr lang="zh-CN" altLang="en-US" sz="2800"/>
              <a:t>、</a:t>
            </a:r>
            <a:r>
              <a:rPr lang="en-US" altLang="zh-CN" sz="2800"/>
              <a:t> USART2</a:t>
            </a:r>
            <a:r>
              <a:rPr lang="zh-CN" altLang="en-US" sz="2800"/>
              <a:t>、</a:t>
            </a:r>
            <a:r>
              <a:rPr lang="en-US" altLang="zh-CN" sz="2800"/>
              <a:t> USART3</a:t>
            </a:r>
          </a:p>
        </p:txBody>
      </p:sp>
    </p:spTree>
    <p:extLst>
      <p:ext uri="{BB962C8B-B14F-4D97-AF65-F5344CB8AC3E}">
        <p14:creationId xmlns:p14="http://schemas.microsoft.com/office/powerpoint/2010/main" val="34369112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USART</a:t>
            </a:r>
            <a:r>
              <a:rPr lang="zh-CN" altLang="en-US" sz="3200">
                <a:latin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a:extLst>
              <a:ext uri="{FF2B5EF4-FFF2-40B4-BE49-F238E27FC236}">
                <a16:creationId xmlns:a16="http://schemas.microsoft.com/office/drawing/2014/main" id="{B2DE5D5A-23E1-4215-94FB-FD3E3788597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10834" y="1049866"/>
            <a:ext cx="4770332" cy="5305777"/>
          </a:xfrm>
          <a:prstGeom prst="rect">
            <a:avLst/>
          </a:prstGeom>
        </p:spPr>
      </p:pic>
    </p:spTree>
    <p:extLst>
      <p:ext uri="{BB962C8B-B14F-4D97-AF65-F5344CB8AC3E}">
        <p14:creationId xmlns:p14="http://schemas.microsoft.com/office/powerpoint/2010/main" val="7259907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2614C041-1681-4B0F-9386-5196F157EA8D}"/>
              </a:ext>
            </a:extLst>
          </p:cNvPr>
          <p:cNvSpPr/>
          <p:nvPr/>
        </p:nvSpPr>
        <p:spPr>
          <a:xfrm>
            <a:off x="931333" y="1140179"/>
            <a:ext cx="10329334"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A9EF1C-9503-4548-A0BF-52117A8E8C42}"/>
              </a:ext>
            </a:extLst>
          </p:cNvPr>
          <p:cNvSpPr/>
          <p:nvPr/>
        </p:nvSpPr>
        <p:spPr>
          <a:xfrm>
            <a:off x="4278875" y="1915180"/>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发送控制器</a:t>
            </a:r>
            <a:endParaRPr lang="en-US" altLang="zh-CN"/>
          </a:p>
        </p:txBody>
      </p:sp>
      <p:cxnSp>
        <p:nvCxnSpPr>
          <p:cNvPr id="20" name="直接箭头连接符 19">
            <a:extLst>
              <a:ext uri="{FF2B5EF4-FFF2-40B4-BE49-F238E27FC236}">
                <a16:creationId xmlns:a16="http://schemas.microsoft.com/office/drawing/2014/main" id="{4A4321B3-EFEA-4F32-A3EC-7EA466B6430B}"/>
              </a:ext>
            </a:extLst>
          </p:cNvPr>
          <p:cNvCxnSpPr>
            <a:cxnSpLocks/>
            <a:stCxn id="7" idx="3"/>
            <a:endCxn id="39" idx="1"/>
          </p:cNvCxnSpPr>
          <p:nvPr/>
        </p:nvCxnSpPr>
        <p:spPr>
          <a:xfrm>
            <a:off x="5819308" y="2427364"/>
            <a:ext cx="60826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A1E3A27-68FB-4361-AE8D-5F634207C5B8}"/>
              </a:ext>
            </a:extLst>
          </p:cNvPr>
          <p:cNvCxnSpPr>
            <a:cxnSpLocks/>
            <a:stCxn id="96" idx="0"/>
          </p:cNvCxnSpPr>
          <p:nvPr/>
        </p:nvCxnSpPr>
        <p:spPr>
          <a:xfrm flipV="1">
            <a:off x="3204526" y="2427363"/>
            <a:ext cx="0" cy="36836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7" name="矩形 36">
            <a:extLst>
              <a:ext uri="{FF2B5EF4-FFF2-40B4-BE49-F238E27FC236}">
                <a16:creationId xmlns:a16="http://schemas.microsoft.com/office/drawing/2014/main" id="{FB471546-E75B-431E-AC0B-36A1D337207E}"/>
              </a:ext>
            </a:extLst>
          </p:cNvPr>
          <p:cNvSpPr/>
          <p:nvPr/>
        </p:nvSpPr>
        <p:spPr>
          <a:xfrm>
            <a:off x="4272681" y="3649485"/>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接收控制器</a:t>
            </a:r>
            <a:endParaRPr lang="en-US" altLang="zh-CN"/>
          </a:p>
        </p:txBody>
      </p:sp>
      <p:sp>
        <p:nvSpPr>
          <p:cNvPr id="40" name="矩形 39">
            <a:extLst>
              <a:ext uri="{FF2B5EF4-FFF2-40B4-BE49-F238E27FC236}">
                <a16:creationId xmlns:a16="http://schemas.microsoft.com/office/drawing/2014/main" id="{62E841F3-5282-41D2-ABF9-922B7621EAF4}"/>
              </a:ext>
            </a:extLst>
          </p:cNvPr>
          <p:cNvSpPr/>
          <p:nvPr/>
        </p:nvSpPr>
        <p:spPr>
          <a:xfrm>
            <a:off x="6427573" y="3450216"/>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9" name="矩形 38">
            <a:extLst>
              <a:ext uri="{FF2B5EF4-FFF2-40B4-BE49-F238E27FC236}">
                <a16:creationId xmlns:a16="http://schemas.microsoft.com/office/drawing/2014/main" id="{56DDF10C-544D-4E5C-A127-30D8D0DB7CD1}"/>
              </a:ext>
            </a:extLst>
          </p:cNvPr>
          <p:cNvSpPr/>
          <p:nvPr/>
        </p:nvSpPr>
        <p:spPr>
          <a:xfrm>
            <a:off x="6427573" y="1715911"/>
            <a:ext cx="3138606" cy="142290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5" name="矩形 34">
            <a:extLst>
              <a:ext uri="{FF2B5EF4-FFF2-40B4-BE49-F238E27FC236}">
                <a16:creationId xmlns:a16="http://schemas.microsoft.com/office/drawing/2014/main" id="{FF3370C1-2963-4B9A-9F52-18E3AEF711A6}"/>
              </a:ext>
            </a:extLst>
          </p:cNvPr>
          <p:cNvSpPr/>
          <p:nvPr/>
        </p:nvSpPr>
        <p:spPr>
          <a:xfrm>
            <a:off x="6791169" y="188464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p>
        </p:txBody>
      </p:sp>
      <p:sp>
        <p:nvSpPr>
          <p:cNvPr id="36" name="矩形 35">
            <a:extLst>
              <a:ext uri="{FF2B5EF4-FFF2-40B4-BE49-F238E27FC236}">
                <a16:creationId xmlns:a16="http://schemas.microsoft.com/office/drawing/2014/main" id="{5A6C16D8-3A48-41AC-BB55-D2892A25E573}"/>
              </a:ext>
            </a:extLst>
          </p:cNvPr>
          <p:cNvSpPr/>
          <p:nvPr/>
        </p:nvSpPr>
        <p:spPr>
          <a:xfrm>
            <a:off x="6791169" y="25867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发送移位寄存器</a:t>
            </a:r>
            <a:r>
              <a:rPr lang="en-US" altLang="zh-CN"/>
              <a:t>&gt;&gt;</a:t>
            </a:r>
          </a:p>
        </p:txBody>
      </p:sp>
      <p:sp>
        <p:nvSpPr>
          <p:cNvPr id="12" name="箭头: 右 11">
            <a:extLst>
              <a:ext uri="{FF2B5EF4-FFF2-40B4-BE49-F238E27FC236}">
                <a16:creationId xmlns:a16="http://schemas.microsoft.com/office/drawing/2014/main" id="{FB3FA107-EC3F-4C3A-AC15-24E0317C6C63}"/>
              </a:ext>
            </a:extLst>
          </p:cNvPr>
          <p:cNvSpPr/>
          <p:nvPr/>
        </p:nvSpPr>
        <p:spPr>
          <a:xfrm rot="5400000">
            <a:off x="7837471" y="2236543"/>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1A6EA9A-BEBA-41E3-84FC-95F714A6F159}"/>
              </a:ext>
            </a:extLst>
          </p:cNvPr>
          <p:cNvSpPr/>
          <p:nvPr/>
        </p:nvSpPr>
        <p:spPr>
          <a:xfrm>
            <a:off x="6791169" y="4330506"/>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p>
        </p:txBody>
      </p:sp>
      <p:sp>
        <p:nvSpPr>
          <p:cNvPr id="34" name="矩形 33">
            <a:extLst>
              <a:ext uri="{FF2B5EF4-FFF2-40B4-BE49-F238E27FC236}">
                <a16:creationId xmlns:a16="http://schemas.microsoft.com/office/drawing/2014/main" id="{5A9277E4-577F-4CF3-96EE-04633ECAA0E7}"/>
              </a:ext>
            </a:extLst>
          </p:cNvPr>
          <p:cNvSpPr/>
          <p:nvPr/>
        </p:nvSpPr>
        <p:spPr>
          <a:xfrm>
            <a:off x="6791169" y="3609522"/>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接收移位寄存器</a:t>
            </a:r>
            <a:r>
              <a:rPr lang="en-US" altLang="zh-CN"/>
              <a:t>&gt;&gt;</a:t>
            </a:r>
          </a:p>
        </p:txBody>
      </p:sp>
      <p:sp>
        <p:nvSpPr>
          <p:cNvPr id="44" name="箭头: 右 43">
            <a:extLst>
              <a:ext uri="{FF2B5EF4-FFF2-40B4-BE49-F238E27FC236}">
                <a16:creationId xmlns:a16="http://schemas.microsoft.com/office/drawing/2014/main" id="{56AF034F-ED15-44EA-A590-E58F5663223A}"/>
              </a:ext>
            </a:extLst>
          </p:cNvPr>
          <p:cNvSpPr/>
          <p:nvPr/>
        </p:nvSpPr>
        <p:spPr>
          <a:xfrm rot="5400000">
            <a:off x="7837471" y="3961417"/>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8BA38B0A-E642-4B98-BDB3-4B62B1E24D14}"/>
              </a:ext>
            </a:extLst>
          </p:cNvPr>
          <p:cNvSpPr/>
          <p:nvPr/>
        </p:nvSpPr>
        <p:spPr>
          <a:xfrm>
            <a:off x="10043806" y="3105044"/>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47" name="直接箭头连接符 46">
            <a:extLst>
              <a:ext uri="{FF2B5EF4-FFF2-40B4-BE49-F238E27FC236}">
                <a16:creationId xmlns:a16="http://schemas.microsoft.com/office/drawing/2014/main" id="{E8FD5291-A797-4180-A57D-811C13906FAF}"/>
              </a:ext>
            </a:extLst>
          </p:cNvPr>
          <p:cNvCxnSpPr>
            <a:cxnSpLocks/>
            <a:stCxn id="36" idx="3"/>
            <a:endCxn id="54" idx="1"/>
          </p:cNvCxnSpPr>
          <p:nvPr/>
        </p:nvCxnSpPr>
        <p:spPr>
          <a:xfrm flipV="1">
            <a:off x="9202583" y="2776241"/>
            <a:ext cx="841223" cy="2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35A6D477-B750-4E23-99F1-2C45D23684B3}"/>
              </a:ext>
            </a:extLst>
          </p:cNvPr>
          <p:cNvSpPr/>
          <p:nvPr/>
        </p:nvSpPr>
        <p:spPr>
          <a:xfrm>
            <a:off x="10043806" y="2586769"/>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56" name="直接箭头连接符 55">
            <a:extLst>
              <a:ext uri="{FF2B5EF4-FFF2-40B4-BE49-F238E27FC236}">
                <a16:creationId xmlns:a16="http://schemas.microsoft.com/office/drawing/2014/main" id="{74F7BDDE-3319-4E98-9A44-36BC9C599B27}"/>
              </a:ext>
            </a:extLst>
          </p:cNvPr>
          <p:cNvCxnSpPr>
            <a:cxnSpLocks/>
            <a:endCxn id="34" idx="1"/>
          </p:cNvCxnSpPr>
          <p:nvPr/>
        </p:nvCxnSpPr>
        <p:spPr>
          <a:xfrm>
            <a:off x="6609644" y="3801177"/>
            <a:ext cx="18152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84539E2-7973-4038-A9A3-4A9231A2416E}"/>
              </a:ext>
            </a:extLst>
          </p:cNvPr>
          <p:cNvCxnSpPr>
            <a:cxnSpLocks/>
            <a:stCxn id="46" idx="1"/>
          </p:cNvCxnSpPr>
          <p:nvPr/>
        </p:nvCxnSpPr>
        <p:spPr>
          <a:xfrm flipH="1">
            <a:off x="6609644" y="3294516"/>
            <a:ext cx="343416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D374C9F6-00AF-4C61-9C9D-DCC49358E54E}"/>
              </a:ext>
            </a:extLst>
          </p:cNvPr>
          <p:cNvCxnSpPr>
            <a:cxnSpLocks/>
          </p:cNvCxnSpPr>
          <p:nvPr/>
        </p:nvCxnSpPr>
        <p:spPr>
          <a:xfrm flipV="1">
            <a:off x="6609645" y="3294516"/>
            <a:ext cx="0" cy="50666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ECADE76F-C61F-4EFE-AAF8-3A15E615B1E4}"/>
              </a:ext>
            </a:extLst>
          </p:cNvPr>
          <p:cNvCxnSpPr>
            <a:cxnSpLocks/>
          </p:cNvCxnSpPr>
          <p:nvPr/>
        </p:nvCxnSpPr>
        <p:spPr>
          <a:xfrm>
            <a:off x="10888233" y="2778425"/>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961928BB-4887-4D9E-BA2A-ED64C6224AE0}"/>
              </a:ext>
            </a:extLst>
          </p:cNvPr>
          <p:cNvCxnSpPr>
            <a:cxnSpLocks/>
          </p:cNvCxnSpPr>
          <p:nvPr/>
        </p:nvCxnSpPr>
        <p:spPr>
          <a:xfrm flipH="1">
            <a:off x="10888233" y="3294516"/>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D1E669B-82D2-4FBF-B0B1-0C2C6A0D1201}"/>
              </a:ext>
            </a:extLst>
          </p:cNvPr>
          <p:cNvSpPr txBox="1"/>
          <p:nvPr/>
        </p:nvSpPr>
        <p:spPr>
          <a:xfrm>
            <a:off x="11202648" y="2407162"/>
            <a:ext cx="620889" cy="369332"/>
          </a:xfrm>
          <a:prstGeom prst="rect">
            <a:avLst/>
          </a:prstGeom>
          <a:noFill/>
        </p:spPr>
        <p:txBody>
          <a:bodyPr wrap="square" rtlCol="0">
            <a:spAutoFit/>
          </a:bodyPr>
          <a:lstStyle/>
          <a:p>
            <a:pPr algn="ctr"/>
            <a:r>
              <a:rPr lang="en-US" altLang="zh-CN"/>
              <a:t>TX</a:t>
            </a:r>
            <a:endParaRPr lang="zh-CN" altLang="en-US"/>
          </a:p>
        </p:txBody>
      </p:sp>
      <p:sp>
        <p:nvSpPr>
          <p:cNvPr id="74" name="文本框 73">
            <a:extLst>
              <a:ext uri="{FF2B5EF4-FFF2-40B4-BE49-F238E27FC236}">
                <a16:creationId xmlns:a16="http://schemas.microsoft.com/office/drawing/2014/main" id="{11D7EA7A-D77A-4DFD-A087-3C67240FBE4D}"/>
              </a:ext>
            </a:extLst>
          </p:cNvPr>
          <p:cNvSpPr txBox="1"/>
          <p:nvPr/>
        </p:nvSpPr>
        <p:spPr>
          <a:xfrm>
            <a:off x="11202648" y="3311390"/>
            <a:ext cx="620889" cy="369332"/>
          </a:xfrm>
          <a:prstGeom prst="rect">
            <a:avLst/>
          </a:prstGeom>
          <a:noFill/>
        </p:spPr>
        <p:txBody>
          <a:bodyPr wrap="square" rtlCol="0">
            <a:spAutoFit/>
          </a:bodyPr>
          <a:lstStyle/>
          <a:p>
            <a:pPr algn="ctr"/>
            <a:r>
              <a:rPr lang="en-US" altLang="zh-CN"/>
              <a:t>RX</a:t>
            </a:r>
            <a:endParaRPr lang="zh-CN" altLang="en-US"/>
          </a:p>
        </p:txBody>
      </p:sp>
      <p:cxnSp>
        <p:nvCxnSpPr>
          <p:cNvPr id="89" name="直接箭头连接符 88">
            <a:extLst>
              <a:ext uri="{FF2B5EF4-FFF2-40B4-BE49-F238E27FC236}">
                <a16:creationId xmlns:a16="http://schemas.microsoft.com/office/drawing/2014/main" id="{51BE9C52-3CAB-4653-A499-FB0BE32BB5D2}"/>
              </a:ext>
            </a:extLst>
          </p:cNvPr>
          <p:cNvCxnSpPr>
            <a:cxnSpLocks/>
            <a:stCxn id="37" idx="3"/>
            <a:endCxn id="40" idx="1"/>
          </p:cNvCxnSpPr>
          <p:nvPr/>
        </p:nvCxnSpPr>
        <p:spPr>
          <a:xfrm>
            <a:off x="5813114" y="4161669"/>
            <a:ext cx="6144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1F0CC04D-EB8A-4A36-ABEB-2C476F6D38FF}"/>
              </a:ext>
            </a:extLst>
          </p:cNvPr>
          <p:cNvSpPr/>
          <p:nvPr/>
        </p:nvSpPr>
        <p:spPr>
          <a:xfrm>
            <a:off x="9728627"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93" name="直接箭头连接符 92">
            <a:extLst>
              <a:ext uri="{FF2B5EF4-FFF2-40B4-BE49-F238E27FC236}">
                <a16:creationId xmlns:a16="http://schemas.microsoft.com/office/drawing/2014/main" id="{D8D664FB-52F9-47F9-9F7F-F45A0D97C213}"/>
              </a:ext>
            </a:extLst>
          </p:cNvPr>
          <p:cNvCxnSpPr>
            <a:cxnSpLocks/>
            <a:endCxn id="96" idx="1"/>
          </p:cNvCxnSpPr>
          <p:nvPr/>
        </p:nvCxnSpPr>
        <p:spPr>
          <a:xfrm>
            <a:off x="1303866" y="3294516"/>
            <a:ext cx="11304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21C2B4EA-CB78-4A31-A34A-332029DB2D9A}"/>
              </a:ext>
            </a:extLst>
          </p:cNvPr>
          <p:cNvSpPr txBox="1"/>
          <p:nvPr/>
        </p:nvSpPr>
        <p:spPr>
          <a:xfrm>
            <a:off x="1193684" y="2925184"/>
            <a:ext cx="1147157" cy="369332"/>
          </a:xfrm>
          <a:prstGeom prst="rect">
            <a:avLst/>
          </a:prstGeom>
          <a:noFill/>
        </p:spPr>
        <p:txBody>
          <a:bodyPr wrap="square" rtlCol="0">
            <a:spAutoFit/>
          </a:bodyPr>
          <a:lstStyle/>
          <a:p>
            <a:pPr algn="ctr"/>
            <a:r>
              <a:rPr lang="en-US" altLang="zh-CN"/>
              <a:t>PCLK2/1</a:t>
            </a:r>
            <a:endParaRPr lang="zh-CN" altLang="en-US"/>
          </a:p>
        </p:txBody>
      </p:sp>
      <p:sp>
        <p:nvSpPr>
          <p:cNvPr id="96" name="矩形 95">
            <a:extLst>
              <a:ext uri="{FF2B5EF4-FFF2-40B4-BE49-F238E27FC236}">
                <a16:creationId xmlns:a16="http://schemas.microsoft.com/office/drawing/2014/main" id="{8055B5A2-3A46-48D9-AFA8-67484BB026E2}"/>
              </a:ext>
            </a:extLst>
          </p:cNvPr>
          <p:cNvSpPr/>
          <p:nvPr/>
        </p:nvSpPr>
        <p:spPr>
          <a:xfrm>
            <a:off x="2434309" y="2795732"/>
            <a:ext cx="1540433" cy="102436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a:t>
            </a:r>
            <a:endParaRPr lang="en-US" altLang="zh-CN"/>
          </a:p>
          <a:p>
            <a:pPr algn="ctr"/>
            <a:r>
              <a:rPr lang="zh-CN" altLang="en-US"/>
              <a:t>发生器</a:t>
            </a:r>
            <a:endParaRPr lang="en-US" altLang="zh-CN"/>
          </a:p>
        </p:txBody>
      </p:sp>
      <p:cxnSp>
        <p:nvCxnSpPr>
          <p:cNvPr id="102" name="直接箭头连接符 101">
            <a:extLst>
              <a:ext uri="{FF2B5EF4-FFF2-40B4-BE49-F238E27FC236}">
                <a16:creationId xmlns:a16="http://schemas.microsoft.com/office/drawing/2014/main" id="{DE631D67-9D95-401A-8097-7B83234173A4}"/>
              </a:ext>
            </a:extLst>
          </p:cNvPr>
          <p:cNvCxnSpPr>
            <a:cxnSpLocks/>
            <a:endCxn id="7" idx="1"/>
          </p:cNvCxnSpPr>
          <p:nvPr/>
        </p:nvCxnSpPr>
        <p:spPr>
          <a:xfrm>
            <a:off x="3202945" y="2427364"/>
            <a:ext cx="10759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D2BBEC0-6A03-47BA-9EA5-1FE58B1C4639}"/>
              </a:ext>
            </a:extLst>
          </p:cNvPr>
          <p:cNvCxnSpPr>
            <a:cxnSpLocks/>
            <a:endCxn id="96" idx="2"/>
          </p:cNvCxnSpPr>
          <p:nvPr/>
        </p:nvCxnSpPr>
        <p:spPr>
          <a:xfrm flipV="1">
            <a:off x="3204526" y="3820099"/>
            <a:ext cx="0" cy="33213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8" name="直接箭头连接符 107">
            <a:extLst>
              <a:ext uri="{FF2B5EF4-FFF2-40B4-BE49-F238E27FC236}">
                <a16:creationId xmlns:a16="http://schemas.microsoft.com/office/drawing/2014/main" id="{67447EBB-B4C0-4C29-AB10-314427C65155}"/>
              </a:ext>
            </a:extLst>
          </p:cNvPr>
          <p:cNvCxnSpPr>
            <a:cxnSpLocks/>
            <a:endCxn id="37" idx="1"/>
          </p:cNvCxnSpPr>
          <p:nvPr/>
        </p:nvCxnSpPr>
        <p:spPr>
          <a:xfrm>
            <a:off x="3202945" y="4161669"/>
            <a:ext cx="10697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7008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p>
        </p:txBody>
      </p:sp>
      <p:pic>
        <p:nvPicPr>
          <p:cNvPr id="2" name="图片 1">
            <a:extLst>
              <a:ext uri="{FF2B5EF4-FFF2-40B4-BE49-F238E27FC236}">
                <a16:creationId xmlns:a16="http://schemas.microsoft.com/office/drawing/2014/main" id="{AFA27C9E-AEDA-4E50-BA77-532C5AA9361C}"/>
              </a:ext>
            </a:extLst>
          </p:cNvPr>
          <p:cNvPicPr>
            <a:picLocks noChangeAspect="1"/>
          </p:cNvPicPr>
          <p:nvPr/>
        </p:nvPicPr>
        <p:blipFill>
          <a:blip r:embed="rId2"/>
          <a:stretch>
            <a:fillRect/>
          </a:stretch>
        </p:blipFill>
        <p:spPr>
          <a:xfrm>
            <a:off x="2357070" y="1000873"/>
            <a:ext cx="7477860" cy="5456372"/>
          </a:xfrm>
          <a:prstGeom prst="rect">
            <a:avLst/>
          </a:prstGeom>
        </p:spPr>
      </p:pic>
    </p:spTree>
    <p:extLst>
      <p:ext uri="{BB962C8B-B14F-4D97-AF65-F5344CB8AC3E}">
        <p14:creationId xmlns:p14="http://schemas.microsoft.com/office/powerpoint/2010/main" val="2989612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p>
        </p:txBody>
      </p:sp>
      <p:pic>
        <p:nvPicPr>
          <p:cNvPr id="3" name="图片 2">
            <a:extLst>
              <a:ext uri="{FF2B5EF4-FFF2-40B4-BE49-F238E27FC236}">
                <a16:creationId xmlns:a16="http://schemas.microsoft.com/office/drawing/2014/main" id="{ECC03819-889C-43F3-9617-4FAF8E75D34A}"/>
              </a:ext>
            </a:extLst>
          </p:cNvPr>
          <p:cNvPicPr>
            <a:picLocks noChangeAspect="1"/>
          </p:cNvPicPr>
          <p:nvPr/>
        </p:nvPicPr>
        <p:blipFill>
          <a:blip r:embed="rId2"/>
          <a:stretch>
            <a:fillRect/>
          </a:stretch>
        </p:blipFill>
        <p:spPr>
          <a:xfrm>
            <a:off x="2357070" y="1232948"/>
            <a:ext cx="7477860" cy="4992222"/>
          </a:xfrm>
          <a:prstGeom prst="rect">
            <a:avLst/>
          </a:prstGeom>
        </p:spPr>
      </p:pic>
    </p:spTree>
    <p:extLst>
      <p:ext uri="{BB962C8B-B14F-4D97-AF65-F5344CB8AC3E}">
        <p14:creationId xmlns:p14="http://schemas.microsoft.com/office/powerpoint/2010/main" val="24014938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起始位侦测</a:t>
            </a:r>
          </a:p>
        </p:txBody>
      </p:sp>
      <p:pic>
        <p:nvPicPr>
          <p:cNvPr id="5" name="图片 4">
            <a:extLst>
              <a:ext uri="{FF2B5EF4-FFF2-40B4-BE49-F238E27FC236}">
                <a16:creationId xmlns:a16="http://schemas.microsoft.com/office/drawing/2014/main" id="{5B27A714-675B-413D-8678-F0728B1141E1}"/>
              </a:ext>
            </a:extLst>
          </p:cNvPr>
          <p:cNvPicPr>
            <a:picLocks noChangeAspect="1"/>
          </p:cNvPicPr>
          <p:nvPr/>
        </p:nvPicPr>
        <p:blipFill>
          <a:blip r:embed="rId2"/>
          <a:stretch>
            <a:fillRect/>
          </a:stretch>
        </p:blipFill>
        <p:spPr>
          <a:xfrm>
            <a:off x="2357070" y="1497003"/>
            <a:ext cx="7477860" cy="4464112"/>
          </a:xfrm>
          <a:prstGeom prst="rect">
            <a:avLst/>
          </a:prstGeom>
        </p:spPr>
      </p:pic>
    </p:spTree>
    <p:extLst>
      <p:ext uri="{BB962C8B-B14F-4D97-AF65-F5344CB8AC3E}">
        <p14:creationId xmlns:p14="http://schemas.microsoft.com/office/powerpoint/2010/main" val="2885661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启动配置</a:t>
            </a:r>
          </a:p>
        </p:txBody>
      </p:sp>
      <p:pic>
        <p:nvPicPr>
          <p:cNvPr id="2" name="图片 1">
            <a:extLst>
              <a:ext uri="{FF2B5EF4-FFF2-40B4-BE49-F238E27FC236}">
                <a16:creationId xmlns:a16="http://schemas.microsoft.com/office/drawing/2014/main" id="{DF85DD26-CC5E-44A9-8427-F1F72AEE0CFC}"/>
              </a:ext>
            </a:extLst>
          </p:cNvPr>
          <p:cNvPicPr>
            <a:picLocks noChangeAspect="1"/>
          </p:cNvPicPr>
          <p:nvPr/>
        </p:nvPicPr>
        <p:blipFill>
          <a:blip r:embed="rId2"/>
          <a:stretch>
            <a:fillRect/>
          </a:stretch>
        </p:blipFill>
        <p:spPr>
          <a:xfrm>
            <a:off x="1048285" y="2064258"/>
            <a:ext cx="10095430" cy="3320756"/>
          </a:xfrm>
          <a:prstGeom prst="rect">
            <a:avLst/>
          </a:prstGeom>
        </p:spPr>
      </p:pic>
    </p:spTree>
    <p:extLst>
      <p:ext uri="{BB962C8B-B14F-4D97-AF65-F5344CB8AC3E}">
        <p14:creationId xmlns:p14="http://schemas.microsoft.com/office/powerpoint/2010/main" val="29340052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数据采样</a:t>
            </a:r>
          </a:p>
        </p:txBody>
      </p:sp>
      <p:pic>
        <p:nvPicPr>
          <p:cNvPr id="2" name="图片 1">
            <a:extLst>
              <a:ext uri="{FF2B5EF4-FFF2-40B4-BE49-F238E27FC236}">
                <a16:creationId xmlns:a16="http://schemas.microsoft.com/office/drawing/2014/main" id="{F8A6BB07-5A4C-43CE-8944-8FAD50D34F7F}"/>
              </a:ext>
            </a:extLst>
          </p:cNvPr>
          <p:cNvPicPr>
            <a:picLocks noChangeAspect="1"/>
          </p:cNvPicPr>
          <p:nvPr/>
        </p:nvPicPr>
        <p:blipFill>
          <a:blip r:embed="rId2"/>
          <a:stretch>
            <a:fillRect/>
          </a:stretch>
        </p:blipFill>
        <p:spPr>
          <a:xfrm>
            <a:off x="2357070" y="2258835"/>
            <a:ext cx="7477860" cy="2940447"/>
          </a:xfrm>
          <a:prstGeom prst="rect">
            <a:avLst/>
          </a:prstGeom>
        </p:spPr>
      </p:pic>
    </p:spTree>
    <p:extLst>
      <p:ext uri="{BB962C8B-B14F-4D97-AF65-F5344CB8AC3E}">
        <p14:creationId xmlns:p14="http://schemas.microsoft.com/office/powerpoint/2010/main" val="30033068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波特率发生器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发送器和接收器的波特率由波特率寄存器</a:t>
            </a:r>
            <a:r>
              <a:rPr lang="en-US" altLang="zh-CN" sz="2800"/>
              <a:t>BRR</a:t>
            </a:r>
            <a:r>
              <a:rPr lang="zh-CN" altLang="en-US" sz="2800"/>
              <a:t>里的</a:t>
            </a:r>
            <a:r>
              <a:rPr lang="en-US" altLang="zh-CN" sz="2800"/>
              <a:t>DIV</a:t>
            </a:r>
            <a:r>
              <a:rPr lang="zh-CN" altLang="en-US" sz="2800"/>
              <a:t>确定</a:t>
            </a:r>
            <a:endParaRPr lang="en-US" altLang="zh-CN" sz="2800"/>
          </a:p>
          <a:p>
            <a:pPr marL="457200" indent="-457200">
              <a:buFont typeface="Arial" panose="020B0604020202020204" pitchFamily="34" charset="0"/>
              <a:buChar char="•"/>
            </a:pPr>
            <a:r>
              <a:rPr lang="zh-CN" altLang="en-US" sz="2800"/>
              <a:t>计算公式：波特率 </a:t>
            </a:r>
            <a:r>
              <a:rPr lang="en-US" altLang="zh-CN" sz="2800"/>
              <a:t>= f</a:t>
            </a:r>
            <a:r>
              <a:rPr lang="en-US" altLang="zh-CN" sz="2800" baseline="-25000"/>
              <a:t>PCLK2/1</a:t>
            </a:r>
            <a:r>
              <a:rPr lang="en-US" altLang="zh-CN" sz="2800"/>
              <a:t> / (16 * DIV)</a:t>
            </a:r>
          </a:p>
        </p:txBody>
      </p:sp>
      <p:pic>
        <p:nvPicPr>
          <p:cNvPr id="2" name="图片 1">
            <a:extLst>
              <a:ext uri="{FF2B5EF4-FFF2-40B4-BE49-F238E27FC236}">
                <a16:creationId xmlns:a16="http://schemas.microsoft.com/office/drawing/2014/main" id="{491889A8-74D9-4BB5-B703-109EFBF6C4AC}"/>
              </a:ext>
            </a:extLst>
          </p:cNvPr>
          <p:cNvPicPr>
            <a:picLocks noChangeAspect="1"/>
          </p:cNvPicPr>
          <p:nvPr/>
        </p:nvPicPr>
        <p:blipFill>
          <a:blip r:embed="rId2"/>
          <a:stretch>
            <a:fillRect/>
          </a:stretch>
        </p:blipFill>
        <p:spPr>
          <a:xfrm>
            <a:off x="2421272" y="2679878"/>
            <a:ext cx="7349453" cy="3621231"/>
          </a:xfrm>
          <a:prstGeom prst="rect">
            <a:avLst/>
          </a:prstGeom>
        </p:spPr>
      </p:pic>
    </p:spTree>
    <p:extLst>
      <p:ext uri="{BB962C8B-B14F-4D97-AF65-F5344CB8AC3E}">
        <p14:creationId xmlns:p14="http://schemas.microsoft.com/office/powerpoint/2010/main" val="12933700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HEX</a:t>
            </a:r>
            <a:r>
              <a:rPr lang="zh-CN" altLang="en-US" sz="2800"/>
              <a:t>模式</a:t>
            </a:r>
            <a:r>
              <a:rPr lang="en-US" altLang="zh-CN" sz="2800"/>
              <a:t>/</a:t>
            </a:r>
            <a:r>
              <a:rPr lang="zh-CN" altLang="en-US" sz="2800"/>
              <a:t>十六进制模式</a:t>
            </a:r>
            <a:r>
              <a:rPr lang="en-US" altLang="zh-CN" sz="2800"/>
              <a:t>/</a:t>
            </a:r>
            <a:r>
              <a:rPr lang="zh-CN" altLang="en-US" sz="2800"/>
              <a:t>二进制模式：以原始数据的形式显示</a:t>
            </a:r>
            <a:endParaRPr lang="en-US" altLang="zh-CN" sz="2800"/>
          </a:p>
          <a:p>
            <a:pPr marL="457200" indent="-457200">
              <a:buFont typeface="Arial" panose="020B0604020202020204" pitchFamily="34" charset="0"/>
              <a:buChar char="•"/>
            </a:pPr>
            <a:r>
              <a:rPr lang="zh-CN" altLang="en-US" sz="2800"/>
              <a:t>文本模式</a:t>
            </a:r>
            <a:r>
              <a:rPr lang="en-US" altLang="zh-CN" sz="2800"/>
              <a:t>/</a:t>
            </a:r>
            <a:r>
              <a:rPr lang="zh-CN" altLang="en-US" sz="2800"/>
              <a:t>字符模式：以原始数据编码后的形式显示</a:t>
            </a:r>
            <a:endParaRPr lang="en-US" altLang="zh-CN" sz="2800"/>
          </a:p>
        </p:txBody>
      </p:sp>
      <p:pic>
        <p:nvPicPr>
          <p:cNvPr id="7" name="图片 6">
            <a:extLst>
              <a:ext uri="{FF2B5EF4-FFF2-40B4-BE49-F238E27FC236}">
                <a16:creationId xmlns:a16="http://schemas.microsoft.com/office/drawing/2014/main" id="{595A4DF0-8A9A-490A-8D89-BC88F6CB7E5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9985" y="2679878"/>
            <a:ext cx="6155436" cy="3485852"/>
          </a:xfrm>
          <a:prstGeom prst="rect">
            <a:avLst/>
          </a:prstGeom>
        </p:spPr>
      </p:pic>
      <p:grpSp>
        <p:nvGrpSpPr>
          <p:cNvPr id="38" name="组合 37">
            <a:extLst>
              <a:ext uri="{FF2B5EF4-FFF2-40B4-BE49-F238E27FC236}">
                <a16:creationId xmlns:a16="http://schemas.microsoft.com/office/drawing/2014/main" id="{70662259-0519-4EE9-B34F-67982DFA7268}"/>
              </a:ext>
            </a:extLst>
          </p:cNvPr>
          <p:cNvGrpSpPr/>
          <p:nvPr/>
        </p:nvGrpSpPr>
        <p:grpSpPr>
          <a:xfrm>
            <a:off x="7194759" y="2912689"/>
            <a:ext cx="4164167" cy="3023019"/>
            <a:chOff x="7364092" y="2822378"/>
            <a:chExt cx="4164167" cy="3023019"/>
          </a:xfrm>
        </p:grpSpPr>
        <p:sp>
          <p:nvSpPr>
            <p:cNvPr id="8" name="矩形 7">
              <a:extLst>
                <a:ext uri="{FF2B5EF4-FFF2-40B4-BE49-F238E27FC236}">
                  <a16:creationId xmlns:a16="http://schemas.microsoft.com/office/drawing/2014/main" id="{94167CEA-9988-47ED-94B4-76619EEEEFA2}"/>
                </a:ext>
              </a:extLst>
            </p:cNvPr>
            <p:cNvSpPr/>
            <p:nvPr/>
          </p:nvSpPr>
          <p:spPr>
            <a:xfrm>
              <a:off x="7490735"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cxnSp>
          <p:nvCxnSpPr>
            <p:cNvPr id="10" name="直接连接符 9">
              <a:extLst>
                <a:ext uri="{FF2B5EF4-FFF2-40B4-BE49-F238E27FC236}">
                  <a16:creationId xmlns:a16="http://schemas.microsoft.com/office/drawing/2014/main" id="{75DDD0B8-D571-4370-8F33-084B00944283}"/>
                </a:ext>
              </a:extLst>
            </p:cNvPr>
            <p:cNvCxnSpPr>
              <a:cxnSpLocks/>
            </p:cNvCxnSpPr>
            <p:nvPr/>
          </p:nvCxnSpPr>
          <p:spPr>
            <a:xfrm>
              <a:off x="8868305" y="4206460"/>
              <a:ext cx="11557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37C5165-B340-4D38-A072-DB130280982B}"/>
                </a:ext>
              </a:extLst>
            </p:cNvPr>
            <p:cNvSpPr/>
            <p:nvPr/>
          </p:nvSpPr>
          <p:spPr>
            <a:xfrm>
              <a:off x="10577370"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sp>
          <p:nvSpPr>
            <p:cNvPr id="12" name="矩形 11">
              <a:extLst>
                <a:ext uri="{FF2B5EF4-FFF2-40B4-BE49-F238E27FC236}">
                  <a16:creationId xmlns:a16="http://schemas.microsoft.com/office/drawing/2014/main" id="{E4940DDA-E2BE-4BEF-9952-42E31F7C88E3}"/>
                </a:ext>
              </a:extLst>
            </p:cNvPr>
            <p:cNvSpPr/>
            <p:nvPr/>
          </p:nvSpPr>
          <p:spPr>
            <a:xfrm>
              <a:off x="7490735" y="4597024"/>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编码</a:t>
              </a:r>
            </a:p>
          </p:txBody>
        </p:sp>
        <p:sp>
          <p:nvSpPr>
            <p:cNvPr id="13" name="矩形 12">
              <a:extLst>
                <a:ext uri="{FF2B5EF4-FFF2-40B4-BE49-F238E27FC236}">
                  <a16:creationId xmlns:a16="http://schemas.microsoft.com/office/drawing/2014/main" id="{D5F78F4C-70D5-4E03-8A79-1F809F7C4010}"/>
                </a:ext>
              </a:extLst>
            </p:cNvPr>
            <p:cNvSpPr/>
            <p:nvPr/>
          </p:nvSpPr>
          <p:spPr>
            <a:xfrm>
              <a:off x="10577370" y="4597023"/>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译码</a:t>
              </a:r>
            </a:p>
          </p:txBody>
        </p:sp>
        <p:sp>
          <p:nvSpPr>
            <p:cNvPr id="14" name="矩形 13">
              <a:extLst>
                <a:ext uri="{FF2B5EF4-FFF2-40B4-BE49-F238E27FC236}">
                  <a16:creationId xmlns:a16="http://schemas.microsoft.com/office/drawing/2014/main" id="{638D6458-3B7B-4084-A8D0-BFB7190782EE}"/>
                </a:ext>
              </a:extLst>
            </p:cNvPr>
            <p:cNvSpPr/>
            <p:nvPr/>
          </p:nvSpPr>
          <p:spPr>
            <a:xfrm>
              <a:off x="7490735"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5" name="矩形 14">
              <a:extLst>
                <a:ext uri="{FF2B5EF4-FFF2-40B4-BE49-F238E27FC236}">
                  <a16:creationId xmlns:a16="http://schemas.microsoft.com/office/drawing/2014/main" id="{4FEB46AB-C736-4AEC-AB23-696F772763EE}"/>
                </a:ext>
              </a:extLst>
            </p:cNvPr>
            <p:cNvSpPr/>
            <p:nvPr/>
          </p:nvSpPr>
          <p:spPr>
            <a:xfrm>
              <a:off x="10577370"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6" name="文本框 15">
              <a:extLst>
                <a:ext uri="{FF2B5EF4-FFF2-40B4-BE49-F238E27FC236}">
                  <a16:creationId xmlns:a16="http://schemas.microsoft.com/office/drawing/2014/main" id="{E1FB64B7-3B95-4D9D-9F03-F20123A93169}"/>
                </a:ext>
              </a:extLst>
            </p:cNvPr>
            <p:cNvSpPr txBox="1"/>
            <p:nvPr/>
          </p:nvSpPr>
          <p:spPr>
            <a:xfrm>
              <a:off x="9100101" y="3840169"/>
              <a:ext cx="692150" cy="369332"/>
            </a:xfrm>
            <a:prstGeom prst="rect">
              <a:avLst/>
            </a:prstGeom>
            <a:noFill/>
          </p:spPr>
          <p:txBody>
            <a:bodyPr wrap="square" rtlCol="0">
              <a:spAutoFit/>
            </a:bodyPr>
            <a:lstStyle/>
            <a:p>
              <a:pPr algn="ctr"/>
              <a:r>
                <a:rPr lang="en-US" altLang="zh-CN"/>
                <a:t>0x41</a:t>
              </a:r>
              <a:endParaRPr lang="zh-CN" altLang="en-US"/>
            </a:p>
          </p:txBody>
        </p:sp>
        <p:sp>
          <p:nvSpPr>
            <p:cNvPr id="17" name="文本框 16">
              <a:extLst>
                <a:ext uri="{FF2B5EF4-FFF2-40B4-BE49-F238E27FC236}">
                  <a16:creationId xmlns:a16="http://schemas.microsoft.com/office/drawing/2014/main" id="{7DF7B322-CA5B-4F7D-9004-510598E1B8FF}"/>
                </a:ext>
              </a:extLst>
            </p:cNvPr>
            <p:cNvSpPr txBox="1"/>
            <p:nvPr/>
          </p:nvSpPr>
          <p:spPr>
            <a:xfrm>
              <a:off x="7364092" y="2822378"/>
              <a:ext cx="1077532" cy="369332"/>
            </a:xfrm>
            <a:prstGeom prst="rect">
              <a:avLst/>
            </a:prstGeom>
            <a:noFill/>
          </p:spPr>
          <p:txBody>
            <a:bodyPr wrap="square" rtlCol="0">
              <a:spAutoFit/>
            </a:bodyPr>
            <a:lstStyle/>
            <a:p>
              <a:pPr algn="ctr"/>
              <a:r>
                <a:rPr lang="zh-CN" altLang="en-US"/>
                <a:t>发送方</a:t>
              </a:r>
            </a:p>
          </p:txBody>
        </p:sp>
        <p:sp>
          <p:nvSpPr>
            <p:cNvPr id="19" name="文本框 18">
              <a:extLst>
                <a:ext uri="{FF2B5EF4-FFF2-40B4-BE49-F238E27FC236}">
                  <a16:creationId xmlns:a16="http://schemas.microsoft.com/office/drawing/2014/main" id="{7AAF3824-2988-42CD-9408-DE15661C3228}"/>
                </a:ext>
              </a:extLst>
            </p:cNvPr>
            <p:cNvSpPr txBox="1"/>
            <p:nvPr/>
          </p:nvSpPr>
          <p:spPr>
            <a:xfrm>
              <a:off x="10450727" y="2822378"/>
              <a:ext cx="1077532" cy="369332"/>
            </a:xfrm>
            <a:prstGeom prst="rect">
              <a:avLst/>
            </a:prstGeom>
            <a:noFill/>
          </p:spPr>
          <p:txBody>
            <a:bodyPr wrap="square" rtlCol="0">
              <a:spAutoFit/>
            </a:bodyPr>
            <a:lstStyle/>
            <a:p>
              <a:pPr algn="ctr"/>
              <a:r>
                <a:rPr lang="zh-CN" altLang="en-US"/>
                <a:t>接收方</a:t>
              </a:r>
            </a:p>
          </p:txBody>
        </p:sp>
        <p:cxnSp>
          <p:nvCxnSpPr>
            <p:cNvPr id="24" name="直接箭头连接符 23">
              <a:extLst>
                <a:ext uri="{FF2B5EF4-FFF2-40B4-BE49-F238E27FC236}">
                  <a16:creationId xmlns:a16="http://schemas.microsoft.com/office/drawing/2014/main" id="{077F7D72-C030-4083-BFAE-503A38F9FBB4}"/>
                </a:ext>
              </a:extLst>
            </p:cNvPr>
            <p:cNvCxnSpPr>
              <a:cxnSpLocks/>
            </p:cNvCxnSpPr>
            <p:nvPr/>
          </p:nvCxnSpPr>
          <p:spPr>
            <a:xfrm>
              <a:off x="8314982" y="3815896"/>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586B2BF-3FA7-41B3-9959-17004B62F03A}"/>
                </a:ext>
              </a:extLst>
            </p:cNvPr>
            <p:cNvCxnSpPr>
              <a:cxnSpLocks/>
            </p:cNvCxnSpPr>
            <p:nvPr/>
          </p:nvCxnSpPr>
          <p:spPr>
            <a:xfrm flipV="1">
              <a:off x="8314982" y="4206460"/>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19B996D-0653-4349-B69E-9F7DACFEC31D}"/>
                </a:ext>
              </a:extLst>
            </p:cNvPr>
            <p:cNvCxnSpPr>
              <a:cxnSpLocks/>
            </p:cNvCxnSpPr>
            <p:nvPr/>
          </p:nvCxnSpPr>
          <p:spPr>
            <a:xfrm flipV="1">
              <a:off x="10024047" y="3815896"/>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0743E89-6804-4D0A-9441-BA56044A8555}"/>
                </a:ext>
              </a:extLst>
            </p:cNvPr>
            <p:cNvCxnSpPr>
              <a:cxnSpLocks/>
            </p:cNvCxnSpPr>
            <p:nvPr/>
          </p:nvCxnSpPr>
          <p:spPr>
            <a:xfrm>
              <a:off x="10024048" y="4206460"/>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361939B-816B-4D1A-9B25-C0BE7D8251B6}"/>
                </a:ext>
              </a:extLst>
            </p:cNvPr>
            <p:cNvCxnSpPr>
              <a:cxnSpLocks/>
              <a:stCxn id="14" idx="0"/>
              <a:endCxn id="12" idx="2"/>
            </p:cNvCxnSpPr>
            <p:nvPr/>
          </p:nvCxnSpPr>
          <p:spPr>
            <a:xfrm flipV="1">
              <a:off x="7902859" y="5044565"/>
              <a:ext cx="0" cy="35329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036ABC-8479-4961-97A9-2F8C2BABCC01}"/>
                </a:ext>
              </a:extLst>
            </p:cNvPr>
            <p:cNvCxnSpPr>
              <a:cxnSpLocks/>
            </p:cNvCxnSpPr>
            <p:nvPr/>
          </p:nvCxnSpPr>
          <p:spPr>
            <a:xfrm>
              <a:off x="10989494" y="5044564"/>
              <a:ext cx="0" cy="3532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81077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0413918" y="2125017"/>
            <a:ext cx="1023872" cy="523220"/>
          </a:xfrm>
          <a:prstGeom prst="rect">
            <a:avLst/>
          </a:prstGeom>
          <a:noFill/>
        </p:spPr>
        <p:txBody>
          <a:bodyPr wrap="square" rtlCol="0">
            <a:spAutoFit/>
          </a:bodyPr>
          <a:lstStyle/>
          <a:p>
            <a:pPr algn="ctr"/>
            <a:r>
              <a:rPr lang="en-US" altLang="zh-CN" sz="2800"/>
              <a:t>……</a:t>
            </a:r>
          </a:p>
        </p:txBody>
      </p:sp>
      <p:grpSp>
        <p:nvGrpSpPr>
          <p:cNvPr id="3" name="组合 2">
            <a:extLst>
              <a:ext uri="{FF2B5EF4-FFF2-40B4-BE49-F238E27FC236}">
                <a16:creationId xmlns:a16="http://schemas.microsoft.com/office/drawing/2014/main" id="{703D954C-B21B-48A4-93EE-ED891635B190}"/>
              </a:ext>
            </a:extLst>
          </p:cNvPr>
          <p:cNvGrpSpPr/>
          <p:nvPr/>
        </p:nvGrpSpPr>
        <p:grpSpPr>
          <a:xfrm>
            <a:off x="832038" y="2187005"/>
            <a:ext cx="9581880" cy="399245"/>
            <a:chOff x="862885" y="2653048"/>
            <a:chExt cx="9581880" cy="399245"/>
          </a:xfrm>
        </p:grpSpPr>
        <p:sp>
          <p:nvSpPr>
            <p:cNvPr id="2" name="矩形 1">
              <a:extLst>
                <a:ext uri="{FF2B5EF4-FFF2-40B4-BE49-F238E27FC236}">
                  <a16:creationId xmlns:a16="http://schemas.microsoft.com/office/drawing/2014/main" id="{6EC53184-881A-42E7-B780-EDCF603D40FC}"/>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5" name="矩形 4">
              <a:extLst>
                <a:ext uri="{FF2B5EF4-FFF2-40B4-BE49-F238E27FC236}">
                  <a16:creationId xmlns:a16="http://schemas.microsoft.com/office/drawing/2014/main" id="{F2C6F3D5-FFE2-40D2-A191-4DC892DE876E}"/>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7" name="矩形 6">
              <a:extLst>
                <a:ext uri="{FF2B5EF4-FFF2-40B4-BE49-F238E27FC236}">
                  <a16:creationId xmlns:a16="http://schemas.microsoft.com/office/drawing/2014/main" id="{F36AEA5B-6D1C-45F5-9279-D22D9CB72AF2}"/>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8" name="矩形 7">
              <a:extLst>
                <a:ext uri="{FF2B5EF4-FFF2-40B4-BE49-F238E27FC236}">
                  <a16:creationId xmlns:a16="http://schemas.microsoft.com/office/drawing/2014/main" id="{84A99B83-FE9D-40AC-B11B-B695D33B4F0D}"/>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9" name="矩形 8">
              <a:extLst>
                <a:ext uri="{FF2B5EF4-FFF2-40B4-BE49-F238E27FC236}">
                  <a16:creationId xmlns:a16="http://schemas.microsoft.com/office/drawing/2014/main" id="{27571711-868D-4480-B6CC-D8A0C90812B4}"/>
                </a:ext>
              </a:extLst>
            </p:cNvPr>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0" name="矩形 9">
              <a:extLst>
                <a:ext uri="{FF2B5EF4-FFF2-40B4-BE49-F238E27FC236}">
                  <a16:creationId xmlns:a16="http://schemas.microsoft.com/office/drawing/2014/main" id="{A7B61CAD-C086-49E1-9C50-C0F39334F6DC}"/>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1" name="矩形 10">
              <a:extLst>
                <a:ext uri="{FF2B5EF4-FFF2-40B4-BE49-F238E27FC236}">
                  <a16:creationId xmlns:a16="http://schemas.microsoft.com/office/drawing/2014/main" id="{AE492376-637C-4B2A-8D43-005B67EEEC93}"/>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2" name="矩形 11">
              <a:extLst>
                <a:ext uri="{FF2B5EF4-FFF2-40B4-BE49-F238E27FC236}">
                  <a16:creationId xmlns:a16="http://schemas.microsoft.com/office/drawing/2014/main" id="{55A64D48-A146-4930-B29C-6700B2F34CE4}"/>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3" name="矩形 12">
              <a:extLst>
                <a:ext uri="{FF2B5EF4-FFF2-40B4-BE49-F238E27FC236}">
                  <a16:creationId xmlns:a16="http://schemas.microsoft.com/office/drawing/2014/main" id="{CE4E177A-85BB-49C8-A8D2-C5B7624F1AE3}"/>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4" name="矩形 13">
              <a:extLst>
                <a:ext uri="{FF2B5EF4-FFF2-40B4-BE49-F238E27FC236}">
                  <a16:creationId xmlns:a16="http://schemas.microsoft.com/office/drawing/2014/main" id="{13F46CB5-9FC0-42A1-8014-97B51034C77B}"/>
                </a:ext>
              </a:extLst>
            </p:cNvPr>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5" name="矩形 14">
              <a:extLst>
                <a:ext uri="{FF2B5EF4-FFF2-40B4-BE49-F238E27FC236}">
                  <a16:creationId xmlns:a16="http://schemas.microsoft.com/office/drawing/2014/main" id="{66251E06-4654-4E87-B95F-75935AFEB617}"/>
                </a:ext>
              </a:extLst>
            </p:cNvPr>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6" name="矩形 15">
              <a:extLst>
                <a:ext uri="{FF2B5EF4-FFF2-40B4-BE49-F238E27FC236}">
                  <a16:creationId xmlns:a16="http://schemas.microsoft.com/office/drawing/2014/main" id="{6171EF9D-CEB5-4320-8C18-817918A85A85}"/>
                </a:ext>
              </a:extLst>
            </p:cNvPr>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25" name="右大括号 24">
            <a:extLst>
              <a:ext uri="{FF2B5EF4-FFF2-40B4-BE49-F238E27FC236}">
                <a16:creationId xmlns:a16="http://schemas.microsoft.com/office/drawing/2014/main" id="{5C6D0ED9-E0BE-49AF-ACE8-BFED3B3F71C9}"/>
              </a:ext>
            </a:extLst>
          </p:cNvPr>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a:extLst>
              <a:ext uri="{FF2B5EF4-FFF2-40B4-BE49-F238E27FC236}">
                <a16:creationId xmlns:a16="http://schemas.microsoft.com/office/drawing/2014/main" id="{30AB888F-325F-4675-9FEC-B6CF57897658}"/>
              </a:ext>
            </a:extLst>
          </p:cNvPr>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15A28D6-6EB9-4A5A-9D10-C1992DC01330}"/>
              </a:ext>
            </a:extLst>
          </p:cNvPr>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p>
        </p:txBody>
      </p:sp>
      <p:sp>
        <p:nvSpPr>
          <p:cNvPr id="29" name="文本框 28">
            <a:extLst>
              <a:ext uri="{FF2B5EF4-FFF2-40B4-BE49-F238E27FC236}">
                <a16:creationId xmlns:a16="http://schemas.microsoft.com/office/drawing/2014/main" id="{4836081D-4904-4A51-BAB9-ABCD53993B0F}"/>
              </a:ext>
            </a:extLst>
          </p:cNvPr>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p>
        </p:txBody>
      </p:sp>
      <p:sp>
        <p:nvSpPr>
          <p:cNvPr id="30" name="文本框 29">
            <a:extLst>
              <a:ext uri="{FF2B5EF4-FFF2-40B4-BE49-F238E27FC236}">
                <a16:creationId xmlns:a16="http://schemas.microsoft.com/office/drawing/2014/main" id="{90500C5E-A4F0-4EC1-85C9-259241AD0B7A}"/>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a:extLst>
              <a:ext uri="{FF2B5EF4-FFF2-40B4-BE49-F238E27FC236}">
                <a16:creationId xmlns:a16="http://schemas.microsoft.com/office/drawing/2014/main" id="{7F87789D-5684-4055-BB55-A734F1F5E859}"/>
              </a:ext>
            </a:extLst>
          </p:cNvPr>
          <p:cNvSpPr txBox="1"/>
          <p:nvPr/>
        </p:nvSpPr>
        <p:spPr>
          <a:xfrm>
            <a:off x="9615428" y="4637175"/>
            <a:ext cx="1023872" cy="523220"/>
          </a:xfrm>
          <a:prstGeom prst="rect">
            <a:avLst/>
          </a:prstGeom>
          <a:noFill/>
        </p:spPr>
        <p:txBody>
          <a:bodyPr wrap="square" rtlCol="0">
            <a:spAutoFit/>
          </a:bodyPr>
          <a:lstStyle/>
          <a:p>
            <a:pPr algn="ctr"/>
            <a:r>
              <a:rPr lang="en-US" altLang="zh-CN" sz="2800"/>
              <a:t>……</a:t>
            </a:r>
          </a:p>
        </p:txBody>
      </p:sp>
      <p:grpSp>
        <p:nvGrpSpPr>
          <p:cNvPr id="32" name="组合 31">
            <a:extLst>
              <a:ext uri="{FF2B5EF4-FFF2-40B4-BE49-F238E27FC236}">
                <a16:creationId xmlns:a16="http://schemas.microsoft.com/office/drawing/2014/main" id="{6F7432C4-0329-4606-88AE-654A948CE271}"/>
              </a:ext>
            </a:extLst>
          </p:cNvPr>
          <p:cNvGrpSpPr/>
          <p:nvPr/>
        </p:nvGrpSpPr>
        <p:grpSpPr>
          <a:xfrm>
            <a:off x="832038" y="4699163"/>
            <a:ext cx="8783390" cy="399245"/>
            <a:chOff x="862885" y="2653048"/>
            <a:chExt cx="8783390" cy="399245"/>
          </a:xfrm>
        </p:grpSpPr>
        <p:sp>
          <p:nvSpPr>
            <p:cNvPr id="33" name="矩形 32">
              <a:extLst>
                <a:ext uri="{FF2B5EF4-FFF2-40B4-BE49-F238E27FC236}">
                  <a16:creationId xmlns:a16="http://schemas.microsoft.com/office/drawing/2014/main" id="{0CF5114D-78E5-4924-ACCE-A6F458D4326D}"/>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34" name="矩形 33">
              <a:extLst>
                <a:ext uri="{FF2B5EF4-FFF2-40B4-BE49-F238E27FC236}">
                  <a16:creationId xmlns:a16="http://schemas.microsoft.com/office/drawing/2014/main" id="{AAFE758C-8BAF-46C2-85B8-37D324465805}"/>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35" name="矩形 34">
              <a:extLst>
                <a:ext uri="{FF2B5EF4-FFF2-40B4-BE49-F238E27FC236}">
                  <a16:creationId xmlns:a16="http://schemas.microsoft.com/office/drawing/2014/main" id="{39CAF4BF-447B-4B17-93FC-75F33F5C41E6}"/>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36" name="矩形 35">
              <a:extLst>
                <a:ext uri="{FF2B5EF4-FFF2-40B4-BE49-F238E27FC236}">
                  <a16:creationId xmlns:a16="http://schemas.microsoft.com/office/drawing/2014/main" id="{B326EE20-0840-4F12-B0B0-E984CB997BE8}"/>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37" name="矩形 36">
              <a:extLst>
                <a:ext uri="{FF2B5EF4-FFF2-40B4-BE49-F238E27FC236}">
                  <a16:creationId xmlns:a16="http://schemas.microsoft.com/office/drawing/2014/main" id="{0E2D0B1F-62E3-4BE7-8DB9-5C21430EC231}"/>
                </a:ext>
              </a:extLst>
            </p:cNvPr>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38" name="矩形 37">
              <a:extLst>
                <a:ext uri="{FF2B5EF4-FFF2-40B4-BE49-F238E27FC236}">
                  <a16:creationId xmlns:a16="http://schemas.microsoft.com/office/drawing/2014/main" id="{51367BD6-F6C0-4A3E-AEAF-D674B5948390}"/>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39" name="矩形 38">
              <a:extLst>
                <a:ext uri="{FF2B5EF4-FFF2-40B4-BE49-F238E27FC236}">
                  <a16:creationId xmlns:a16="http://schemas.microsoft.com/office/drawing/2014/main" id="{C931A865-C68F-4B4D-A840-F4E563601585}"/>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40" name="矩形 39">
              <a:extLst>
                <a:ext uri="{FF2B5EF4-FFF2-40B4-BE49-F238E27FC236}">
                  <a16:creationId xmlns:a16="http://schemas.microsoft.com/office/drawing/2014/main" id="{8D5ADE5C-754F-4A26-9ED3-22D82DCAD449}"/>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41" name="矩形 40">
              <a:extLst>
                <a:ext uri="{FF2B5EF4-FFF2-40B4-BE49-F238E27FC236}">
                  <a16:creationId xmlns:a16="http://schemas.microsoft.com/office/drawing/2014/main" id="{200FA3AE-DF49-4C68-992B-C457ECE62450}"/>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42" name="矩形 41">
              <a:extLst>
                <a:ext uri="{FF2B5EF4-FFF2-40B4-BE49-F238E27FC236}">
                  <a16:creationId xmlns:a16="http://schemas.microsoft.com/office/drawing/2014/main" id="{D624E8D5-E5F8-4D61-8C17-B86A96BAA850}"/>
                </a:ext>
              </a:extLst>
            </p:cNvPr>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44" name="矩形 43">
              <a:extLst>
                <a:ext uri="{FF2B5EF4-FFF2-40B4-BE49-F238E27FC236}">
                  <a16:creationId xmlns:a16="http://schemas.microsoft.com/office/drawing/2014/main" id="{0B0B6E6E-F5B5-46C3-8A5A-CB0AC3A168B8}"/>
                </a:ext>
              </a:extLst>
            </p:cNvPr>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45" name="右大括号 44">
            <a:extLst>
              <a:ext uri="{FF2B5EF4-FFF2-40B4-BE49-F238E27FC236}">
                <a16:creationId xmlns:a16="http://schemas.microsoft.com/office/drawing/2014/main" id="{9FFC3D92-8504-4548-B70C-4D23B2CFF0CC}"/>
              </a:ext>
            </a:extLst>
          </p:cNvPr>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a:extLst>
              <a:ext uri="{FF2B5EF4-FFF2-40B4-BE49-F238E27FC236}">
                <a16:creationId xmlns:a16="http://schemas.microsoft.com/office/drawing/2014/main" id="{8A1AD007-D5F7-444F-A1BB-2C87BB72EA9E}"/>
              </a:ext>
            </a:extLst>
          </p:cNvPr>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C697A6D-55F9-4CB7-894B-8EC02546496D}"/>
              </a:ext>
            </a:extLst>
          </p:cNvPr>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p>
        </p:txBody>
      </p:sp>
      <p:sp>
        <p:nvSpPr>
          <p:cNvPr id="48" name="文本框 47">
            <a:extLst>
              <a:ext uri="{FF2B5EF4-FFF2-40B4-BE49-F238E27FC236}">
                <a16:creationId xmlns:a16="http://schemas.microsoft.com/office/drawing/2014/main" id="{C2CEE381-DE5E-4793-AF32-1AF6D4EE1DB9}"/>
              </a:ext>
            </a:extLst>
          </p:cNvPr>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p>
        </p:txBody>
      </p:sp>
      <p:sp>
        <p:nvSpPr>
          <p:cNvPr id="49" name="文本框 48">
            <a:extLst>
              <a:ext uri="{FF2B5EF4-FFF2-40B4-BE49-F238E27FC236}">
                <a16:creationId xmlns:a16="http://schemas.microsoft.com/office/drawing/2014/main" id="{1BBEF10A-834F-4A7F-972E-03F848440CB9}"/>
              </a:ext>
            </a:extLst>
          </p:cNvPr>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extLst>
      <p:ext uri="{BB962C8B-B14F-4D97-AF65-F5344CB8AC3E}">
        <p14:creationId xmlns:p14="http://schemas.microsoft.com/office/powerpoint/2010/main" val="23318251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文本数据包</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0413918" y="2125017"/>
            <a:ext cx="1023872" cy="523220"/>
          </a:xfrm>
          <a:prstGeom prst="rect">
            <a:avLst/>
          </a:prstGeom>
          <a:noFill/>
        </p:spPr>
        <p:txBody>
          <a:bodyPr wrap="square" rtlCol="0">
            <a:spAutoFit/>
          </a:bodyPr>
          <a:lstStyle/>
          <a:p>
            <a:pPr algn="ctr"/>
            <a:r>
              <a:rPr lang="en-US" altLang="zh-CN" sz="2800"/>
              <a:t>……</a:t>
            </a:r>
          </a:p>
        </p:txBody>
      </p:sp>
      <p:grpSp>
        <p:nvGrpSpPr>
          <p:cNvPr id="3" name="组合 2">
            <a:extLst>
              <a:ext uri="{FF2B5EF4-FFF2-40B4-BE49-F238E27FC236}">
                <a16:creationId xmlns:a16="http://schemas.microsoft.com/office/drawing/2014/main" id="{703D954C-B21B-48A4-93EE-ED891635B190}"/>
              </a:ext>
            </a:extLst>
          </p:cNvPr>
          <p:cNvGrpSpPr/>
          <p:nvPr/>
        </p:nvGrpSpPr>
        <p:grpSpPr>
          <a:xfrm>
            <a:off x="832038" y="2187005"/>
            <a:ext cx="9581880" cy="399245"/>
            <a:chOff x="862885" y="2653048"/>
            <a:chExt cx="9581880" cy="399245"/>
          </a:xfrm>
        </p:grpSpPr>
        <p:sp>
          <p:nvSpPr>
            <p:cNvPr id="2" name="矩形 1">
              <a:extLst>
                <a:ext uri="{FF2B5EF4-FFF2-40B4-BE49-F238E27FC236}">
                  <a16:creationId xmlns:a16="http://schemas.microsoft.com/office/drawing/2014/main" id="{6EC53184-881A-42E7-B780-EDCF603D40FC}"/>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5" name="矩形 4">
              <a:extLst>
                <a:ext uri="{FF2B5EF4-FFF2-40B4-BE49-F238E27FC236}">
                  <a16:creationId xmlns:a16="http://schemas.microsoft.com/office/drawing/2014/main" id="{F2C6F3D5-FFE2-40D2-A191-4DC892DE876E}"/>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7" name="矩形 6">
              <a:extLst>
                <a:ext uri="{FF2B5EF4-FFF2-40B4-BE49-F238E27FC236}">
                  <a16:creationId xmlns:a16="http://schemas.microsoft.com/office/drawing/2014/main" id="{F36AEA5B-6D1C-45F5-9279-D22D9CB72AF2}"/>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8" name="矩形 7">
              <a:extLst>
                <a:ext uri="{FF2B5EF4-FFF2-40B4-BE49-F238E27FC236}">
                  <a16:creationId xmlns:a16="http://schemas.microsoft.com/office/drawing/2014/main" id="{84A99B83-FE9D-40AC-B11B-B695D33B4F0D}"/>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9" name="矩形 8">
              <a:extLst>
                <a:ext uri="{FF2B5EF4-FFF2-40B4-BE49-F238E27FC236}">
                  <a16:creationId xmlns:a16="http://schemas.microsoft.com/office/drawing/2014/main" id="{27571711-868D-4480-B6CC-D8A0C90812B4}"/>
                </a:ext>
              </a:extLst>
            </p:cNvPr>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0" name="矩形 9">
              <a:extLst>
                <a:ext uri="{FF2B5EF4-FFF2-40B4-BE49-F238E27FC236}">
                  <a16:creationId xmlns:a16="http://schemas.microsoft.com/office/drawing/2014/main" id="{A7B61CAD-C086-49E1-9C50-C0F39334F6DC}"/>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1" name="矩形 10">
              <a:extLst>
                <a:ext uri="{FF2B5EF4-FFF2-40B4-BE49-F238E27FC236}">
                  <a16:creationId xmlns:a16="http://schemas.microsoft.com/office/drawing/2014/main" id="{AE492376-637C-4B2A-8D43-005B67EEEC93}"/>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2" name="矩形 11">
              <a:extLst>
                <a:ext uri="{FF2B5EF4-FFF2-40B4-BE49-F238E27FC236}">
                  <a16:creationId xmlns:a16="http://schemas.microsoft.com/office/drawing/2014/main" id="{55A64D48-A146-4930-B29C-6700B2F34CE4}"/>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3" name="矩形 12">
              <a:extLst>
                <a:ext uri="{FF2B5EF4-FFF2-40B4-BE49-F238E27FC236}">
                  <a16:creationId xmlns:a16="http://schemas.microsoft.com/office/drawing/2014/main" id="{CE4E177A-85BB-49C8-A8D2-C5B7624F1AE3}"/>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4" name="矩形 13">
              <a:extLst>
                <a:ext uri="{FF2B5EF4-FFF2-40B4-BE49-F238E27FC236}">
                  <a16:creationId xmlns:a16="http://schemas.microsoft.com/office/drawing/2014/main" id="{13F46CB5-9FC0-42A1-8014-97B51034C77B}"/>
                </a:ext>
              </a:extLst>
            </p:cNvPr>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'F'</a:t>
              </a:r>
              <a:endParaRPr lang="zh-CN" altLang="en-US"/>
            </a:p>
          </p:txBody>
        </p:sp>
        <p:sp>
          <p:nvSpPr>
            <p:cNvPr id="15" name="矩形 14">
              <a:extLst>
                <a:ext uri="{FF2B5EF4-FFF2-40B4-BE49-F238E27FC236}">
                  <a16:creationId xmlns:a16="http://schemas.microsoft.com/office/drawing/2014/main" id="{66251E06-4654-4E87-B95F-75935AFEB617}"/>
                </a:ext>
              </a:extLst>
            </p:cNvPr>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6" name="矩形 15">
              <a:extLst>
                <a:ext uri="{FF2B5EF4-FFF2-40B4-BE49-F238E27FC236}">
                  <a16:creationId xmlns:a16="http://schemas.microsoft.com/office/drawing/2014/main" id="{6171EF9D-CEB5-4320-8C18-817918A85A85}"/>
                </a:ext>
              </a:extLst>
            </p:cNvPr>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25" name="右大括号 24">
            <a:extLst>
              <a:ext uri="{FF2B5EF4-FFF2-40B4-BE49-F238E27FC236}">
                <a16:creationId xmlns:a16="http://schemas.microsoft.com/office/drawing/2014/main" id="{5C6D0ED9-E0BE-49AF-ACE8-BFED3B3F71C9}"/>
              </a:ext>
            </a:extLst>
          </p:cNvPr>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a:extLst>
              <a:ext uri="{FF2B5EF4-FFF2-40B4-BE49-F238E27FC236}">
                <a16:creationId xmlns:a16="http://schemas.microsoft.com/office/drawing/2014/main" id="{30AB888F-325F-4675-9FEC-B6CF57897658}"/>
              </a:ext>
            </a:extLst>
          </p:cNvPr>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15A28D6-6EB9-4A5A-9D10-C1992DC01330}"/>
              </a:ext>
            </a:extLst>
          </p:cNvPr>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p>
        </p:txBody>
      </p:sp>
      <p:sp>
        <p:nvSpPr>
          <p:cNvPr id="29" name="文本框 28">
            <a:extLst>
              <a:ext uri="{FF2B5EF4-FFF2-40B4-BE49-F238E27FC236}">
                <a16:creationId xmlns:a16="http://schemas.microsoft.com/office/drawing/2014/main" id="{4836081D-4904-4A51-BAB9-ABCD53993B0F}"/>
              </a:ext>
            </a:extLst>
          </p:cNvPr>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p>
        </p:txBody>
      </p:sp>
      <p:sp>
        <p:nvSpPr>
          <p:cNvPr id="30" name="文本框 29">
            <a:extLst>
              <a:ext uri="{FF2B5EF4-FFF2-40B4-BE49-F238E27FC236}">
                <a16:creationId xmlns:a16="http://schemas.microsoft.com/office/drawing/2014/main" id="{90500C5E-A4F0-4EC1-85C9-259241AD0B7A}"/>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a:extLst>
              <a:ext uri="{FF2B5EF4-FFF2-40B4-BE49-F238E27FC236}">
                <a16:creationId xmlns:a16="http://schemas.microsoft.com/office/drawing/2014/main" id="{7F87789D-5684-4055-BB55-A734F1F5E859}"/>
              </a:ext>
            </a:extLst>
          </p:cNvPr>
          <p:cNvSpPr txBox="1"/>
          <p:nvPr/>
        </p:nvSpPr>
        <p:spPr>
          <a:xfrm>
            <a:off x="9615428" y="4637175"/>
            <a:ext cx="1023872" cy="523220"/>
          </a:xfrm>
          <a:prstGeom prst="rect">
            <a:avLst/>
          </a:prstGeom>
          <a:noFill/>
        </p:spPr>
        <p:txBody>
          <a:bodyPr wrap="square" rtlCol="0">
            <a:spAutoFit/>
          </a:bodyPr>
          <a:lstStyle/>
          <a:p>
            <a:pPr algn="ctr"/>
            <a:r>
              <a:rPr lang="en-US" altLang="zh-CN" sz="2800"/>
              <a:t>……</a:t>
            </a:r>
          </a:p>
        </p:txBody>
      </p:sp>
      <p:grpSp>
        <p:nvGrpSpPr>
          <p:cNvPr id="32" name="组合 31">
            <a:extLst>
              <a:ext uri="{FF2B5EF4-FFF2-40B4-BE49-F238E27FC236}">
                <a16:creationId xmlns:a16="http://schemas.microsoft.com/office/drawing/2014/main" id="{6F7432C4-0329-4606-88AE-654A948CE271}"/>
              </a:ext>
            </a:extLst>
          </p:cNvPr>
          <p:cNvGrpSpPr/>
          <p:nvPr/>
        </p:nvGrpSpPr>
        <p:grpSpPr>
          <a:xfrm>
            <a:off x="832038" y="4699163"/>
            <a:ext cx="8783390" cy="399245"/>
            <a:chOff x="862885" y="2653048"/>
            <a:chExt cx="8783390" cy="399245"/>
          </a:xfrm>
        </p:grpSpPr>
        <p:sp>
          <p:nvSpPr>
            <p:cNvPr id="33" name="矩形 32">
              <a:extLst>
                <a:ext uri="{FF2B5EF4-FFF2-40B4-BE49-F238E27FC236}">
                  <a16:creationId xmlns:a16="http://schemas.microsoft.com/office/drawing/2014/main" id="{0CF5114D-78E5-4924-ACCE-A6F458D4326D}"/>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34" name="矩形 33">
              <a:extLst>
                <a:ext uri="{FF2B5EF4-FFF2-40B4-BE49-F238E27FC236}">
                  <a16:creationId xmlns:a16="http://schemas.microsoft.com/office/drawing/2014/main" id="{AAFE758C-8BAF-46C2-85B8-37D324465805}"/>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35" name="矩形 34">
              <a:extLst>
                <a:ext uri="{FF2B5EF4-FFF2-40B4-BE49-F238E27FC236}">
                  <a16:creationId xmlns:a16="http://schemas.microsoft.com/office/drawing/2014/main" id="{39CAF4BF-447B-4B17-93FC-75F33F5C41E6}"/>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36" name="矩形 35">
              <a:extLst>
                <a:ext uri="{FF2B5EF4-FFF2-40B4-BE49-F238E27FC236}">
                  <a16:creationId xmlns:a16="http://schemas.microsoft.com/office/drawing/2014/main" id="{B326EE20-0840-4F12-B0B0-E984CB997BE8}"/>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37" name="矩形 36">
              <a:extLst>
                <a:ext uri="{FF2B5EF4-FFF2-40B4-BE49-F238E27FC236}">
                  <a16:creationId xmlns:a16="http://schemas.microsoft.com/office/drawing/2014/main" id="{0E2D0B1F-62E3-4BE7-8DB9-5C21430EC231}"/>
                </a:ext>
              </a:extLst>
            </p:cNvPr>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38" name="矩形 37">
              <a:extLst>
                <a:ext uri="{FF2B5EF4-FFF2-40B4-BE49-F238E27FC236}">
                  <a16:creationId xmlns:a16="http://schemas.microsoft.com/office/drawing/2014/main" id="{51367BD6-F6C0-4A3E-AEAF-D674B5948390}"/>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39" name="矩形 38">
              <a:extLst>
                <a:ext uri="{FF2B5EF4-FFF2-40B4-BE49-F238E27FC236}">
                  <a16:creationId xmlns:a16="http://schemas.microsoft.com/office/drawing/2014/main" id="{C931A865-C68F-4B4D-A840-F4E563601585}"/>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40" name="矩形 39">
              <a:extLst>
                <a:ext uri="{FF2B5EF4-FFF2-40B4-BE49-F238E27FC236}">
                  <a16:creationId xmlns:a16="http://schemas.microsoft.com/office/drawing/2014/main" id="{8D5ADE5C-754F-4A26-9ED3-22D82DCAD449}"/>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41" name="矩形 40">
              <a:extLst>
                <a:ext uri="{FF2B5EF4-FFF2-40B4-BE49-F238E27FC236}">
                  <a16:creationId xmlns:a16="http://schemas.microsoft.com/office/drawing/2014/main" id="{200FA3AE-DF49-4C68-992B-C457ECE62450}"/>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42" name="矩形 41">
              <a:extLst>
                <a:ext uri="{FF2B5EF4-FFF2-40B4-BE49-F238E27FC236}">
                  <a16:creationId xmlns:a16="http://schemas.microsoft.com/office/drawing/2014/main" id="{D624E8D5-E5F8-4D61-8C17-B86A96BAA850}"/>
                </a:ext>
              </a:extLst>
            </p:cNvPr>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44" name="矩形 43">
              <a:extLst>
                <a:ext uri="{FF2B5EF4-FFF2-40B4-BE49-F238E27FC236}">
                  <a16:creationId xmlns:a16="http://schemas.microsoft.com/office/drawing/2014/main" id="{0B0B6E6E-F5B5-46C3-8A5A-CB0AC3A168B8}"/>
                </a:ext>
              </a:extLst>
            </p:cNvPr>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45" name="右大括号 44">
            <a:extLst>
              <a:ext uri="{FF2B5EF4-FFF2-40B4-BE49-F238E27FC236}">
                <a16:creationId xmlns:a16="http://schemas.microsoft.com/office/drawing/2014/main" id="{9FFC3D92-8504-4548-B70C-4D23B2CFF0CC}"/>
              </a:ext>
            </a:extLst>
          </p:cNvPr>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a:extLst>
              <a:ext uri="{FF2B5EF4-FFF2-40B4-BE49-F238E27FC236}">
                <a16:creationId xmlns:a16="http://schemas.microsoft.com/office/drawing/2014/main" id="{8A1AD007-D5F7-444F-A1BB-2C87BB72EA9E}"/>
              </a:ext>
            </a:extLst>
          </p:cNvPr>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C697A6D-55F9-4CB7-894B-8EC02546496D}"/>
              </a:ext>
            </a:extLst>
          </p:cNvPr>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p>
        </p:txBody>
      </p:sp>
      <p:sp>
        <p:nvSpPr>
          <p:cNvPr id="48" name="文本框 47">
            <a:extLst>
              <a:ext uri="{FF2B5EF4-FFF2-40B4-BE49-F238E27FC236}">
                <a16:creationId xmlns:a16="http://schemas.microsoft.com/office/drawing/2014/main" id="{C2CEE381-DE5E-4793-AF32-1AF6D4EE1DB9}"/>
              </a:ext>
            </a:extLst>
          </p:cNvPr>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p>
        </p:txBody>
      </p:sp>
      <p:sp>
        <p:nvSpPr>
          <p:cNvPr id="49" name="文本框 48">
            <a:extLst>
              <a:ext uri="{FF2B5EF4-FFF2-40B4-BE49-F238E27FC236}">
                <a16:creationId xmlns:a16="http://schemas.microsoft.com/office/drawing/2014/main" id="{1BBEF10A-834F-4A7F-972E-03F848440CB9}"/>
              </a:ext>
            </a:extLst>
          </p:cNvPr>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extLst>
      <p:ext uri="{BB962C8B-B14F-4D97-AF65-F5344CB8AC3E}">
        <p14:creationId xmlns:p14="http://schemas.microsoft.com/office/powerpoint/2010/main" val="27545197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数据包接收</a:t>
            </a:r>
          </a:p>
        </p:txBody>
      </p:sp>
      <p:sp>
        <p:nvSpPr>
          <p:cNvPr id="5" name="文本框 4">
            <a:extLst>
              <a:ext uri="{FF2B5EF4-FFF2-40B4-BE49-F238E27FC236}">
                <a16:creationId xmlns:a16="http://schemas.microsoft.com/office/drawing/2014/main" id="{7C62D926-7F8E-4CE9-A2D2-10E0C404971C}"/>
              </a:ext>
            </a:extLst>
          </p:cNvPr>
          <p:cNvSpPr txBox="1"/>
          <p:nvPr/>
        </p:nvSpPr>
        <p:spPr>
          <a:xfrm>
            <a:off x="10413918" y="1492840"/>
            <a:ext cx="1023872" cy="523220"/>
          </a:xfrm>
          <a:prstGeom prst="rect">
            <a:avLst/>
          </a:prstGeom>
          <a:noFill/>
        </p:spPr>
        <p:txBody>
          <a:bodyPr wrap="square" rtlCol="0">
            <a:spAutoFit/>
          </a:bodyPr>
          <a:lstStyle/>
          <a:p>
            <a:pPr algn="ctr"/>
            <a:r>
              <a:rPr lang="en-US" altLang="zh-CN" sz="2800"/>
              <a:t>……</a:t>
            </a:r>
          </a:p>
        </p:txBody>
      </p:sp>
      <p:grpSp>
        <p:nvGrpSpPr>
          <p:cNvPr id="7" name="组合 6">
            <a:extLst>
              <a:ext uri="{FF2B5EF4-FFF2-40B4-BE49-F238E27FC236}">
                <a16:creationId xmlns:a16="http://schemas.microsoft.com/office/drawing/2014/main" id="{51E762BA-D56B-41FE-BD6B-131544DFB694}"/>
              </a:ext>
            </a:extLst>
          </p:cNvPr>
          <p:cNvGrpSpPr/>
          <p:nvPr/>
        </p:nvGrpSpPr>
        <p:grpSpPr>
          <a:xfrm>
            <a:off x="832038" y="1554828"/>
            <a:ext cx="9581880" cy="399245"/>
            <a:chOff x="862885" y="2653048"/>
            <a:chExt cx="9581880" cy="399245"/>
          </a:xfrm>
        </p:grpSpPr>
        <p:sp>
          <p:nvSpPr>
            <p:cNvPr id="8" name="矩形 7">
              <a:extLst>
                <a:ext uri="{FF2B5EF4-FFF2-40B4-BE49-F238E27FC236}">
                  <a16:creationId xmlns:a16="http://schemas.microsoft.com/office/drawing/2014/main" id="{CCCF9BB5-2F27-4912-8014-4A25141C6957}"/>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9" name="矩形 8">
              <a:extLst>
                <a:ext uri="{FF2B5EF4-FFF2-40B4-BE49-F238E27FC236}">
                  <a16:creationId xmlns:a16="http://schemas.microsoft.com/office/drawing/2014/main" id="{9809ECE5-8F6C-42DD-8076-D9542E2208C3}"/>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10" name="矩形 9">
              <a:extLst>
                <a:ext uri="{FF2B5EF4-FFF2-40B4-BE49-F238E27FC236}">
                  <a16:creationId xmlns:a16="http://schemas.microsoft.com/office/drawing/2014/main" id="{C81F68B3-6A99-4F74-A2EB-C042B0EA7F70}"/>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11" name="矩形 10">
              <a:extLst>
                <a:ext uri="{FF2B5EF4-FFF2-40B4-BE49-F238E27FC236}">
                  <a16:creationId xmlns:a16="http://schemas.microsoft.com/office/drawing/2014/main" id="{3B62411B-675C-40BF-A922-9A20A0276409}"/>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12" name="矩形 11">
              <a:extLst>
                <a:ext uri="{FF2B5EF4-FFF2-40B4-BE49-F238E27FC236}">
                  <a16:creationId xmlns:a16="http://schemas.microsoft.com/office/drawing/2014/main" id="{8C3372CF-2969-47CE-8880-F7BEEE157E31}"/>
                </a:ext>
              </a:extLst>
            </p:cNvPr>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3" name="矩形 12">
              <a:extLst>
                <a:ext uri="{FF2B5EF4-FFF2-40B4-BE49-F238E27FC236}">
                  <a16:creationId xmlns:a16="http://schemas.microsoft.com/office/drawing/2014/main" id="{BA01754B-F04B-4A94-A288-663AB324050E}"/>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4" name="矩形 13">
              <a:extLst>
                <a:ext uri="{FF2B5EF4-FFF2-40B4-BE49-F238E27FC236}">
                  <a16:creationId xmlns:a16="http://schemas.microsoft.com/office/drawing/2014/main" id="{FDA496ED-AC48-4003-86D5-B09EA645B493}"/>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5" name="矩形 14">
              <a:extLst>
                <a:ext uri="{FF2B5EF4-FFF2-40B4-BE49-F238E27FC236}">
                  <a16:creationId xmlns:a16="http://schemas.microsoft.com/office/drawing/2014/main" id="{93F61B17-2610-4860-8D34-9E54B6E2B975}"/>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6" name="矩形 15">
              <a:extLst>
                <a:ext uri="{FF2B5EF4-FFF2-40B4-BE49-F238E27FC236}">
                  <a16:creationId xmlns:a16="http://schemas.microsoft.com/office/drawing/2014/main" id="{C7269AB1-2F86-4F8E-88C5-156486701968}"/>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7" name="矩形 16">
              <a:extLst>
                <a:ext uri="{FF2B5EF4-FFF2-40B4-BE49-F238E27FC236}">
                  <a16:creationId xmlns:a16="http://schemas.microsoft.com/office/drawing/2014/main" id="{FDF8F784-BA87-45A8-9ADE-91B762C18BEE}"/>
                </a:ext>
              </a:extLst>
            </p:cNvPr>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8" name="矩形 17">
              <a:extLst>
                <a:ext uri="{FF2B5EF4-FFF2-40B4-BE49-F238E27FC236}">
                  <a16:creationId xmlns:a16="http://schemas.microsoft.com/office/drawing/2014/main" id="{32E38517-0A58-452D-9E9A-45362CB24A87}"/>
                </a:ext>
              </a:extLst>
            </p:cNvPr>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9" name="矩形 18">
              <a:extLst>
                <a:ext uri="{FF2B5EF4-FFF2-40B4-BE49-F238E27FC236}">
                  <a16:creationId xmlns:a16="http://schemas.microsoft.com/office/drawing/2014/main" id="{409363FB-F290-4968-95FA-5E242DF9ECC5}"/>
                </a:ext>
              </a:extLst>
            </p:cNvPr>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grpSp>
        <p:nvGrpSpPr>
          <p:cNvPr id="43" name="组合 42">
            <a:extLst>
              <a:ext uri="{FF2B5EF4-FFF2-40B4-BE49-F238E27FC236}">
                <a16:creationId xmlns:a16="http://schemas.microsoft.com/office/drawing/2014/main" id="{133D2CC7-BEB3-4661-ADA9-FD6E14EDE480}"/>
              </a:ext>
            </a:extLst>
          </p:cNvPr>
          <p:cNvGrpSpPr/>
          <p:nvPr/>
        </p:nvGrpSpPr>
        <p:grpSpPr>
          <a:xfrm>
            <a:off x="2748318" y="1817612"/>
            <a:ext cx="6695365" cy="3919033"/>
            <a:chOff x="2415040" y="1817612"/>
            <a:chExt cx="6695365" cy="3919033"/>
          </a:xfrm>
        </p:grpSpPr>
        <p:sp>
          <p:nvSpPr>
            <p:cNvPr id="37" name="弧形 36">
              <a:extLst>
                <a:ext uri="{FF2B5EF4-FFF2-40B4-BE49-F238E27FC236}">
                  <a16:creationId xmlns:a16="http://schemas.microsoft.com/office/drawing/2014/main" id="{C8FC776A-F0BC-46AD-8106-CFB45558D5B5}"/>
                </a:ext>
              </a:extLst>
            </p:cNvPr>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7B7EFE91-F9DA-4A5F-AE8A-92C446DE69F4}"/>
                </a:ext>
              </a:extLst>
            </p:cNvPr>
            <p:cNvGrpSpPr/>
            <p:nvPr/>
          </p:nvGrpSpPr>
          <p:grpSpPr>
            <a:xfrm>
              <a:off x="2415040" y="2779322"/>
              <a:ext cx="6695365" cy="2957323"/>
              <a:chOff x="2328342" y="2511724"/>
              <a:chExt cx="6695365" cy="2957323"/>
            </a:xfrm>
          </p:grpSpPr>
          <p:sp>
            <p:nvSpPr>
              <p:cNvPr id="2" name="椭圆 1">
                <a:extLst>
                  <a:ext uri="{FF2B5EF4-FFF2-40B4-BE49-F238E27FC236}">
                    <a16:creationId xmlns:a16="http://schemas.microsoft.com/office/drawing/2014/main" id="{277786BE-B14E-42B8-A313-2DFF1B8A573C}"/>
                  </a:ext>
                </a:extLst>
              </p:cNvPr>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p>
              <a:p>
                <a:pPr algn="ctr"/>
                <a:r>
                  <a:rPr lang="zh-CN" altLang="en-US"/>
                  <a:t>等待包头</a:t>
                </a:r>
              </a:p>
            </p:txBody>
          </p:sp>
          <p:sp>
            <p:nvSpPr>
              <p:cNvPr id="20" name="椭圆 19">
                <a:extLst>
                  <a:ext uri="{FF2B5EF4-FFF2-40B4-BE49-F238E27FC236}">
                    <a16:creationId xmlns:a16="http://schemas.microsoft.com/office/drawing/2014/main" id="{892BEC77-1008-4B52-B0F0-EFE4D21F0E41}"/>
                  </a:ext>
                </a:extLst>
              </p:cNvPr>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p>
              <a:p>
                <a:pPr algn="ctr"/>
                <a:r>
                  <a:rPr lang="zh-CN" altLang="en-US"/>
                  <a:t>接收数据</a:t>
                </a:r>
              </a:p>
            </p:txBody>
          </p:sp>
          <p:sp>
            <p:nvSpPr>
              <p:cNvPr id="21" name="椭圆 20">
                <a:extLst>
                  <a:ext uri="{FF2B5EF4-FFF2-40B4-BE49-F238E27FC236}">
                    <a16:creationId xmlns:a16="http://schemas.microsoft.com/office/drawing/2014/main" id="{09F80714-58CE-4B3E-843A-10457EF201D4}"/>
                  </a:ext>
                </a:extLst>
              </p:cNvPr>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p>
              <a:p>
                <a:pPr algn="ctr"/>
                <a:r>
                  <a:rPr lang="zh-CN" altLang="en-US"/>
                  <a:t>等待包尾</a:t>
                </a:r>
              </a:p>
            </p:txBody>
          </p:sp>
          <p:cxnSp>
            <p:nvCxnSpPr>
              <p:cNvPr id="22" name="直接箭头连接符 21">
                <a:extLst>
                  <a:ext uri="{FF2B5EF4-FFF2-40B4-BE49-F238E27FC236}">
                    <a16:creationId xmlns:a16="http://schemas.microsoft.com/office/drawing/2014/main" id="{84989BA1-EF0A-4D71-8FE3-1455DC3B3D28}"/>
                  </a:ext>
                </a:extLst>
              </p:cNvPr>
              <p:cNvCxnSpPr>
                <a:cxnSpLocks/>
                <a:stCxn id="2" idx="6"/>
                <a:endCxn id="20"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BD8BD65-A89D-4B72-B238-8C58AE3CAD21}"/>
                  </a:ext>
                </a:extLst>
              </p:cNvPr>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0xFF</a:t>
                </a:r>
              </a:p>
            </p:txBody>
          </p:sp>
          <p:sp>
            <p:nvSpPr>
              <p:cNvPr id="29" name="弧形 28">
                <a:extLst>
                  <a:ext uri="{FF2B5EF4-FFF2-40B4-BE49-F238E27FC236}">
                    <a16:creationId xmlns:a16="http://schemas.microsoft.com/office/drawing/2014/main" id="{FF97DCA2-DDDD-498E-8DC7-59C9CA717230}"/>
                  </a:ext>
                </a:extLst>
              </p:cNvPr>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752C1A14-3A4A-4DA4-8352-3947E640D717}"/>
                  </a:ext>
                </a:extLst>
              </p:cNvPr>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31" name="弧形 30">
                <a:extLst>
                  <a:ext uri="{FF2B5EF4-FFF2-40B4-BE49-F238E27FC236}">
                    <a16:creationId xmlns:a16="http://schemas.microsoft.com/office/drawing/2014/main" id="{52129F98-42A6-41EA-AF01-09A424933101}"/>
                  </a:ext>
                </a:extLst>
              </p:cNvPr>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1979123-54F8-4AEF-9887-F8D8135C00AE}"/>
                  </a:ext>
                </a:extLst>
              </p:cNvPr>
              <p:cNvSpPr txBox="1"/>
              <p:nvPr/>
            </p:nvSpPr>
            <p:spPr>
              <a:xfrm>
                <a:off x="4675117" y="2511724"/>
                <a:ext cx="1961884" cy="369332"/>
              </a:xfrm>
              <a:prstGeom prst="rect">
                <a:avLst/>
              </a:prstGeom>
              <a:noFill/>
            </p:spPr>
            <p:txBody>
              <a:bodyPr wrap="square" rtlCol="0">
                <a:spAutoFit/>
              </a:bodyPr>
              <a:lstStyle/>
              <a:p>
                <a:pPr algn="ctr"/>
                <a:r>
                  <a:rPr lang="zh-CN" altLang="en-US"/>
                  <a:t>未收够</a:t>
                </a:r>
                <a:r>
                  <a:rPr lang="en-US" altLang="zh-CN"/>
                  <a:t>4</a:t>
                </a:r>
                <a:r>
                  <a:rPr lang="zh-CN" altLang="en-US"/>
                  <a:t>个数据</a:t>
                </a:r>
                <a:endParaRPr lang="en-US" altLang="zh-CN"/>
              </a:p>
            </p:txBody>
          </p:sp>
          <p:sp>
            <p:nvSpPr>
              <p:cNvPr id="34" name="文本框 33">
                <a:extLst>
                  <a:ext uri="{FF2B5EF4-FFF2-40B4-BE49-F238E27FC236}">
                    <a16:creationId xmlns:a16="http://schemas.microsoft.com/office/drawing/2014/main" id="{FBA74C49-6B58-4561-8889-0690A652FFD3}"/>
                  </a:ext>
                </a:extLst>
              </p:cNvPr>
              <p:cNvSpPr txBox="1"/>
              <p:nvPr/>
            </p:nvSpPr>
            <p:spPr>
              <a:xfrm>
                <a:off x="6106029" y="3552137"/>
                <a:ext cx="1581163" cy="369332"/>
              </a:xfrm>
              <a:prstGeom prst="rect">
                <a:avLst/>
              </a:prstGeom>
              <a:noFill/>
            </p:spPr>
            <p:txBody>
              <a:bodyPr wrap="square" rtlCol="0">
                <a:spAutoFit/>
              </a:bodyPr>
              <a:lstStyle/>
              <a:p>
                <a:pPr algn="ctr"/>
                <a:r>
                  <a:rPr lang="zh-CN" altLang="en-US"/>
                  <a:t>收够</a:t>
                </a:r>
                <a:r>
                  <a:rPr lang="en-US" altLang="zh-CN"/>
                  <a:t>4</a:t>
                </a:r>
                <a:r>
                  <a:rPr lang="zh-CN" altLang="en-US"/>
                  <a:t>个数据</a:t>
                </a:r>
                <a:endParaRPr lang="en-US" altLang="zh-CN"/>
              </a:p>
            </p:txBody>
          </p:sp>
          <p:sp>
            <p:nvSpPr>
              <p:cNvPr id="35" name="弧形 34">
                <a:extLst>
                  <a:ext uri="{FF2B5EF4-FFF2-40B4-BE49-F238E27FC236}">
                    <a16:creationId xmlns:a16="http://schemas.microsoft.com/office/drawing/2014/main" id="{72FFA9EB-8975-4C00-8F5A-08A08A45BE55}"/>
                  </a:ext>
                </a:extLst>
              </p:cNvPr>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47057DC7-18FC-464E-984E-21B47A8CB323}"/>
                  </a:ext>
                </a:extLst>
              </p:cNvPr>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40" name="直接箭头连接符 39">
                <a:extLst>
                  <a:ext uri="{FF2B5EF4-FFF2-40B4-BE49-F238E27FC236}">
                    <a16:creationId xmlns:a16="http://schemas.microsoft.com/office/drawing/2014/main" id="{3651E154-F522-42FE-A7D6-471B4DECFB33}"/>
                  </a:ext>
                </a:extLst>
              </p:cNvPr>
              <p:cNvCxnSpPr>
                <a:cxnSpLocks/>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A987694-A520-4B7A-82CB-E7DC95AB9FE0}"/>
                  </a:ext>
                </a:extLst>
              </p:cNvPr>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0xFE</a:t>
                </a:r>
              </a:p>
            </p:txBody>
          </p:sp>
        </p:grpSp>
      </p:grpSp>
    </p:spTree>
    <p:extLst>
      <p:ext uri="{BB962C8B-B14F-4D97-AF65-F5344CB8AC3E}">
        <p14:creationId xmlns:p14="http://schemas.microsoft.com/office/powerpoint/2010/main" val="35316519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文本数据包接收</a:t>
            </a:r>
            <a:endParaRPr lang="zh-CN" altLang="en-US" sz="3200">
              <a:latin typeface="等线" panose="02010600030101010101" pitchFamily="2" charset="-122"/>
              <a:ea typeface="等线" panose="02010600030101010101" pitchFamily="2" charset="-122"/>
            </a:endParaRPr>
          </a:p>
        </p:txBody>
      </p:sp>
      <p:sp>
        <p:nvSpPr>
          <p:cNvPr id="5" name="文本框 4">
            <a:extLst>
              <a:ext uri="{FF2B5EF4-FFF2-40B4-BE49-F238E27FC236}">
                <a16:creationId xmlns:a16="http://schemas.microsoft.com/office/drawing/2014/main" id="{7AF66EE2-82AA-4E41-9B47-81D57A739502}"/>
              </a:ext>
            </a:extLst>
          </p:cNvPr>
          <p:cNvSpPr txBox="1"/>
          <p:nvPr/>
        </p:nvSpPr>
        <p:spPr>
          <a:xfrm>
            <a:off x="9615428" y="1492840"/>
            <a:ext cx="1023872" cy="523220"/>
          </a:xfrm>
          <a:prstGeom prst="rect">
            <a:avLst/>
          </a:prstGeom>
          <a:noFill/>
        </p:spPr>
        <p:txBody>
          <a:bodyPr wrap="square" rtlCol="0">
            <a:spAutoFit/>
          </a:bodyPr>
          <a:lstStyle/>
          <a:p>
            <a:pPr algn="ctr"/>
            <a:r>
              <a:rPr lang="en-US" altLang="zh-CN" sz="2800"/>
              <a:t>……</a:t>
            </a:r>
          </a:p>
        </p:txBody>
      </p:sp>
      <p:grpSp>
        <p:nvGrpSpPr>
          <p:cNvPr id="7" name="组合 6">
            <a:extLst>
              <a:ext uri="{FF2B5EF4-FFF2-40B4-BE49-F238E27FC236}">
                <a16:creationId xmlns:a16="http://schemas.microsoft.com/office/drawing/2014/main" id="{6B420782-87FB-4512-A63F-49D6A6A0E56A}"/>
              </a:ext>
            </a:extLst>
          </p:cNvPr>
          <p:cNvGrpSpPr/>
          <p:nvPr/>
        </p:nvGrpSpPr>
        <p:grpSpPr>
          <a:xfrm>
            <a:off x="832038" y="1554828"/>
            <a:ext cx="8783390" cy="399245"/>
            <a:chOff x="862885" y="2653048"/>
            <a:chExt cx="8783390" cy="399245"/>
          </a:xfrm>
        </p:grpSpPr>
        <p:sp>
          <p:nvSpPr>
            <p:cNvPr id="8" name="矩形 7">
              <a:extLst>
                <a:ext uri="{FF2B5EF4-FFF2-40B4-BE49-F238E27FC236}">
                  <a16:creationId xmlns:a16="http://schemas.microsoft.com/office/drawing/2014/main" id="{C1B862E0-1403-43FF-9569-C5C757DF6588}"/>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9" name="矩形 8">
              <a:extLst>
                <a:ext uri="{FF2B5EF4-FFF2-40B4-BE49-F238E27FC236}">
                  <a16:creationId xmlns:a16="http://schemas.microsoft.com/office/drawing/2014/main" id="{9506A019-0E4D-45DB-A241-EE3694AA6DE0}"/>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10" name="矩形 9">
              <a:extLst>
                <a:ext uri="{FF2B5EF4-FFF2-40B4-BE49-F238E27FC236}">
                  <a16:creationId xmlns:a16="http://schemas.microsoft.com/office/drawing/2014/main" id="{C8EE54DD-B6D0-4B6A-88D6-9956012D34C2}"/>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11" name="矩形 10">
              <a:extLst>
                <a:ext uri="{FF2B5EF4-FFF2-40B4-BE49-F238E27FC236}">
                  <a16:creationId xmlns:a16="http://schemas.microsoft.com/office/drawing/2014/main" id="{92EB9533-39A2-413B-8AB4-02CF8114EBD9}"/>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12" name="矩形 11">
              <a:extLst>
                <a:ext uri="{FF2B5EF4-FFF2-40B4-BE49-F238E27FC236}">
                  <a16:creationId xmlns:a16="http://schemas.microsoft.com/office/drawing/2014/main" id="{A6CE96A5-43A9-4829-9EA0-E905C04A1A09}"/>
                </a:ext>
              </a:extLst>
            </p:cNvPr>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3" name="矩形 12">
              <a:extLst>
                <a:ext uri="{FF2B5EF4-FFF2-40B4-BE49-F238E27FC236}">
                  <a16:creationId xmlns:a16="http://schemas.microsoft.com/office/drawing/2014/main" id="{7070308F-26D2-46B5-8215-E5C0FFD156E9}"/>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4" name="矩形 13">
              <a:extLst>
                <a:ext uri="{FF2B5EF4-FFF2-40B4-BE49-F238E27FC236}">
                  <a16:creationId xmlns:a16="http://schemas.microsoft.com/office/drawing/2014/main" id="{495E839B-619C-4C45-8E3C-D3CD95E68A24}"/>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5" name="矩形 14">
              <a:extLst>
                <a:ext uri="{FF2B5EF4-FFF2-40B4-BE49-F238E27FC236}">
                  <a16:creationId xmlns:a16="http://schemas.microsoft.com/office/drawing/2014/main" id="{868D6B70-3532-48D4-8813-E0C734681AD9}"/>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6" name="矩形 15">
              <a:extLst>
                <a:ext uri="{FF2B5EF4-FFF2-40B4-BE49-F238E27FC236}">
                  <a16:creationId xmlns:a16="http://schemas.microsoft.com/office/drawing/2014/main" id="{A031EC60-FDAA-48E3-AC88-27DA14A0C661}"/>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7" name="矩形 16">
              <a:extLst>
                <a:ext uri="{FF2B5EF4-FFF2-40B4-BE49-F238E27FC236}">
                  <a16:creationId xmlns:a16="http://schemas.microsoft.com/office/drawing/2014/main" id="{0C31CB0B-3241-4475-9448-305FEA20FA49}"/>
                </a:ext>
              </a:extLst>
            </p:cNvPr>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8" name="矩形 17">
              <a:extLst>
                <a:ext uri="{FF2B5EF4-FFF2-40B4-BE49-F238E27FC236}">
                  <a16:creationId xmlns:a16="http://schemas.microsoft.com/office/drawing/2014/main" id="{FCA029B5-D984-4832-9557-66E804B30F43}"/>
                </a:ext>
              </a:extLst>
            </p:cNvPr>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grpSp>
        <p:nvGrpSpPr>
          <p:cNvPr id="2" name="组合 1">
            <a:extLst>
              <a:ext uri="{FF2B5EF4-FFF2-40B4-BE49-F238E27FC236}">
                <a16:creationId xmlns:a16="http://schemas.microsoft.com/office/drawing/2014/main" id="{37248DE4-0260-4ED6-A161-C478C051700B}"/>
              </a:ext>
            </a:extLst>
          </p:cNvPr>
          <p:cNvGrpSpPr/>
          <p:nvPr/>
        </p:nvGrpSpPr>
        <p:grpSpPr>
          <a:xfrm>
            <a:off x="2748318" y="1817612"/>
            <a:ext cx="6695365" cy="3919033"/>
            <a:chOff x="2415040" y="1817612"/>
            <a:chExt cx="6695365" cy="3919033"/>
          </a:xfrm>
        </p:grpSpPr>
        <p:grpSp>
          <p:nvGrpSpPr>
            <p:cNvPr id="46" name="组合 45">
              <a:extLst>
                <a:ext uri="{FF2B5EF4-FFF2-40B4-BE49-F238E27FC236}">
                  <a16:creationId xmlns:a16="http://schemas.microsoft.com/office/drawing/2014/main" id="{702BC9E7-ED13-4B10-AA5A-A8C9868F51DF}"/>
                </a:ext>
              </a:extLst>
            </p:cNvPr>
            <p:cNvGrpSpPr/>
            <p:nvPr/>
          </p:nvGrpSpPr>
          <p:grpSpPr>
            <a:xfrm>
              <a:off x="2415040" y="2779322"/>
              <a:ext cx="6695365" cy="2957323"/>
              <a:chOff x="2328342" y="2511724"/>
              <a:chExt cx="6695365" cy="2957323"/>
            </a:xfrm>
          </p:grpSpPr>
          <p:sp>
            <p:nvSpPr>
              <p:cNvPr id="47" name="椭圆 46">
                <a:extLst>
                  <a:ext uri="{FF2B5EF4-FFF2-40B4-BE49-F238E27FC236}">
                    <a16:creationId xmlns:a16="http://schemas.microsoft.com/office/drawing/2014/main" id="{F9DB6C2C-10A1-4B02-A06B-4485EA841714}"/>
                  </a:ext>
                </a:extLst>
              </p:cNvPr>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p>
              <a:p>
                <a:pPr algn="ctr"/>
                <a:r>
                  <a:rPr lang="zh-CN" altLang="en-US"/>
                  <a:t>等待包头</a:t>
                </a:r>
              </a:p>
            </p:txBody>
          </p:sp>
          <p:sp>
            <p:nvSpPr>
              <p:cNvPr id="48" name="椭圆 47">
                <a:extLst>
                  <a:ext uri="{FF2B5EF4-FFF2-40B4-BE49-F238E27FC236}">
                    <a16:creationId xmlns:a16="http://schemas.microsoft.com/office/drawing/2014/main" id="{42FA9BF8-7D00-4105-B8BF-1409AA44A7F4}"/>
                  </a:ext>
                </a:extLst>
              </p:cNvPr>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p>
              <a:p>
                <a:pPr algn="ctr"/>
                <a:r>
                  <a:rPr lang="zh-CN" altLang="en-US" sz="1400"/>
                  <a:t>接收数据等待包尾</a:t>
                </a:r>
              </a:p>
            </p:txBody>
          </p:sp>
          <p:sp>
            <p:nvSpPr>
              <p:cNvPr id="49" name="椭圆 48">
                <a:extLst>
                  <a:ext uri="{FF2B5EF4-FFF2-40B4-BE49-F238E27FC236}">
                    <a16:creationId xmlns:a16="http://schemas.microsoft.com/office/drawing/2014/main" id="{E934C074-08C9-4EB1-8725-7FD6F225F5A3}"/>
                  </a:ext>
                </a:extLst>
              </p:cNvPr>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p>
              <a:p>
                <a:pPr algn="ctr"/>
                <a:r>
                  <a:rPr lang="zh-CN" altLang="en-US"/>
                  <a:t>等待包尾</a:t>
                </a:r>
              </a:p>
            </p:txBody>
          </p:sp>
          <p:cxnSp>
            <p:nvCxnSpPr>
              <p:cNvPr id="50" name="直接箭头连接符 49">
                <a:extLst>
                  <a:ext uri="{FF2B5EF4-FFF2-40B4-BE49-F238E27FC236}">
                    <a16:creationId xmlns:a16="http://schemas.microsoft.com/office/drawing/2014/main" id="{753AF71D-9E46-4AEB-BD47-5BC493FC21EB}"/>
                  </a:ext>
                </a:extLst>
              </p:cNvPr>
              <p:cNvCxnSpPr>
                <a:cxnSpLocks/>
                <a:stCxn id="47" idx="6"/>
                <a:endCxn id="48"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520D79DA-FA72-4BD9-BA46-615502B1DADE}"/>
                  </a:ext>
                </a:extLst>
              </p:cNvPr>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a:t>
                </a:r>
              </a:p>
            </p:txBody>
          </p:sp>
          <p:sp>
            <p:nvSpPr>
              <p:cNvPr id="52" name="弧形 51">
                <a:extLst>
                  <a:ext uri="{FF2B5EF4-FFF2-40B4-BE49-F238E27FC236}">
                    <a16:creationId xmlns:a16="http://schemas.microsoft.com/office/drawing/2014/main" id="{DAEAF6DC-6675-4B30-A1C6-EB02C8A92663}"/>
                  </a:ext>
                </a:extLst>
              </p:cNvPr>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C6203052-EBC6-4E66-A464-7FBD37566592}"/>
                  </a:ext>
                </a:extLst>
              </p:cNvPr>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54" name="弧形 53">
                <a:extLst>
                  <a:ext uri="{FF2B5EF4-FFF2-40B4-BE49-F238E27FC236}">
                    <a16:creationId xmlns:a16="http://schemas.microsoft.com/office/drawing/2014/main" id="{C6979815-6EFE-430C-A229-ADF5109720E3}"/>
                  </a:ext>
                </a:extLst>
              </p:cNvPr>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04000141-C63F-436C-B94C-B4975580B63F}"/>
                  </a:ext>
                </a:extLst>
              </p:cNvPr>
              <p:cNvSpPr txBox="1"/>
              <p:nvPr/>
            </p:nvSpPr>
            <p:spPr>
              <a:xfrm>
                <a:off x="4675117" y="2511724"/>
                <a:ext cx="1961884" cy="369332"/>
              </a:xfrm>
              <a:prstGeom prst="rect">
                <a:avLst/>
              </a:prstGeom>
              <a:noFill/>
            </p:spPr>
            <p:txBody>
              <a:bodyPr wrap="square" rtlCol="0">
                <a:spAutoFit/>
              </a:bodyPr>
              <a:lstStyle/>
              <a:p>
                <a:pPr algn="ctr"/>
                <a:r>
                  <a:rPr lang="zh-CN" altLang="en-US"/>
                  <a:t>收到其他数据</a:t>
                </a:r>
                <a:endParaRPr lang="en-US" altLang="zh-CN"/>
              </a:p>
            </p:txBody>
          </p:sp>
          <p:sp>
            <p:nvSpPr>
              <p:cNvPr id="56" name="文本框 55">
                <a:extLst>
                  <a:ext uri="{FF2B5EF4-FFF2-40B4-BE49-F238E27FC236}">
                    <a16:creationId xmlns:a16="http://schemas.microsoft.com/office/drawing/2014/main" id="{07DB6804-0C6F-4F9F-AC06-EECEF203AD74}"/>
                  </a:ext>
                </a:extLst>
              </p:cNvPr>
              <p:cNvSpPr txBox="1"/>
              <p:nvPr/>
            </p:nvSpPr>
            <p:spPr>
              <a:xfrm>
                <a:off x="6106029" y="3552137"/>
                <a:ext cx="1581163" cy="369332"/>
              </a:xfrm>
              <a:prstGeom prst="rect">
                <a:avLst/>
              </a:prstGeom>
              <a:noFill/>
            </p:spPr>
            <p:txBody>
              <a:bodyPr wrap="square" rtlCol="0">
                <a:spAutoFit/>
              </a:bodyPr>
              <a:lstStyle/>
              <a:p>
                <a:pPr algn="ctr"/>
                <a:r>
                  <a:rPr lang="zh-CN" altLang="en-US"/>
                  <a:t>收到</a:t>
                </a:r>
                <a:r>
                  <a:rPr lang="en-US" altLang="zh-CN"/>
                  <a:t>'\r'</a:t>
                </a:r>
              </a:p>
            </p:txBody>
          </p:sp>
          <p:sp>
            <p:nvSpPr>
              <p:cNvPr id="57" name="弧形 56">
                <a:extLst>
                  <a:ext uri="{FF2B5EF4-FFF2-40B4-BE49-F238E27FC236}">
                    <a16:creationId xmlns:a16="http://schemas.microsoft.com/office/drawing/2014/main" id="{FFAEF138-261E-4434-A213-6E62A6D84A13}"/>
                  </a:ext>
                </a:extLst>
              </p:cNvPr>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FA06D63E-9217-467C-948A-11F70BE4E7E9}"/>
                  </a:ext>
                </a:extLst>
              </p:cNvPr>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59" name="直接箭头连接符 58">
                <a:extLst>
                  <a:ext uri="{FF2B5EF4-FFF2-40B4-BE49-F238E27FC236}">
                    <a16:creationId xmlns:a16="http://schemas.microsoft.com/office/drawing/2014/main" id="{03E48EE1-F1E4-4CD4-8DCC-74ECB528859D}"/>
                  </a:ext>
                </a:extLst>
              </p:cNvPr>
              <p:cNvCxnSpPr>
                <a:cxnSpLocks/>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9B424CD4-9DA7-458A-AEFF-60789E0A8B5C}"/>
                  </a:ext>
                </a:extLst>
              </p:cNvPr>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'\n'</a:t>
                </a:r>
              </a:p>
            </p:txBody>
          </p:sp>
        </p:grpSp>
        <p:sp>
          <p:nvSpPr>
            <p:cNvPr id="61" name="弧形 60">
              <a:extLst>
                <a:ext uri="{FF2B5EF4-FFF2-40B4-BE49-F238E27FC236}">
                  <a16:creationId xmlns:a16="http://schemas.microsoft.com/office/drawing/2014/main" id="{24038E4D-14C4-4880-A1AA-4EBA657C7B26}"/>
                </a:ext>
              </a:extLst>
            </p:cNvPr>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42859736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通信</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I2C</a:t>
            </a:r>
            <a:r>
              <a:rPr lang="zh-CN" altLang="en-US" sz="2800"/>
              <a:t>（</a:t>
            </a:r>
            <a:r>
              <a:rPr lang="en-US" altLang="zh-CN" sz="2800"/>
              <a:t>Inter IC Bus</a:t>
            </a:r>
            <a:r>
              <a:rPr lang="zh-CN" altLang="en-US" sz="2800"/>
              <a:t>）是由</a:t>
            </a:r>
            <a:r>
              <a:rPr lang="en-US" altLang="zh-CN" sz="2800"/>
              <a:t>Philips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两根通信线：</a:t>
            </a:r>
            <a:r>
              <a:rPr lang="en-US" altLang="zh-CN" sz="2800"/>
              <a:t>SCL</a:t>
            </a:r>
            <a:r>
              <a:rPr lang="zh-CN" altLang="en-US" sz="2800"/>
              <a:t>（</a:t>
            </a:r>
            <a:r>
              <a:rPr lang="en-US" altLang="zh-CN" sz="2800"/>
              <a:t>Serial Clock</a:t>
            </a:r>
            <a:r>
              <a:rPr lang="zh-CN" altLang="en-US" sz="2800"/>
              <a:t>）、</a:t>
            </a:r>
            <a:r>
              <a:rPr lang="en-US" altLang="zh-CN" sz="2800"/>
              <a:t>SDA</a:t>
            </a:r>
            <a:r>
              <a:rPr lang="zh-CN" altLang="en-US" sz="2800"/>
              <a:t>（</a:t>
            </a:r>
            <a:r>
              <a:rPr lang="en-US" altLang="zh-CN" sz="2800"/>
              <a:t>Serial Data</a:t>
            </a:r>
            <a:r>
              <a:rPr lang="zh-CN" altLang="en-US" sz="2800"/>
              <a:t>）</a:t>
            </a:r>
            <a:endParaRPr lang="en-US" altLang="zh-CN" sz="2800"/>
          </a:p>
          <a:p>
            <a:pPr marL="457200" indent="-457200">
              <a:buFont typeface="Arial" panose="020B0604020202020204" pitchFamily="34" charset="0"/>
              <a:buChar char="•"/>
            </a:pPr>
            <a:r>
              <a:rPr lang="zh-CN" altLang="en-US" sz="2800"/>
              <a:t>同步，半双工</a:t>
            </a:r>
            <a:endParaRPr lang="en-US" altLang="zh-CN" sz="2800"/>
          </a:p>
          <a:p>
            <a:pPr marL="457200" indent="-457200">
              <a:buFont typeface="Arial" panose="020B0604020202020204" pitchFamily="34" charset="0"/>
              <a:buChar char="•"/>
            </a:pPr>
            <a:r>
              <a:rPr lang="zh-CN" altLang="en-US" sz="2800"/>
              <a:t>带数据应答</a:t>
            </a:r>
            <a:endParaRPr lang="en-US" altLang="zh-CN" sz="2800"/>
          </a:p>
          <a:p>
            <a:pPr marL="457200" indent="-457200">
              <a:buFont typeface="Arial" panose="020B0604020202020204" pitchFamily="34" charset="0"/>
              <a:buChar char="•"/>
            </a:pPr>
            <a:r>
              <a:rPr lang="zh-CN" altLang="en-US" sz="2800"/>
              <a:t>支持总线挂载多设备（一主多从、多主多从）</a:t>
            </a:r>
            <a:endParaRPr lang="en-US" altLang="zh-CN" sz="2800"/>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5392" t="15201" r="14694" b="14103"/>
          <a:stretch/>
        </p:blipFill>
        <p:spPr>
          <a:xfrm>
            <a:off x="3586795" y="3987330"/>
            <a:ext cx="1942958" cy="1963303"/>
          </a:xfrm>
          <a:prstGeom prst="rect">
            <a:avLst/>
          </a:prstGeom>
        </p:spPr>
      </p:pic>
      <p:pic>
        <p:nvPicPr>
          <p:cNvPr id="8" name="图片 7">
            <a:extLst>
              <a:ext uri="{FF2B5EF4-FFF2-40B4-BE49-F238E27FC236}">
                <a16:creationId xmlns:a16="http://schemas.microsoft.com/office/drawing/2014/main" id="{D542F318-47FB-47DB-9299-525887B8B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0727" y="3873052"/>
            <a:ext cx="2192994" cy="2192994"/>
          </a:xfrm>
          <a:prstGeom prst="rect">
            <a:avLst/>
          </a:prstGeom>
        </p:spPr>
      </p:pic>
      <p:pic>
        <p:nvPicPr>
          <p:cNvPr id="2" name="图片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955338" y="3873053"/>
            <a:ext cx="2549803" cy="2191858"/>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666" y="3874825"/>
            <a:ext cx="2514543" cy="2190086"/>
          </a:xfrm>
          <a:prstGeom prst="rect">
            <a:avLst/>
          </a:prstGeom>
        </p:spPr>
      </p:pic>
    </p:spTree>
    <p:extLst>
      <p:ext uri="{BB962C8B-B14F-4D97-AF65-F5344CB8AC3E}">
        <p14:creationId xmlns:p14="http://schemas.microsoft.com/office/powerpoint/2010/main" val="40577163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sp>
        <p:nvSpPr>
          <p:cNvPr id="9" name="文本框 8">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I2C</a:t>
            </a:r>
            <a:r>
              <a:rPr lang="zh-CN" altLang="en-US" sz="2800"/>
              <a:t>设备的</a:t>
            </a:r>
            <a:r>
              <a:rPr lang="en-US" altLang="zh-CN" sz="2800"/>
              <a:t>SCL</a:t>
            </a:r>
            <a:r>
              <a:rPr lang="zh-CN" altLang="en-US" sz="2800"/>
              <a:t>连在一起，</a:t>
            </a:r>
            <a:r>
              <a:rPr lang="en-US" altLang="zh-CN" sz="2800"/>
              <a:t>SDA</a:t>
            </a:r>
            <a:r>
              <a:rPr lang="zh-CN" altLang="en-US" sz="2800"/>
              <a:t>连在一起</a:t>
            </a:r>
            <a:endParaRPr lang="en-US" altLang="zh-CN" sz="2800"/>
          </a:p>
          <a:p>
            <a:pPr marL="457200" indent="-457200">
              <a:buFont typeface="Arial" panose="020B0604020202020204" pitchFamily="34" charset="0"/>
              <a:buChar char="•"/>
            </a:pPr>
            <a:r>
              <a:rPr lang="zh-CN" altLang="en-US" sz="2800"/>
              <a:t>设备的</a:t>
            </a:r>
            <a:r>
              <a:rPr lang="en-US" altLang="zh-CN" sz="2800"/>
              <a:t>SCL</a:t>
            </a:r>
            <a:r>
              <a:rPr lang="zh-CN" altLang="en-US" sz="2800"/>
              <a:t>和</a:t>
            </a:r>
            <a:r>
              <a:rPr lang="en-US" altLang="zh-CN" sz="2800"/>
              <a:t>SDA</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SCL</a:t>
            </a:r>
            <a:r>
              <a:rPr lang="zh-CN" altLang="en-US" sz="2800"/>
              <a:t>和</a:t>
            </a:r>
            <a:r>
              <a:rPr lang="en-US" altLang="zh-CN" sz="2800"/>
              <a:t>SDA</a:t>
            </a:r>
            <a:r>
              <a:rPr lang="zh-CN" altLang="en-US" sz="2800"/>
              <a:t>各添加一个上拉电阻，阻值一般为</a:t>
            </a:r>
            <a:r>
              <a:rPr lang="en-US" altLang="zh-CN" sz="2800"/>
              <a:t>4.7KΩ</a:t>
            </a:r>
            <a:r>
              <a:rPr lang="zh-CN" altLang="en-US" sz="2800"/>
              <a:t>左右</a:t>
            </a:r>
            <a:endParaRPr lang="en-US" altLang="zh-CN" sz="2800"/>
          </a:p>
        </p:txBody>
      </p:sp>
      <p:pic>
        <p:nvPicPr>
          <p:cNvPr id="11" name="图片 10">
            <a:extLst>
              <a:ext uri="{FF2B5EF4-FFF2-40B4-BE49-F238E27FC236}">
                <a16:creationId xmlns:a16="http://schemas.microsoft.com/office/drawing/2014/main" id="{8DC83E84-E4D3-4CB2-A7FA-69111CA8F267}"/>
              </a:ext>
            </a:extLst>
          </p:cNvPr>
          <p:cNvPicPr>
            <a:picLocks noChangeAspect="1"/>
          </p:cNvPicPr>
          <p:nvPr/>
        </p:nvPicPr>
        <p:blipFill>
          <a:blip r:embed="rId2"/>
          <a:stretch>
            <a:fillRect/>
          </a:stretch>
        </p:blipFill>
        <p:spPr>
          <a:xfrm>
            <a:off x="6918078" y="3110765"/>
            <a:ext cx="4400413" cy="2801597"/>
          </a:xfrm>
          <a:prstGeom prst="rect">
            <a:avLst/>
          </a:prstGeom>
        </p:spPr>
      </p:pic>
      <p:pic>
        <p:nvPicPr>
          <p:cNvPr id="12" name="图片 11">
            <a:extLst>
              <a:ext uri="{FF2B5EF4-FFF2-40B4-BE49-F238E27FC236}">
                <a16:creationId xmlns:a16="http://schemas.microsoft.com/office/drawing/2014/main" id="{F411D8E8-73EF-405E-95DF-244DDFD00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23" y="3110766"/>
            <a:ext cx="5879108" cy="2801597"/>
          </a:xfrm>
          <a:prstGeom prst="rect">
            <a:avLst/>
          </a:prstGeom>
        </p:spPr>
      </p:pic>
    </p:spTree>
    <p:extLst>
      <p:ext uri="{BB962C8B-B14F-4D97-AF65-F5344CB8AC3E}">
        <p14:creationId xmlns:p14="http://schemas.microsoft.com/office/powerpoint/2010/main" val="34658753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SCL</a:t>
            </a:r>
            <a:r>
              <a:rPr lang="zh-CN" altLang="en-US" sz="2800"/>
              <a:t>高电平期间，</a:t>
            </a:r>
            <a:r>
              <a:rPr lang="en-US" altLang="zh-CN" sz="2800"/>
              <a:t>SDA</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SCL</a:t>
            </a:r>
            <a:r>
              <a:rPr lang="zh-CN" altLang="en-US" sz="2800"/>
              <a:t>高电平期间，</a:t>
            </a:r>
            <a:r>
              <a:rPr lang="en-US" altLang="zh-CN" sz="2800"/>
              <a:t>SDA</a:t>
            </a:r>
            <a:r>
              <a:rPr lang="zh-CN" altLang="en-US" sz="2800"/>
              <a:t>从低电平切换到高电平</a:t>
            </a:r>
            <a:endParaRPr lang="en-US" altLang="zh-CN" sz="2800"/>
          </a:p>
        </p:txBody>
      </p:sp>
      <p:grpSp>
        <p:nvGrpSpPr>
          <p:cNvPr id="64" name="组合 63">
            <a:extLst>
              <a:ext uri="{FF2B5EF4-FFF2-40B4-BE49-F238E27FC236}">
                <a16:creationId xmlns:a16="http://schemas.microsoft.com/office/drawing/2014/main" id="{58CF37D3-47D0-4027-B4F9-DDE90002B405}"/>
              </a:ext>
            </a:extLst>
          </p:cNvPr>
          <p:cNvGrpSpPr/>
          <p:nvPr/>
        </p:nvGrpSpPr>
        <p:grpSpPr>
          <a:xfrm>
            <a:off x="2377347" y="4409676"/>
            <a:ext cx="2425657" cy="523220"/>
            <a:chOff x="2220800" y="4535430"/>
            <a:chExt cx="2425657" cy="523220"/>
          </a:xfrm>
        </p:grpSpPr>
        <p:cxnSp>
          <p:nvCxnSpPr>
            <p:cNvPr id="16" name="直接连接符 15">
              <a:extLst>
                <a:ext uri="{FF2B5EF4-FFF2-40B4-BE49-F238E27FC236}">
                  <a16:creationId xmlns:a16="http://schemas.microsoft.com/office/drawing/2014/main" id="{B083E640-2772-4ECD-BB21-9DD77AB14C7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5B1A385-DB02-4503-A4AE-F32A75138D4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DFAD300-6009-441F-9BEA-44E69D7F46E5}"/>
                </a:ext>
              </a:extLst>
            </p:cNvPr>
            <p:cNvCxnSpPr>
              <a:cxnSpLocks/>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85525FC8-1263-47C1-B931-16794ECFFE63}"/>
              </a:ext>
            </a:extLst>
          </p:cNvPr>
          <p:cNvSpPr/>
          <p:nvPr/>
        </p:nvSpPr>
        <p:spPr>
          <a:xfrm>
            <a:off x="2792559"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6B7F12C-6289-4ACE-90A0-C73C06AC95EB}"/>
              </a:ext>
            </a:extLst>
          </p:cNvPr>
          <p:cNvSpPr/>
          <p:nvPr/>
        </p:nvSpPr>
        <p:spPr>
          <a:xfrm>
            <a:off x="8650032"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D2D9EF31-D915-4AEA-AB2C-48E5517D20D8}"/>
              </a:ext>
            </a:extLst>
          </p:cNvPr>
          <p:cNvSpPr txBox="1"/>
          <p:nvPr/>
        </p:nvSpPr>
        <p:spPr>
          <a:xfrm>
            <a:off x="6242756" y="3325506"/>
            <a:ext cx="1180563" cy="461665"/>
          </a:xfrm>
          <a:prstGeom prst="rect">
            <a:avLst/>
          </a:prstGeom>
          <a:noFill/>
        </p:spPr>
        <p:txBody>
          <a:bodyPr wrap="square" rtlCol="0">
            <a:spAutoFit/>
          </a:bodyPr>
          <a:lstStyle/>
          <a:p>
            <a:pPr algn="ctr"/>
            <a:r>
              <a:rPr lang="en-US" altLang="zh-CN" sz="2400"/>
              <a:t>SCL</a:t>
            </a:r>
          </a:p>
        </p:txBody>
      </p:sp>
      <p:sp>
        <p:nvSpPr>
          <p:cNvPr id="57" name="文本框 56">
            <a:extLst>
              <a:ext uri="{FF2B5EF4-FFF2-40B4-BE49-F238E27FC236}">
                <a16:creationId xmlns:a16="http://schemas.microsoft.com/office/drawing/2014/main" id="{C610BC74-9D7C-4779-9992-5B2A26FE503D}"/>
              </a:ext>
            </a:extLst>
          </p:cNvPr>
          <p:cNvSpPr txBox="1"/>
          <p:nvPr/>
        </p:nvSpPr>
        <p:spPr>
          <a:xfrm>
            <a:off x="6242756" y="4409676"/>
            <a:ext cx="1180563" cy="461665"/>
          </a:xfrm>
          <a:prstGeom prst="rect">
            <a:avLst/>
          </a:prstGeom>
          <a:noFill/>
        </p:spPr>
        <p:txBody>
          <a:bodyPr wrap="square" rtlCol="0">
            <a:spAutoFit/>
          </a:bodyPr>
          <a:lstStyle/>
          <a:p>
            <a:pPr algn="ctr"/>
            <a:r>
              <a:rPr lang="en-US" altLang="zh-CN" sz="2400"/>
              <a:t>SDA</a:t>
            </a:r>
          </a:p>
        </p:txBody>
      </p:sp>
      <p:grpSp>
        <p:nvGrpSpPr>
          <p:cNvPr id="65" name="组合 64">
            <a:extLst>
              <a:ext uri="{FF2B5EF4-FFF2-40B4-BE49-F238E27FC236}">
                <a16:creationId xmlns:a16="http://schemas.microsoft.com/office/drawing/2014/main" id="{4D532481-3BC7-4F4E-BD08-7E1088843A10}"/>
              </a:ext>
            </a:extLst>
          </p:cNvPr>
          <p:cNvGrpSpPr/>
          <p:nvPr/>
        </p:nvGrpSpPr>
        <p:grpSpPr>
          <a:xfrm flipV="1">
            <a:off x="7423319" y="4409676"/>
            <a:ext cx="2810412" cy="523220"/>
            <a:chOff x="1424991" y="4535430"/>
            <a:chExt cx="2810412" cy="523220"/>
          </a:xfrm>
        </p:grpSpPr>
        <p:cxnSp>
          <p:nvCxnSpPr>
            <p:cNvPr id="66" name="直接连接符 65">
              <a:extLst>
                <a:ext uri="{FF2B5EF4-FFF2-40B4-BE49-F238E27FC236}">
                  <a16:creationId xmlns:a16="http://schemas.microsoft.com/office/drawing/2014/main" id="{A5B61E03-949D-4B6A-AD1A-38F41DD30270}"/>
                </a:ext>
              </a:extLst>
            </p:cNvPr>
            <p:cNvCxnSpPr>
              <a:cxnSpLocks/>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B95AFFA-BE3B-46BB-9A4E-3F287652C7C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DBE993DA-EE49-43E3-B457-3CC01BDD5D1A}"/>
                </a:ext>
              </a:extLst>
            </p:cNvPr>
            <p:cNvCxnSpPr>
              <a:cxnSpLocks/>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876C17A9-6D57-4B8C-A6CE-07AA42727540}"/>
              </a:ext>
            </a:extLst>
          </p:cNvPr>
          <p:cNvGrpSpPr/>
          <p:nvPr/>
        </p:nvGrpSpPr>
        <p:grpSpPr>
          <a:xfrm>
            <a:off x="2374801" y="3325506"/>
            <a:ext cx="2428203" cy="523220"/>
            <a:chOff x="1418286" y="4535430"/>
            <a:chExt cx="2428203" cy="523220"/>
          </a:xfrm>
        </p:grpSpPr>
        <p:cxnSp>
          <p:nvCxnSpPr>
            <p:cNvPr id="70" name="直接连接符 69">
              <a:extLst>
                <a:ext uri="{FF2B5EF4-FFF2-40B4-BE49-F238E27FC236}">
                  <a16:creationId xmlns:a16="http://schemas.microsoft.com/office/drawing/2014/main" id="{789EEBEE-732A-47AC-9402-AABB28DA0A18}"/>
                </a:ext>
              </a:extLst>
            </p:cNvPr>
            <p:cNvCxnSpPr>
              <a:cxnSpLocks/>
            </p:cNvCxnSpPr>
            <p:nvPr/>
          </p:nvCxnSpPr>
          <p:spPr>
            <a:xfrm>
              <a:off x="1418286" y="4535430"/>
              <a:ext cx="1652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2ED9BD2-7169-47E3-8946-693AF2BD1CBF}"/>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47217CE-6902-438A-B77C-25FE61E38EEF}"/>
                </a:ext>
              </a:extLst>
            </p:cNvPr>
            <p:cNvCxnSpPr>
              <a:cxnSpLocks/>
            </p:cNvCxnSpPr>
            <p:nvPr/>
          </p:nvCxnSpPr>
          <p:spPr>
            <a:xfrm>
              <a:off x="3352800" y="5058650"/>
              <a:ext cx="493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5C7A970D-D256-4583-A4F9-C10D89BA8B2A}"/>
              </a:ext>
            </a:extLst>
          </p:cNvPr>
          <p:cNvGrpSpPr/>
          <p:nvPr/>
        </p:nvGrpSpPr>
        <p:grpSpPr>
          <a:xfrm flipV="1">
            <a:off x="7423319" y="3325506"/>
            <a:ext cx="2810412" cy="523220"/>
            <a:chOff x="2333759" y="4535430"/>
            <a:chExt cx="2810412" cy="523220"/>
          </a:xfrm>
        </p:grpSpPr>
        <p:cxnSp>
          <p:nvCxnSpPr>
            <p:cNvPr id="76" name="直接连接符 75">
              <a:extLst>
                <a:ext uri="{FF2B5EF4-FFF2-40B4-BE49-F238E27FC236}">
                  <a16:creationId xmlns:a16="http://schemas.microsoft.com/office/drawing/2014/main" id="{7856DED4-6945-411F-AA54-9078B8B11D66}"/>
                </a:ext>
              </a:extLst>
            </p:cNvPr>
            <p:cNvCxnSpPr>
              <a:cxnSpLocks/>
            </p:cNvCxnSpPr>
            <p:nvPr/>
          </p:nvCxnSpPr>
          <p:spPr>
            <a:xfrm flipV="1">
              <a:off x="2333759" y="4535430"/>
              <a:ext cx="7370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1319B255-8DE1-43E2-B423-01E87B0F28E7}"/>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04BAF32-F046-48BF-8D74-9957CE170085}"/>
                </a:ext>
              </a:extLst>
            </p:cNvPr>
            <p:cNvCxnSpPr>
              <a:cxnSpLocks/>
            </p:cNvCxnSpPr>
            <p:nvPr/>
          </p:nvCxnSpPr>
          <p:spPr>
            <a:xfrm flipV="1">
              <a:off x="3352800" y="5058650"/>
              <a:ext cx="1791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13B3A2FA-27DE-49BC-9A5F-DBC321CEF948}"/>
              </a:ext>
            </a:extLst>
          </p:cNvPr>
          <p:cNvSpPr txBox="1"/>
          <p:nvPr/>
        </p:nvSpPr>
        <p:spPr>
          <a:xfrm>
            <a:off x="1198078" y="3325506"/>
            <a:ext cx="1180563" cy="461665"/>
          </a:xfrm>
          <a:prstGeom prst="rect">
            <a:avLst/>
          </a:prstGeom>
          <a:noFill/>
        </p:spPr>
        <p:txBody>
          <a:bodyPr wrap="square" rtlCol="0">
            <a:spAutoFit/>
          </a:bodyPr>
          <a:lstStyle/>
          <a:p>
            <a:pPr algn="ctr"/>
            <a:r>
              <a:rPr lang="en-US" altLang="zh-CN" sz="2400"/>
              <a:t>SCL</a:t>
            </a:r>
          </a:p>
        </p:txBody>
      </p:sp>
      <p:sp>
        <p:nvSpPr>
          <p:cNvPr id="29" name="文本框 28">
            <a:extLst>
              <a:ext uri="{FF2B5EF4-FFF2-40B4-BE49-F238E27FC236}">
                <a16:creationId xmlns:a16="http://schemas.microsoft.com/office/drawing/2014/main" id="{5A1632A2-1BD6-4FF1-B10E-37865DB81568}"/>
              </a:ext>
            </a:extLst>
          </p:cNvPr>
          <p:cNvSpPr txBox="1"/>
          <p:nvPr/>
        </p:nvSpPr>
        <p:spPr>
          <a:xfrm>
            <a:off x="1198078" y="4409676"/>
            <a:ext cx="1180563" cy="461665"/>
          </a:xfrm>
          <a:prstGeom prst="rect">
            <a:avLst/>
          </a:prstGeom>
          <a:noFill/>
        </p:spPr>
        <p:txBody>
          <a:bodyPr wrap="square" rtlCol="0">
            <a:spAutoFit/>
          </a:bodyPr>
          <a:lstStyle/>
          <a:p>
            <a:pPr algn="ctr"/>
            <a:r>
              <a:rPr lang="en-US" altLang="zh-CN" sz="2400"/>
              <a:t>SDA</a:t>
            </a:r>
          </a:p>
        </p:txBody>
      </p:sp>
      <p:sp>
        <p:nvSpPr>
          <p:cNvPr id="30" name="矩形 29">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时序基本单元</a:t>
            </a:r>
          </a:p>
        </p:txBody>
      </p:sp>
    </p:spTree>
    <p:extLst>
      <p:ext uri="{BB962C8B-B14F-4D97-AF65-F5344CB8AC3E}">
        <p14:creationId xmlns:p14="http://schemas.microsoft.com/office/powerpoint/2010/main" val="962384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最小系统电路</a:t>
            </a:r>
          </a:p>
        </p:txBody>
      </p:sp>
      <p:pic>
        <p:nvPicPr>
          <p:cNvPr id="3" name="图片 2">
            <a:extLst>
              <a:ext uri="{FF2B5EF4-FFF2-40B4-BE49-F238E27FC236}">
                <a16:creationId xmlns:a16="http://schemas.microsoft.com/office/drawing/2014/main" id="{DD09F269-EEAD-4514-8A7F-AAD15B9E15A5}"/>
              </a:ext>
            </a:extLst>
          </p:cNvPr>
          <p:cNvPicPr>
            <a:picLocks noChangeAspect="1"/>
          </p:cNvPicPr>
          <p:nvPr/>
        </p:nvPicPr>
        <p:blipFill>
          <a:blip r:embed="rId2"/>
          <a:stretch>
            <a:fillRect/>
          </a:stretch>
        </p:blipFill>
        <p:spPr>
          <a:xfrm>
            <a:off x="1156780" y="1060820"/>
            <a:ext cx="9878439" cy="5429190"/>
          </a:xfrm>
          <a:prstGeom prst="rect">
            <a:avLst/>
          </a:prstGeom>
        </p:spPr>
      </p:pic>
    </p:spTree>
    <p:extLst>
      <p:ext uri="{BB962C8B-B14F-4D97-AF65-F5344CB8AC3E}">
        <p14:creationId xmlns:p14="http://schemas.microsoft.com/office/powerpoint/2010/main" val="12919038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a:t>
            </a:r>
            <a:r>
              <a:rPr lang="en-US" altLang="zh-CN" sz="2800"/>
              <a:t>SCL</a:t>
            </a:r>
            <a:r>
              <a:rPr lang="zh-CN" altLang="en-US" sz="2800"/>
              <a:t>低电平期间，主机将数据位依次放到</a:t>
            </a:r>
            <a:r>
              <a:rPr lang="en-US" altLang="zh-CN" sz="2800"/>
              <a:t>SDA</a:t>
            </a:r>
            <a:r>
              <a:rPr lang="zh-CN" altLang="en-US" sz="2800"/>
              <a:t>线上（高位先行），然后释放</a:t>
            </a:r>
            <a:r>
              <a:rPr lang="en-US" altLang="zh-CN" sz="2800"/>
              <a:t>SCL</a:t>
            </a:r>
            <a:r>
              <a:rPr lang="zh-CN" altLang="en-US" sz="2800"/>
              <a:t>，从机将在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次，即可发送一个字节</a:t>
            </a:r>
            <a:endParaRPr lang="en-US" altLang="zh-CN" sz="2800"/>
          </a:p>
        </p:txBody>
      </p:sp>
      <p:sp>
        <p:nvSpPr>
          <p:cNvPr id="7" name="文本框 6">
            <a:extLst>
              <a:ext uri="{FF2B5EF4-FFF2-40B4-BE49-F238E27FC236}">
                <a16:creationId xmlns:a16="http://schemas.microsoft.com/office/drawing/2014/main" id="{8194C4BF-0B7B-4C2E-BDAB-F59D6EE93566}"/>
              </a:ext>
            </a:extLst>
          </p:cNvPr>
          <p:cNvSpPr txBox="1"/>
          <p:nvPr/>
        </p:nvSpPr>
        <p:spPr>
          <a:xfrm>
            <a:off x="570963" y="3784002"/>
            <a:ext cx="1180563" cy="461665"/>
          </a:xfrm>
          <a:prstGeom prst="rect">
            <a:avLst/>
          </a:prstGeom>
          <a:noFill/>
        </p:spPr>
        <p:txBody>
          <a:bodyPr wrap="square" rtlCol="0">
            <a:spAutoFit/>
          </a:bodyPr>
          <a:lstStyle/>
          <a:p>
            <a:pPr algn="ctr"/>
            <a:r>
              <a:rPr lang="en-US" altLang="zh-CN" sz="2400"/>
              <a:t>SCL</a:t>
            </a:r>
          </a:p>
        </p:txBody>
      </p:sp>
      <p:sp>
        <p:nvSpPr>
          <p:cNvPr id="8" name="文本框 7">
            <a:extLst>
              <a:ext uri="{FF2B5EF4-FFF2-40B4-BE49-F238E27FC236}">
                <a16:creationId xmlns:a16="http://schemas.microsoft.com/office/drawing/2014/main" id="{AF51010F-326E-4328-84C9-AD09B7AD6803}"/>
              </a:ext>
            </a:extLst>
          </p:cNvPr>
          <p:cNvSpPr txBox="1"/>
          <p:nvPr/>
        </p:nvSpPr>
        <p:spPr>
          <a:xfrm>
            <a:off x="570963" y="4868172"/>
            <a:ext cx="1180563" cy="461665"/>
          </a:xfrm>
          <a:prstGeom prst="rect">
            <a:avLst/>
          </a:prstGeom>
          <a:noFill/>
        </p:spPr>
        <p:txBody>
          <a:bodyPr wrap="square" rtlCol="0">
            <a:spAutoFit/>
          </a:bodyPr>
          <a:lstStyle/>
          <a:p>
            <a:pPr algn="ctr"/>
            <a:r>
              <a:rPr lang="en-US" altLang="zh-CN" sz="2400"/>
              <a:t>SDA</a:t>
            </a:r>
          </a:p>
        </p:txBody>
      </p:sp>
      <p:grpSp>
        <p:nvGrpSpPr>
          <p:cNvPr id="84" name="组合 83">
            <a:extLst>
              <a:ext uri="{FF2B5EF4-FFF2-40B4-BE49-F238E27FC236}">
                <a16:creationId xmlns:a16="http://schemas.microsoft.com/office/drawing/2014/main" id="{7E7C4C04-A81D-4050-97F0-B33625C4E632}"/>
              </a:ext>
            </a:extLst>
          </p:cNvPr>
          <p:cNvGrpSpPr/>
          <p:nvPr/>
        </p:nvGrpSpPr>
        <p:grpSpPr>
          <a:xfrm>
            <a:off x="1773929" y="3784002"/>
            <a:ext cx="3325433" cy="523220"/>
            <a:chOff x="1374684" y="3818587"/>
            <a:chExt cx="3325433" cy="523220"/>
          </a:xfrm>
        </p:grpSpPr>
        <p:grpSp>
          <p:nvGrpSpPr>
            <p:cNvPr id="75" name="组合 74">
              <a:extLst>
                <a:ext uri="{FF2B5EF4-FFF2-40B4-BE49-F238E27FC236}">
                  <a16:creationId xmlns:a16="http://schemas.microsoft.com/office/drawing/2014/main" id="{8C9529B7-5F2B-4CD9-9320-6CAECB01B314}"/>
                </a:ext>
              </a:extLst>
            </p:cNvPr>
            <p:cNvGrpSpPr/>
            <p:nvPr/>
          </p:nvGrpSpPr>
          <p:grpSpPr>
            <a:xfrm>
              <a:off x="3110917" y="3818587"/>
              <a:ext cx="1589200" cy="523220"/>
              <a:chOff x="2678000" y="4535430"/>
              <a:chExt cx="1589200" cy="523220"/>
            </a:xfrm>
          </p:grpSpPr>
          <p:cxnSp>
            <p:nvCxnSpPr>
              <p:cNvPr id="76" name="直接连接符 75">
                <a:extLst>
                  <a:ext uri="{FF2B5EF4-FFF2-40B4-BE49-F238E27FC236}">
                    <a16:creationId xmlns:a16="http://schemas.microsoft.com/office/drawing/2014/main" id="{E85D80FE-6B71-40BD-B6FB-614019BD9ABC}"/>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3A2F99D-8756-4EC7-B432-B3926A3FA02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2828459-54F3-4BAD-BDAC-CBB661E7BFDF}"/>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1E8E993-5288-4FC5-8C9A-00A59FDED0E2}"/>
                </a:ext>
              </a:extLst>
            </p:cNvPr>
            <p:cNvGrpSpPr/>
            <p:nvPr/>
          </p:nvGrpSpPr>
          <p:grpSpPr>
            <a:xfrm flipH="1">
              <a:off x="1374684" y="3818587"/>
              <a:ext cx="1736233" cy="523220"/>
              <a:chOff x="3070806" y="4535430"/>
              <a:chExt cx="1736233" cy="523220"/>
            </a:xfrm>
          </p:grpSpPr>
          <p:cxnSp>
            <p:nvCxnSpPr>
              <p:cNvPr id="81" name="直接连接符 80">
                <a:extLst>
                  <a:ext uri="{FF2B5EF4-FFF2-40B4-BE49-F238E27FC236}">
                    <a16:creationId xmlns:a16="http://schemas.microsoft.com/office/drawing/2014/main" id="{592234C8-4107-44F1-A3E1-A0653EE6F9A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6CA7016-7CAC-407D-8B27-3B83DD2C8CE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a:extLst>
              <a:ext uri="{FF2B5EF4-FFF2-40B4-BE49-F238E27FC236}">
                <a16:creationId xmlns:a16="http://schemas.microsoft.com/office/drawing/2014/main" id="{D8624360-BAC4-42D9-AAF5-58CD2CBCD6E3}"/>
              </a:ext>
            </a:extLst>
          </p:cNvPr>
          <p:cNvGrpSpPr/>
          <p:nvPr/>
        </p:nvGrpSpPr>
        <p:grpSpPr>
          <a:xfrm>
            <a:off x="1773929" y="4868172"/>
            <a:ext cx="2046400" cy="523220"/>
            <a:chOff x="1374684" y="4902757"/>
            <a:chExt cx="2046400" cy="523220"/>
          </a:xfrm>
        </p:grpSpPr>
        <p:grpSp>
          <p:nvGrpSpPr>
            <p:cNvPr id="85" name="组合 84">
              <a:extLst>
                <a:ext uri="{FF2B5EF4-FFF2-40B4-BE49-F238E27FC236}">
                  <a16:creationId xmlns:a16="http://schemas.microsoft.com/office/drawing/2014/main" id="{03696FF4-1351-418F-8033-AB5E8D0D0413}"/>
                </a:ext>
              </a:extLst>
            </p:cNvPr>
            <p:cNvGrpSpPr/>
            <p:nvPr/>
          </p:nvGrpSpPr>
          <p:grpSpPr>
            <a:xfrm>
              <a:off x="1374684" y="4902757"/>
              <a:ext cx="2046400" cy="523220"/>
              <a:chOff x="2220800" y="4535430"/>
              <a:chExt cx="2046400" cy="523220"/>
            </a:xfrm>
          </p:grpSpPr>
          <p:cxnSp>
            <p:nvCxnSpPr>
              <p:cNvPr id="86" name="直接连接符 85">
                <a:extLst>
                  <a:ext uri="{FF2B5EF4-FFF2-40B4-BE49-F238E27FC236}">
                    <a16:creationId xmlns:a16="http://schemas.microsoft.com/office/drawing/2014/main" id="{43E2C91E-8C7A-4BD1-ACF9-6E664231EE9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6E90D4-6550-495D-9E59-E8C374A53B3B}"/>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14AFF2A-EA05-4694-A04D-770DCD4B1853}"/>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B9962732-D617-45B3-A868-BB63BCBB43FA}"/>
                </a:ext>
              </a:extLst>
            </p:cNvPr>
            <p:cNvGrpSpPr/>
            <p:nvPr/>
          </p:nvGrpSpPr>
          <p:grpSpPr>
            <a:xfrm flipV="1">
              <a:off x="1374684" y="4902757"/>
              <a:ext cx="2046400" cy="523220"/>
              <a:chOff x="2220800" y="4535430"/>
              <a:chExt cx="2046400" cy="523220"/>
            </a:xfrm>
          </p:grpSpPr>
          <p:cxnSp>
            <p:nvCxnSpPr>
              <p:cNvPr id="90" name="直接连接符 89">
                <a:extLst>
                  <a:ext uri="{FF2B5EF4-FFF2-40B4-BE49-F238E27FC236}">
                    <a16:creationId xmlns:a16="http://schemas.microsoft.com/office/drawing/2014/main" id="{B54960D4-853D-4B4C-A790-3BD9504B0DE7}"/>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564775D-528A-4C65-A802-8F34896D5E8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9A3488A-82ED-4B71-845B-C2C8EF46B3F2}"/>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a:extLst>
              <a:ext uri="{FF2B5EF4-FFF2-40B4-BE49-F238E27FC236}">
                <a16:creationId xmlns:a16="http://schemas.microsoft.com/office/drawing/2014/main" id="{2D63D1CB-CD1F-4A42-8608-F769772DFAE9}"/>
              </a:ext>
            </a:extLst>
          </p:cNvPr>
          <p:cNvGrpSpPr/>
          <p:nvPr/>
        </p:nvGrpSpPr>
        <p:grpSpPr>
          <a:xfrm>
            <a:off x="3644718" y="4868172"/>
            <a:ext cx="2637167" cy="523220"/>
            <a:chOff x="1374684" y="4902757"/>
            <a:chExt cx="2637167" cy="523220"/>
          </a:xfrm>
        </p:grpSpPr>
        <p:grpSp>
          <p:nvGrpSpPr>
            <p:cNvPr id="95" name="组合 94">
              <a:extLst>
                <a:ext uri="{FF2B5EF4-FFF2-40B4-BE49-F238E27FC236}">
                  <a16:creationId xmlns:a16="http://schemas.microsoft.com/office/drawing/2014/main" id="{0504DDD9-4CCB-4FB8-AB57-CF898EAB6A1E}"/>
                </a:ext>
              </a:extLst>
            </p:cNvPr>
            <p:cNvGrpSpPr/>
            <p:nvPr/>
          </p:nvGrpSpPr>
          <p:grpSpPr>
            <a:xfrm>
              <a:off x="1374684" y="4902757"/>
              <a:ext cx="2637167" cy="523220"/>
              <a:chOff x="2220800" y="4535430"/>
              <a:chExt cx="2637167" cy="523220"/>
            </a:xfrm>
          </p:grpSpPr>
          <p:cxnSp>
            <p:nvCxnSpPr>
              <p:cNvPr id="100" name="直接连接符 99">
                <a:extLst>
                  <a:ext uri="{FF2B5EF4-FFF2-40B4-BE49-F238E27FC236}">
                    <a16:creationId xmlns:a16="http://schemas.microsoft.com/office/drawing/2014/main" id="{CFB98B7B-B3CD-4CB3-9FC7-2236AE4BED2F}"/>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0DA9C9CC-65EB-48D3-99C7-28829FC0D46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C19EBD3-6758-4FDB-9550-C2E44DC8F925}"/>
                  </a:ext>
                </a:extLst>
              </p:cNvPr>
              <p:cNvCxnSpPr>
                <a:cxnSpLocks/>
              </p:cNvCxnSpPr>
              <p:nvPr/>
            </p:nvCxnSpPr>
            <p:spPr>
              <a:xfrm>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D7C003ED-D2F6-4B6E-8869-F2F98F0FC5D0}"/>
                </a:ext>
              </a:extLst>
            </p:cNvPr>
            <p:cNvGrpSpPr/>
            <p:nvPr/>
          </p:nvGrpSpPr>
          <p:grpSpPr>
            <a:xfrm flipV="1">
              <a:off x="1374684" y="4902757"/>
              <a:ext cx="2637167" cy="523220"/>
              <a:chOff x="2220800" y="4535430"/>
              <a:chExt cx="2637167" cy="523220"/>
            </a:xfrm>
          </p:grpSpPr>
          <p:cxnSp>
            <p:nvCxnSpPr>
              <p:cNvPr id="97" name="直接连接符 96">
                <a:extLst>
                  <a:ext uri="{FF2B5EF4-FFF2-40B4-BE49-F238E27FC236}">
                    <a16:creationId xmlns:a16="http://schemas.microsoft.com/office/drawing/2014/main" id="{F5C9E7C9-E07F-413C-B3AF-CF8E16B235D6}"/>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6537CDC-31D4-47BC-A978-E018FCBF9D5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D284BCB-6D94-4118-98D3-40D250DC8ADB}"/>
                  </a:ext>
                </a:extLst>
              </p:cNvPr>
              <p:cNvCxnSpPr>
                <a:cxnSpLocks/>
              </p:cNvCxnSpPr>
              <p:nvPr/>
            </p:nvCxnSpPr>
            <p:spPr>
              <a:xfrm flipV="1">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a:extLst>
              <a:ext uri="{FF2B5EF4-FFF2-40B4-BE49-F238E27FC236}">
                <a16:creationId xmlns:a16="http://schemas.microsoft.com/office/drawing/2014/main" id="{BE13C6BA-F2BA-4CA9-AEE6-93E40DC10E63}"/>
              </a:ext>
            </a:extLst>
          </p:cNvPr>
          <p:cNvGrpSpPr/>
          <p:nvPr/>
        </p:nvGrpSpPr>
        <p:grpSpPr>
          <a:xfrm>
            <a:off x="4171143" y="3784002"/>
            <a:ext cx="2785594" cy="523220"/>
            <a:chOff x="1914523" y="3818587"/>
            <a:chExt cx="2785594" cy="523220"/>
          </a:xfrm>
        </p:grpSpPr>
        <p:grpSp>
          <p:nvGrpSpPr>
            <p:cNvPr id="104" name="组合 103">
              <a:extLst>
                <a:ext uri="{FF2B5EF4-FFF2-40B4-BE49-F238E27FC236}">
                  <a16:creationId xmlns:a16="http://schemas.microsoft.com/office/drawing/2014/main" id="{B6FB613F-14E9-4FA4-83C2-286E354EA551}"/>
                </a:ext>
              </a:extLst>
            </p:cNvPr>
            <p:cNvGrpSpPr/>
            <p:nvPr/>
          </p:nvGrpSpPr>
          <p:grpSpPr>
            <a:xfrm>
              <a:off x="3110917" y="3818587"/>
              <a:ext cx="1589200" cy="523220"/>
              <a:chOff x="2678000" y="4535430"/>
              <a:chExt cx="1589200" cy="523220"/>
            </a:xfrm>
          </p:grpSpPr>
          <p:cxnSp>
            <p:nvCxnSpPr>
              <p:cNvPr id="108" name="直接连接符 107">
                <a:extLst>
                  <a:ext uri="{FF2B5EF4-FFF2-40B4-BE49-F238E27FC236}">
                    <a16:creationId xmlns:a16="http://schemas.microsoft.com/office/drawing/2014/main" id="{F3B74110-FB9F-4C94-89C1-08E014315AB5}"/>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5F00966-BAE9-4D53-AA3D-FDD4EC9B198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E49A074-EC87-4D5B-A53A-20F284BB651B}"/>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a:extLst>
                <a:ext uri="{FF2B5EF4-FFF2-40B4-BE49-F238E27FC236}">
                  <a16:creationId xmlns:a16="http://schemas.microsoft.com/office/drawing/2014/main" id="{020A2D2A-7CC2-4DF7-945A-09572BA9F59F}"/>
                </a:ext>
              </a:extLst>
            </p:cNvPr>
            <p:cNvGrpSpPr/>
            <p:nvPr/>
          </p:nvGrpSpPr>
          <p:grpSpPr>
            <a:xfrm flipH="1">
              <a:off x="1914523" y="3818587"/>
              <a:ext cx="1196394" cy="523220"/>
              <a:chOff x="3070806" y="4535430"/>
              <a:chExt cx="1196394" cy="523220"/>
            </a:xfrm>
          </p:grpSpPr>
          <p:cxnSp>
            <p:nvCxnSpPr>
              <p:cNvPr id="106" name="直接连接符 105">
                <a:extLst>
                  <a:ext uri="{FF2B5EF4-FFF2-40B4-BE49-F238E27FC236}">
                    <a16:creationId xmlns:a16="http://schemas.microsoft.com/office/drawing/2014/main" id="{5D2D8E8B-4056-482E-A699-33E96F4B372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2A3AF06-D11D-4A9E-8EAC-96BDA9DAAC47}"/>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a:extLst>
              <a:ext uri="{FF2B5EF4-FFF2-40B4-BE49-F238E27FC236}">
                <a16:creationId xmlns:a16="http://schemas.microsoft.com/office/drawing/2014/main" id="{5F7AD2F8-E342-406C-B409-BEB1ACB22B5B}"/>
              </a:ext>
            </a:extLst>
          </p:cNvPr>
          <p:cNvGrpSpPr/>
          <p:nvPr/>
        </p:nvGrpSpPr>
        <p:grpSpPr>
          <a:xfrm>
            <a:off x="8495768" y="3784002"/>
            <a:ext cx="2740382" cy="523220"/>
            <a:chOff x="1959735" y="3818587"/>
            <a:chExt cx="2740382" cy="523220"/>
          </a:xfrm>
        </p:grpSpPr>
        <p:grpSp>
          <p:nvGrpSpPr>
            <p:cNvPr id="116" name="组合 115">
              <a:extLst>
                <a:ext uri="{FF2B5EF4-FFF2-40B4-BE49-F238E27FC236}">
                  <a16:creationId xmlns:a16="http://schemas.microsoft.com/office/drawing/2014/main" id="{49CFA590-C587-4DD9-B440-F15E0D1CE117}"/>
                </a:ext>
              </a:extLst>
            </p:cNvPr>
            <p:cNvGrpSpPr/>
            <p:nvPr/>
          </p:nvGrpSpPr>
          <p:grpSpPr>
            <a:xfrm>
              <a:off x="3110917" y="3818587"/>
              <a:ext cx="1589200" cy="523220"/>
              <a:chOff x="2678000" y="4535430"/>
              <a:chExt cx="1589200" cy="523220"/>
            </a:xfrm>
          </p:grpSpPr>
          <p:cxnSp>
            <p:nvCxnSpPr>
              <p:cNvPr id="120" name="直接连接符 119">
                <a:extLst>
                  <a:ext uri="{FF2B5EF4-FFF2-40B4-BE49-F238E27FC236}">
                    <a16:creationId xmlns:a16="http://schemas.microsoft.com/office/drawing/2014/main" id="{BA242BC9-3665-44C9-A389-E44AF4FE6F3B}"/>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8064BDE0-560F-4238-9ADE-87CAE16942E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E86C372-734D-4AB3-BF55-49DE30CA2E69}"/>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154C57FE-ECB2-42A4-9478-55E542D37E47}"/>
                </a:ext>
              </a:extLst>
            </p:cNvPr>
            <p:cNvGrpSpPr/>
            <p:nvPr/>
          </p:nvGrpSpPr>
          <p:grpSpPr>
            <a:xfrm flipH="1">
              <a:off x="1959735" y="3818587"/>
              <a:ext cx="1151182" cy="523220"/>
              <a:chOff x="3070806" y="4535430"/>
              <a:chExt cx="1151182" cy="523220"/>
            </a:xfrm>
          </p:grpSpPr>
          <p:cxnSp>
            <p:nvCxnSpPr>
              <p:cNvPr id="118" name="直接连接符 117">
                <a:extLst>
                  <a:ext uri="{FF2B5EF4-FFF2-40B4-BE49-F238E27FC236}">
                    <a16:creationId xmlns:a16="http://schemas.microsoft.com/office/drawing/2014/main" id="{4441D209-0BF4-4EA5-BC36-C55B3BDEB6E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7E4B9B5-9639-4F2B-90C1-C28B88C488D7}"/>
                  </a:ext>
                </a:extLst>
              </p:cNvPr>
              <p:cNvCxnSpPr>
                <a:cxnSpLocks/>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a:extLst>
              <a:ext uri="{FF2B5EF4-FFF2-40B4-BE49-F238E27FC236}">
                <a16:creationId xmlns:a16="http://schemas.microsoft.com/office/drawing/2014/main" id="{B1A58D5F-C78D-498D-BF56-A1FBC2C18987}"/>
              </a:ext>
            </a:extLst>
          </p:cNvPr>
          <p:cNvGrpSpPr/>
          <p:nvPr/>
        </p:nvGrpSpPr>
        <p:grpSpPr>
          <a:xfrm>
            <a:off x="7910717" y="4868172"/>
            <a:ext cx="2871051" cy="523220"/>
            <a:chOff x="1374684" y="4902757"/>
            <a:chExt cx="2871051" cy="523220"/>
          </a:xfrm>
        </p:grpSpPr>
        <p:grpSp>
          <p:nvGrpSpPr>
            <p:cNvPr id="124" name="组合 123">
              <a:extLst>
                <a:ext uri="{FF2B5EF4-FFF2-40B4-BE49-F238E27FC236}">
                  <a16:creationId xmlns:a16="http://schemas.microsoft.com/office/drawing/2014/main" id="{1FF6B04B-6245-4891-B060-27D58C00A117}"/>
                </a:ext>
              </a:extLst>
            </p:cNvPr>
            <p:cNvGrpSpPr/>
            <p:nvPr/>
          </p:nvGrpSpPr>
          <p:grpSpPr>
            <a:xfrm>
              <a:off x="1374684" y="4902757"/>
              <a:ext cx="2871051" cy="523220"/>
              <a:chOff x="2220800" y="4535430"/>
              <a:chExt cx="2871051" cy="523220"/>
            </a:xfrm>
          </p:grpSpPr>
          <p:cxnSp>
            <p:nvCxnSpPr>
              <p:cNvPr id="129" name="直接连接符 128">
                <a:extLst>
                  <a:ext uri="{FF2B5EF4-FFF2-40B4-BE49-F238E27FC236}">
                    <a16:creationId xmlns:a16="http://schemas.microsoft.com/office/drawing/2014/main" id="{448EAFC0-AFD3-4CBD-8ECE-FD93CE76F7A3}"/>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BD8F381-A880-4EB4-A618-6C27D721BE9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0344E5F-E68D-4535-9597-7F6C2D09C9D6}"/>
                  </a:ext>
                </a:extLst>
              </p:cNvPr>
              <p:cNvCxnSpPr>
                <a:cxnSpLocks/>
              </p:cNvCxnSpPr>
              <p:nvPr/>
            </p:nvCxnSpPr>
            <p:spPr>
              <a:xfrm>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3AAC8B24-0CB2-4003-8206-5237B8C070AC}"/>
                </a:ext>
              </a:extLst>
            </p:cNvPr>
            <p:cNvGrpSpPr/>
            <p:nvPr/>
          </p:nvGrpSpPr>
          <p:grpSpPr>
            <a:xfrm flipV="1">
              <a:off x="1374684" y="4902757"/>
              <a:ext cx="2871051" cy="523220"/>
              <a:chOff x="2220800" y="4535430"/>
              <a:chExt cx="2871051" cy="523220"/>
            </a:xfrm>
          </p:grpSpPr>
          <p:cxnSp>
            <p:nvCxnSpPr>
              <p:cNvPr id="126" name="直接连接符 125">
                <a:extLst>
                  <a:ext uri="{FF2B5EF4-FFF2-40B4-BE49-F238E27FC236}">
                    <a16:creationId xmlns:a16="http://schemas.microsoft.com/office/drawing/2014/main" id="{26345ADA-ADFD-442C-9D3D-79AFB1B5C24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5CEC402-10D8-48D5-B1DC-F93E41315E2B}"/>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266E776-D46E-4089-9BD0-0ADB4D74DECB}"/>
                  </a:ext>
                </a:extLst>
              </p:cNvPr>
              <p:cNvCxnSpPr>
                <a:cxnSpLocks/>
              </p:cNvCxnSpPr>
              <p:nvPr/>
            </p:nvCxnSpPr>
            <p:spPr>
              <a:xfrm flipV="1">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a:extLst>
              <a:ext uri="{FF2B5EF4-FFF2-40B4-BE49-F238E27FC236}">
                <a16:creationId xmlns:a16="http://schemas.microsoft.com/office/drawing/2014/main" id="{3E157FF4-69C7-4761-8346-04158045B945}"/>
              </a:ext>
            </a:extLst>
          </p:cNvPr>
          <p:cNvSpPr txBox="1"/>
          <p:nvPr/>
        </p:nvSpPr>
        <p:spPr>
          <a:xfrm>
            <a:off x="3281562" y="3784001"/>
            <a:ext cx="850006" cy="461665"/>
          </a:xfrm>
          <a:prstGeom prst="rect">
            <a:avLst/>
          </a:prstGeom>
          <a:noFill/>
        </p:spPr>
        <p:txBody>
          <a:bodyPr wrap="square" rtlCol="0">
            <a:spAutoFit/>
          </a:bodyPr>
          <a:lstStyle/>
          <a:p>
            <a:pPr algn="ctr"/>
            <a:r>
              <a:rPr lang="en-US" altLang="zh-CN" sz="2400"/>
              <a:t>B7</a:t>
            </a:r>
          </a:p>
        </p:txBody>
      </p:sp>
      <p:sp>
        <p:nvSpPr>
          <p:cNvPr id="153" name="文本框 152">
            <a:extLst>
              <a:ext uri="{FF2B5EF4-FFF2-40B4-BE49-F238E27FC236}">
                <a16:creationId xmlns:a16="http://schemas.microsoft.com/office/drawing/2014/main" id="{42C25712-64B3-45C4-AE4D-26CBCAE784C1}"/>
              </a:ext>
            </a:extLst>
          </p:cNvPr>
          <p:cNvSpPr txBox="1"/>
          <p:nvPr/>
        </p:nvSpPr>
        <p:spPr>
          <a:xfrm>
            <a:off x="5149937" y="3784001"/>
            <a:ext cx="850006" cy="461665"/>
          </a:xfrm>
          <a:prstGeom prst="rect">
            <a:avLst/>
          </a:prstGeom>
          <a:noFill/>
        </p:spPr>
        <p:txBody>
          <a:bodyPr wrap="square" rtlCol="0">
            <a:spAutoFit/>
          </a:bodyPr>
          <a:lstStyle/>
          <a:p>
            <a:pPr algn="ctr"/>
            <a:r>
              <a:rPr lang="en-US" altLang="zh-CN" sz="2400"/>
              <a:t>B6</a:t>
            </a:r>
          </a:p>
        </p:txBody>
      </p:sp>
      <p:sp>
        <p:nvSpPr>
          <p:cNvPr id="154" name="文本框 153">
            <a:extLst>
              <a:ext uri="{FF2B5EF4-FFF2-40B4-BE49-F238E27FC236}">
                <a16:creationId xmlns:a16="http://schemas.microsoft.com/office/drawing/2014/main" id="{1CEC0F3B-0158-4A06-A048-6FF3D5A10446}"/>
              </a:ext>
            </a:extLst>
          </p:cNvPr>
          <p:cNvSpPr txBox="1"/>
          <p:nvPr/>
        </p:nvSpPr>
        <p:spPr>
          <a:xfrm>
            <a:off x="9418350" y="3784001"/>
            <a:ext cx="850006" cy="461665"/>
          </a:xfrm>
          <a:prstGeom prst="rect">
            <a:avLst/>
          </a:prstGeom>
          <a:noFill/>
        </p:spPr>
        <p:txBody>
          <a:bodyPr wrap="square" rtlCol="0">
            <a:spAutoFit/>
          </a:bodyPr>
          <a:lstStyle/>
          <a:p>
            <a:pPr algn="ctr"/>
            <a:r>
              <a:rPr lang="en-US" altLang="zh-CN" sz="2400"/>
              <a:t>B0</a:t>
            </a:r>
          </a:p>
        </p:txBody>
      </p:sp>
      <p:sp>
        <p:nvSpPr>
          <p:cNvPr id="155" name="矩形 154">
            <a:extLst>
              <a:ext uri="{FF2B5EF4-FFF2-40B4-BE49-F238E27FC236}">
                <a16:creationId xmlns:a16="http://schemas.microsoft.com/office/drawing/2014/main" id="{27F7DACA-3D5D-49CD-AD68-7DE35B2A046C}"/>
              </a:ext>
            </a:extLst>
          </p:cNvPr>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40F92835-4089-4459-8D8D-32B30665E3F1}"/>
              </a:ext>
            </a:extLst>
          </p:cNvPr>
          <p:cNvSpPr txBox="1"/>
          <p:nvPr/>
        </p:nvSpPr>
        <p:spPr>
          <a:xfrm>
            <a:off x="7097201" y="3784002"/>
            <a:ext cx="1180563" cy="523220"/>
          </a:xfrm>
          <a:prstGeom prst="rect">
            <a:avLst/>
          </a:prstGeom>
          <a:noFill/>
        </p:spPr>
        <p:txBody>
          <a:bodyPr wrap="square" rtlCol="0">
            <a:spAutoFit/>
          </a:bodyPr>
          <a:lstStyle/>
          <a:p>
            <a:pPr algn="ctr"/>
            <a:r>
              <a:rPr lang="en-US" altLang="zh-CN" sz="2800"/>
              <a:t>……</a:t>
            </a:r>
          </a:p>
        </p:txBody>
      </p:sp>
      <p:sp>
        <p:nvSpPr>
          <p:cNvPr id="157" name="文本框 156">
            <a:extLst>
              <a:ext uri="{FF2B5EF4-FFF2-40B4-BE49-F238E27FC236}">
                <a16:creationId xmlns:a16="http://schemas.microsoft.com/office/drawing/2014/main" id="{81A0AC75-840D-4B4A-BFF4-B4E57157FE33}"/>
              </a:ext>
            </a:extLst>
          </p:cNvPr>
          <p:cNvSpPr txBox="1"/>
          <p:nvPr/>
        </p:nvSpPr>
        <p:spPr>
          <a:xfrm>
            <a:off x="6438330" y="4868172"/>
            <a:ext cx="1180563" cy="523220"/>
          </a:xfrm>
          <a:prstGeom prst="rect">
            <a:avLst/>
          </a:prstGeom>
          <a:noFill/>
        </p:spPr>
        <p:txBody>
          <a:bodyPr wrap="square" rtlCol="0">
            <a:spAutoFit/>
          </a:bodyPr>
          <a:lstStyle/>
          <a:p>
            <a:pPr algn="ctr"/>
            <a:r>
              <a:rPr lang="en-US" altLang="zh-CN" sz="2800"/>
              <a:t>……</a:t>
            </a:r>
          </a:p>
        </p:txBody>
      </p:sp>
      <p:sp>
        <p:nvSpPr>
          <p:cNvPr id="64" name="矩形 6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402894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a:t>
            </a:r>
            <a:r>
              <a:rPr lang="en-US" altLang="zh-CN" sz="2800"/>
              <a:t>SCL</a:t>
            </a:r>
            <a:r>
              <a:rPr lang="zh-CN" altLang="en-US" sz="2800"/>
              <a:t>低电平期间，从机将数据位依次放到</a:t>
            </a:r>
            <a:r>
              <a:rPr lang="en-US" altLang="zh-CN" sz="2800"/>
              <a:t>SDA</a:t>
            </a:r>
            <a:r>
              <a:rPr lang="zh-CN" altLang="en-US" sz="2800"/>
              <a:t>线上（高位先行），然后释放</a:t>
            </a:r>
            <a:r>
              <a:rPr lang="en-US" altLang="zh-CN" sz="2800"/>
              <a:t>SCL</a:t>
            </a:r>
            <a:r>
              <a:rPr lang="zh-CN" altLang="en-US" sz="2800"/>
              <a:t>，主机将在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次，即可接收一个字节（主机在接收之前，需要释放</a:t>
            </a:r>
            <a:r>
              <a:rPr lang="en-US" altLang="zh-CN" sz="2800"/>
              <a:t>SDA</a:t>
            </a:r>
            <a:r>
              <a:rPr lang="zh-CN" altLang="en-US" sz="2800"/>
              <a:t>）</a:t>
            </a:r>
            <a:endParaRPr lang="en-US" altLang="zh-CN" sz="2800"/>
          </a:p>
        </p:txBody>
      </p:sp>
      <p:sp>
        <p:nvSpPr>
          <p:cNvPr id="64" name="矩形 6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65" name="文本框 64">
            <a:extLst>
              <a:ext uri="{FF2B5EF4-FFF2-40B4-BE49-F238E27FC236}">
                <a16:creationId xmlns:a16="http://schemas.microsoft.com/office/drawing/2014/main" id="{8194C4BF-0B7B-4C2E-BDAB-F59D6EE93566}"/>
              </a:ext>
            </a:extLst>
          </p:cNvPr>
          <p:cNvSpPr txBox="1"/>
          <p:nvPr/>
        </p:nvSpPr>
        <p:spPr>
          <a:xfrm>
            <a:off x="570963" y="3784002"/>
            <a:ext cx="1180563" cy="461665"/>
          </a:xfrm>
          <a:prstGeom prst="rect">
            <a:avLst/>
          </a:prstGeom>
          <a:noFill/>
        </p:spPr>
        <p:txBody>
          <a:bodyPr wrap="square" rtlCol="0">
            <a:spAutoFit/>
          </a:bodyPr>
          <a:lstStyle/>
          <a:p>
            <a:pPr algn="ctr"/>
            <a:r>
              <a:rPr lang="en-US" altLang="zh-CN" sz="2400"/>
              <a:t>SCL</a:t>
            </a:r>
          </a:p>
        </p:txBody>
      </p:sp>
      <p:sp>
        <p:nvSpPr>
          <p:cNvPr id="66" name="文本框 65">
            <a:extLst>
              <a:ext uri="{FF2B5EF4-FFF2-40B4-BE49-F238E27FC236}">
                <a16:creationId xmlns:a16="http://schemas.microsoft.com/office/drawing/2014/main" id="{AF51010F-326E-4328-84C9-AD09B7AD6803}"/>
              </a:ext>
            </a:extLst>
          </p:cNvPr>
          <p:cNvSpPr txBox="1"/>
          <p:nvPr/>
        </p:nvSpPr>
        <p:spPr>
          <a:xfrm>
            <a:off x="570963" y="4868172"/>
            <a:ext cx="1180563" cy="461665"/>
          </a:xfrm>
          <a:prstGeom prst="rect">
            <a:avLst/>
          </a:prstGeom>
          <a:noFill/>
        </p:spPr>
        <p:txBody>
          <a:bodyPr wrap="square" rtlCol="0">
            <a:spAutoFit/>
          </a:bodyPr>
          <a:lstStyle/>
          <a:p>
            <a:pPr algn="ctr"/>
            <a:r>
              <a:rPr lang="en-US" altLang="zh-CN" sz="2400"/>
              <a:t>SDA</a:t>
            </a:r>
          </a:p>
        </p:txBody>
      </p:sp>
      <p:grpSp>
        <p:nvGrpSpPr>
          <p:cNvPr id="67" name="组合 66">
            <a:extLst>
              <a:ext uri="{FF2B5EF4-FFF2-40B4-BE49-F238E27FC236}">
                <a16:creationId xmlns:a16="http://schemas.microsoft.com/office/drawing/2014/main" id="{7E7C4C04-A81D-4050-97F0-B33625C4E632}"/>
              </a:ext>
            </a:extLst>
          </p:cNvPr>
          <p:cNvGrpSpPr/>
          <p:nvPr/>
        </p:nvGrpSpPr>
        <p:grpSpPr>
          <a:xfrm>
            <a:off x="1773929" y="3784002"/>
            <a:ext cx="3325433" cy="523220"/>
            <a:chOff x="1374684" y="3818587"/>
            <a:chExt cx="3325433" cy="523220"/>
          </a:xfrm>
        </p:grpSpPr>
        <p:grpSp>
          <p:nvGrpSpPr>
            <p:cNvPr id="68" name="组合 67">
              <a:extLst>
                <a:ext uri="{FF2B5EF4-FFF2-40B4-BE49-F238E27FC236}">
                  <a16:creationId xmlns:a16="http://schemas.microsoft.com/office/drawing/2014/main" id="{8C9529B7-5F2B-4CD9-9320-6CAECB01B314}"/>
                </a:ext>
              </a:extLst>
            </p:cNvPr>
            <p:cNvGrpSpPr/>
            <p:nvPr/>
          </p:nvGrpSpPr>
          <p:grpSpPr>
            <a:xfrm>
              <a:off x="3110917" y="3818587"/>
              <a:ext cx="1589200" cy="523220"/>
              <a:chOff x="2678000" y="4535430"/>
              <a:chExt cx="1589200" cy="523220"/>
            </a:xfrm>
          </p:grpSpPr>
          <p:cxnSp>
            <p:nvCxnSpPr>
              <p:cNvPr id="72" name="直接连接符 71">
                <a:extLst>
                  <a:ext uri="{FF2B5EF4-FFF2-40B4-BE49-F238E27FC236}">
                    <a16:creationId xmlns:a16="http://schemas.microsoft.com/office/drawing/2014/main" id="{E85D80FE-6B71-40BD-B6FB-614019BD9ABC}"/>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3A2F99D-8756-4EC7-B432-B3926A3FA02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2828459-54F3-4BAD-BDAC-CBB661E7BFDF}"/>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11E8E993-5288-4FC5-8C9A-00A59FDED0E2}"/>
                </a:ext>
              </a:extLst>
            </p:cNvPr>
            <p:cNvGrpSpPr/>
            <p:nvPr/>
          </p:nvGrpSpPr>
          <p:grpSpPr>
            <a:xfrm flipH="1">
              <a:off x="1374684" y="3818587"/>
              <a:ext cx="1736233" cy="523220"/>
              <a:chOff x="3070806" y="4535430"/>
              <a:chExt cx="1736233" cy="523220"/>
            </a:xfrm>
          </p:grpSpPr>
          <p:cxnSp>
            <p:nvCxnSpPr>
              <p:cNvPr id="70" name="直接连接符 69">
                <a:extLst>
                  <a:ext uri="{FF2B5EF4-FFF2-40B4-BE49-F238E27FC236}">
                    <a16:creationId xmlns:a16="http://schemas.microsoft.com/office/drawing/2014/main" id="{592234C8-4107-44F1-A3E1-A0653EE6F9A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6CA7016-7CAC-407D-8B27-3B83DD2C8CE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1773929" y="4868172"/>
            <a:ext cx="4507956" cy="523220"/>
            <a:chOff x="1773929" y="4868172"/>
            <a:chExt cx="4507956" cy="523220"/>
          </a:xfrm>
        </p:grpSpPr>
        <p:grpSp>
          <p:nvGrpSpPr>
            <p:cNvPr id="80" name="组合 79">
              <a:extLst>
                <a:ext uri="{FF2B5EF4-FFF2-40B4-BE49-F238E27FC236}">
                  <a16:creationId xmlns:a16="http://schemas.microsoft.com/office/drawing/2014/main" id="{D8624360-BAC4-42D9-AAF5-58CD2CBCD6E3}"/>
                </a:ext>
              </a:extLst>
            </p:cNvPr>
            <p:cNvGrpSpPr/>
            <p:nvPr/>
          </p:nvGrpSpPr>
          <p:grpSpPr>
            <a:xfrm>
              <a:off x="1773929" y="4868172"/>
              <a:ext cx="2720795" cy="523220"/>
              <a:chOff x="1374684" y="4902757"/>
              <a:chExt cx="2720795" cy="523220"/>
            </a:xfrm>
          </p:grpSpPr>
          <p:grpSp>
            <p:nvGrpSpPr>
              <p:cNvPr id="83" name="组合 82">
                <a:extLst>
                  <a:ext uri="{FF2B5EF4-FFF2-40B4-BE49-F238E27FC236}">
                    <a16:creationId xmlns:a16="http://schemas.microsoft.com/office/drawing/2014/main" id="{03696FF4-1351-418F-8033-AB5E8D0D0413}"/>
                  </a:ext>
                </a:extLst>
              </p:cNvPr>
              <p:cNvGrpSpPr/>
              <p:nvPr/>
            </p:nvGrpSpPr>
            <p:grpSpPr>
              <a:xfrm>
                <a:off x="1374684" y="4902757"/>
                <a:ext cx="2720795" cy="523220"/>
                <a:chOff x="2220800" y="4535430"/>
                <a:chExt cx="2720795" cy="523220"/>
              </a:xfrm>
            </p:grpSpPr>
            <p:cxnSp>
              <p:nvCxnSpPr>
                <p:cNvPr id="132" name="直接连接符 131">
                  <a:extLst>
                    <a:ext uri="{FF2B5EF4-FFF2-40B4-BE49-F238E27FC236}">
                      <a16:creationId xmlns:a16="http://schemas.microsoft.com/office/drawing/2014/main" id="{43E2C91E-8C7A-4BD1-ACF9-6E664231EE9A}"/>
                    </a:ext>
                  </a:extLst>
                </p:cNvPr>
                <p:cNvCxnSpPr>
                  <a:cxnSpLocks/>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C36E90D4-6550-495D-9E59-E8C374A53B3B}"/>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14AFF2A-EA05-4694-A04D-770DCD4B1853}"/>
                    </a:ext>
                  </a:extLst>
                </p:cNvPr>
                <p:cNvCxnSpPr>
                  <a:cxnSpLocks/>
                </p:cNvCxnSpPr>
                <p:nvPr/>
              </p:nvCxnSpPr>
              <p:spPr>
                <a:xfrm>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1" name="组合 110">
                <a:extLst>
                  <a:ext uri="{FF2B5EF4-FFF2-40B4-BE49-F238E27FC236}">
                    <a16:creationId xmlns:a16="http://schemas.microsoft.com/office/drawing/2014/main" id="{B9962732-D617-45B3-A868-BB63BCBB43FA}"/>
                  </a:ext>
                </a:extLst>
              </p:cNvPr>
              <p:cNvGrpSpPr/>
              <p:nvPr/>
            </p:nvGrpSpPr>
            <p:grpSpPr>
              <a:xfrm flipV="1">
                <a:off x="1374684" y="4902757"/>
                <a:ext cx="2720795" cy="523220"/>
                <a:chOff x="2220800" y="4535430"/>
                <a:chExt cx="2720795" cy="523220"/>
              </a:xfrm>
            </p:grpSpPr>
            <p:cxnSp>
              <p:nvCxnSpPr>
                <p:cNvPr id="112" name="直接连接符 111">
                  <a:extLst>
                    <a:ext uri="{FF2B5EF4-FFF2-40B4-BE49-F238E27FC236}">
                      <a16:creationId xmlns:a16="http://schemas.microsoft.com/office/drawing/2014/main" id="{B54960D4-853D-4B4C-A790-3BD9504B0DE7}"/>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0564775D-528A-4C65-A802-8F34896D5E8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59A3488A-82ED-4B71-845B-C2C8EF46B3F2}"/>
                    </a:ext>
                  </a:extLst>
                </p:cNvPr>
                <p:cNvCxnSpPr>
                  <a:cxnSpLocks/>
                </p:cNvCxnSpPr>
                <p:nvPr/>
              </p:nvCxnSpPr>
              <p:spPr>
                <a:xfrm flipV="1">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35" name="组合 134">
              <a:extLst>
                <a:ext uri="{FF2B5EF4-FFF2-40B4-BE49-F238E27FC236}">
                  <a16:creationId xmlns:a16="http://schemas.microsoft.com/office/drawing/2014/main" id="{2D63D1CB-CD1F-4A42-8608-F769772DFAE9}"/>
                </a:ext>
              </a:extLst>
            </p:cNvPr>
            <p:cNvGrpSpPr/>
            <p:nvPr/>
          </p:nvGrpSpPr>
          <p:grpSpPr>
            <a:xfrm>
              <a:off x="4494724" y="4868172"/>
              <a:ext cx="1787161" cy="523220"/>
              <a:chOff x="2224690" y="4902757"/>
              <a:chExt cx="1787161" cy="523220"/>
            </a:xfrm>
          </p:grpSpPr>
          <p:grpSp>
            <p:nvGrpSpPr>
              <p:cNvPr id="136" name="组合 135">
                <a:extLst>
                  <a:ext uri="{FF2B5EF4-FFF2-40B4-BE49-F238E27FC236}">
                    <a16:creationId xmlns:a16="http://schemas.microsoft.com/office/drawing/2014/main" id="{0504DDD9-4CCB-4FB8-AB57-CF898EAB6A1E}"/>
                  </a:ext>
                </a:extLst>
              </p:cNvPr>
              <p:cNvGrpSpPr/>
              <p:nvPr/>
            </p:nvGrpSpPr>
            <p:grpSpPr>
              <a:xfrm>
                <a:off x="2224690" y="4902757"/>
                <a:ext cx="1787161" cy="523220"/>
                <a:chOff x="3070806" y="4535430"/>
                <a:chExt cx="1787161" cy="523220"/>
              </a:xfrm>
            </p:grpSpPr>
            <p:cxnSp>
              <p:nvCxnSpPr>
                <p:cNvPr id="142" name="直接连接符 141">
                  <a:extLst>
                    <a:ext uri="{FF2B5EF4-FFF2-40B4-BE49-F238E27FC236}">
                      <a16:creationId xmlns:a16="http://schemas.microsoft.com/office/drawing/2014/main" id="{0DA9C9CC-65EB-48D3-99C7-28829FC0D465}"/>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C19EBD3-6758-4FDB-9550-C2E44DC8F925}"/>
                    </a:ext>
                  </a:extLst>
                </p:cNvPr>
                <p:cNvCxnSpPr>
                  <a:cxnSpLocks/>
                </p:cNvCxnSpPr>
                <p:nvPr/>
              </p:nvCxnSpPr>
              <p:spPr>
                <a:xfrm>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7" name="组合 136">
                <a:extLst>
                  <a:ext uri="{FF2B5EF4-FFF2-40B4-BE49-F238E27FC236}">
                    <a16:creationId xmlns:a16="http://schemas.microsoft.com/office/drawing/2014/main" id="{D7C003ED-D2F6-4B6E-8869-F2F98F0FC5D0}"/>
                  </a:ext>
                </a:extLst>
              </p:cNvPr>
              <p:cNvGrpSpPr/>
              <p:nvPr/>
            </p:nvGrpSpPr>
            <p:grpSpPr>
              <a:xfrm flipV="1">
                <a:off x="2224690" y="4902757"/>
                <a:ext cx="1787161" cy="523220"/>
                <a:chOff x="3070806" y="4535430"/>
                <a:chExt cx="1787161" cy="523220"/>
              </a:xfrm>
            </p:grpSpPr>
            <p:cxnSp>
              <p:nvCxnSpPr>
                <p:cNvPr id="139" name="直接连接符 138">
                  <a:extLst>
                    <a:ext uri="{FF2B5EF4-FFF2-40B4-BE49-F238E27FC236}">
                      <a16:creationId xmlns:a16="http://schemas.microsoft.com/office/drawing/2014/main" id="{F6537CDC-31D4-47BC-A978-E018FCBF9D5C}"/>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8D284BCB-6D94-4118-98D3-40D250DC8ADB}"/>
                    </a:ext>
                  </a:extLst>
                </p:cNvPr>
                <p:cNvCxnSpPr>
                  <a:cxnSpLocks/>
                </p:cNvCxnSpPr>
                <p:nvPr/>
              </p:nvCxnSpPr>
              <p:spPr>
                <a:xfrm flipV="1">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grpSp>
        <p:nvGrpSpPr>
          <p:cNvPr id="144" name="组合 143">
            <a:extLst>
              <a:ext uri="{FF2B5EF4-FFF2-40B4-BE49-F238E27FC236}">
                <a16:creationId xmlns:a16="http://schemas.microsoft.com/office/drawing/2014/main" id="{BE13C6BA-F2BA-4CA9-AEE6-93E40DC10E63}"/>
              </a:ext>
            </a:extLst>
          </p:cNvPr>
          <p:cNvGrpSpPr/>
          <p:nvPr/>
        </p:nvGrpSpPr>
        <p:grpSpPr>
          <a:xfrm>
            <a:off x="4171143" y="3784002"/>
            <a:ext cx="2785594" cy="523220"/>
            <a:chOff x="1914523" y="3818587"/>
            <a:chExt cx="2785594" cy="523220"/>
          </a:xfrm>
        </p:grpSpPr>
        <p:grpSp>
          <p:nvGrpSpPr>
            <p:cNvPr id="145" name="组合 144">
              <a:extLst>
                <a:ext uri="{FF2B5EF4-FFF2-40B4-BE49-F238E27FC236}">
                  <a16:creationId xmlns:a16="http://schemas.microsoft.com/office/drawing/2014/main" id="{B6FB613F-14E9-4FA4-83C2-286E354EA551}"/>
                </a:ext>
              </a:extLst>
            </p:cNvPr>
            <p:cNvGrpSpPr/>
            <p:nvPr/>
          </p:nvGrpSpPr>
          <p:grpSpPr>
            <a:xfrm>
              <a:off x="3110917" y="3818587"/>
              <a:ext cx="1589200" cy="523220"/>
              <a:chOff x="2678000" y="4535430"/>
              <a:chExt cx="1589200" cy="523220"/>
            </a:xfrm>
          </p:grpSpPr>
          <p:cxnSp>
            <p:nvCxnSpPr>
              <p:cNvPr id="149" name="直接连接符 148">
                <a:extLst>
                  <a:ext uri="{FF2B5EF4-FFF2-40B4-BE49-F238E27FC236}">
                    <a16:creationId xmlns:a16="http://schemas.microsoft.com/office/drawing/2014/main" id="{F3B74110-FB9F-4C94-89C1-08E014315AB5}"/>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A5F00966-BAE9-4D53-AA3D-FDD4EC9B198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2E49A074-EC87-4D5B-A53A-20F284BB651B}"/>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组合 145">
              <a:extLst>
                <a:ext uri="{FF2B5EF4-FFF2-40B4-BE49-F238E27FC236}">
                  <a16:creationId xmlns:a16="http://schemas.microsoft.com/office/drawing/2014/main" id="{020A2D2A-7CC2-4DF7-945A-09572BA9F59F}"/>
                </a:ext>
              </a:extLst>
            </p:cNvPr>
            <p:cNvGrpSpPr/>
            <p:nvPr/>
          </p:nvGrpSpPr>
          <p:grpSpPr>
            <a:xfrm flipH="1">
              <a:off x="1914523" y="3818587"/>
              <a:ext cx="1196394" cy="523220"/>
              <a:chOff x="3070806" y="4535430"/>
              <a:chExt cx="1196394" cy="523220"/>
            </a:xfrm>
          </p:grpSpPr>
          <p:cxnSp>
            <p:nvCxnSpPr>
              <p:cNvPr id="147" name="直接连接符 146">
                <a:extLst>
                  <a:ext uri="{FF2B5EF4-FFF2-40B4-BE49-F238E27FC236}">
                    <a16:creationId xmlns:a16="http://schemas.microsoft.com/office/drawing/2014/main" id="{5D2D8E8B-4056-482E-A699-33E96F4B372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12A3AF06-D11D-4A9E-8EAC-96BDA9DAAC47}"/>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8" name="组合 157">
            <a:extLst>
              <a:ext uri="{FF2B5EF4-FFF2-40B4-BE49-F238E27FC236}">
                <a16:creationId xmlns:a16="http://schemas.microsoft.com/office/drawing/2014/main" id="{5F7AD2F8-E342-406C-B409-BEB1ACB22B5B}"/>
              </a:ext>
            </a:extLst>
          </p:cNvPr>
          <p:cNvGrpSpPr/>
          <p:nvPr/>
        </p:nvGrpSpPr>
        <p:grpSpPr>
          <a:xfrm>
            <a:off x="8495768" y="3784002"/>
            <a:ext cx="2740382" cy="523220"/>
            <a:chOff x="1959735" y="3818587"/>
            <a:chExt cx="2740382" cy="523220"/>
          </a:xfrm>
        </p:grpSpPr>
        <p:grpSp>
          <p:nvGrpSpPr>
            <p:cNvPr id="159" name="组合 158">
              <a:extLst>
                <a:ext uri="{FF2B5EF4-FFF2-40B4-BE49-F238E27FC236}">
                  <a16:creationId xmlns:a16="http://schemas.microsoft.com/office/drawing/2014/main" id="{49CFA590-C587-4DD9-B440-F15E0D1CE117}"/>
                </a:ext>
              </a:extLst>
            </p:cNvPr>
            <p:cNvGrpSpPr/>
            <p:nvPr/>
          </p:nvGrpSpPr>
          <p:grpSpPr>
            <a:xfrm>
              <a:off x="3110917" y="3818587"/>
              <a:ext cx="1589200" cy="523220"/>
              <a:chOff x="2678000" y="4535430"/>
              <a:chExt cx="1589200" cy="523220"/>
            </a:xfrm>
          </p:grpSpPr>
          <p:cxnSp>
            <p:nvCxnSpPr>
              <p:cNvPr id="163" name="直接连接符 162">
                <a:extLst>
                  <a:ext uri="{FF2B5EF4-FFF2-40B4-BE49-F238E27FC236}">
                    <a16:creationId xmlns:a16="http://schemas.microsoft.com/office/drawing/2014/main" id="{BA242BC9-3665-44C9-A389-E44AF4FE6F3B}"/>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8064BDE0-560F-4238-9ADE-87CAE16942E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CE86C372-734D-4AB3-BF55-49DE30CA2E69}"/>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0" name="组合 159">
              <a:extLst>
                <a:ext uri="{FF2B5EF4-FFF2-40B4-BE49-F238E27FC236}">
                  <a16:creationId xmlns:a16="http://schemas.microsoft.com/office/drawing/2014/main" id="{154C57FE-ECB2-42A4-9478-55E542D37E47}"/>
                </a:ext>
              </a:extLst>
            </p:cNvPr>
            <p:cNvGrpSpPr/>
            <p:nvPr/>
          </p:nvGrpSpPr>
          <p:grpSpPr>
            <a:xfrm flipH="1">
              <a:off x="1959735" y="3818587"/>
              <a:ext cx="1151182" cy="523220"/>
              <a:chOff x="3070806" y="4535430"/>
              <a:chExt cx="1151182" cy="523220"/>
            </a:xfrm>
          </p:grpSpPr>
          <p:cxnSp>
            <p:nvCxnSpPr>
              <p:cNvPr id="161" name="直接连接符 160">
                <a:extLst>
                  <a:ext uri="{FF2B5EF4-FFF2-40B4-BE49-F238E27FC236}">
                    <a16:creationId xmlns:a16="http://schemas.microsoft.com/office/drawing/2014/main" id="{4441D209-0BF4-4EA5-BC36-C55B3BDEB6E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07E4B9B5-9639-4F2B-90C1-C28B88C488D7}"/>
                  </a:ext>
                </a:extLst>
              </p:cNvPr>
              <p:cNvCxnSpPr>
                <a:cxnSpLocks/>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6" name="组合 165">
            <a:extLst>
              <a:ext uri="{FF2B5EF4-FFF2-40B4-BE49-F238E27FC236}">
                <a16:creationId xmlns:a16="http://schemas.microsoft.com/office/drawing/2014/main" id="{B1A58D5F-C78D-498D-BF56-A1FBC2C18987}"/>
              </a:ext>
            </a:extLst>
          </p:cNvPr>
          <p:cNvGrpSpPr/>
          <p:nvPr/>
        </p:nvGrpSpPr>
        <p:grpSpPr>
          <a:xfrm>
            <a:off x="7910717" y="4868172"/>
            <a:ext cx="2871051" cy="523220"/>
            <a:chOff x="1374684" y="4902757"/>
            <a:chExt cx="2871051" cy="523220"/>
          </a:xfrm>
        </p:grpSpPr>
        <p:grpSp>
          <p:nvGrpSpPr>
            <p:cNvPr id="167" name="组合 166">
              <a:extLst>
                <a:ext uri="{FF2B5EF4-FFF2-40B4-BE49-F238E27FC236}">
                  <a16:creationId xmlns:a16="http://schemas.microsoft.com/office/drawing/2014/main" id="{1FF6B04B-6245-4891-B060-27D58C00A117}"/>
                </a:ext>
              </a:extLst>
            </p:cNvPr>
            <p:cNvGrpSpPr/>
            <p:nvPr/>
          </p:nvGrpSpPr>
          <p:grpSpPr>
            <a:xfrm>
              <a:off x="1374684" y="4902757"/>
              <a:ext cx="2871051" cy="523220"/>
              <a:chOff x="2220800" y="4535430"/>
              <a:chExt cx="2871051" cy="523220"/>
            </a:xfrm>
          </p:grpSpPr>
          <p:cxnSp>
            <p:nvCxnSpPr>
              <p:cNvPr id="172" name="直接连接符 171">
                <a:extLst>
                  <a:ext uri="{FF2B5EF4-FFF2-40B4-BE49-F238E27FC236}">
                    <a16:creationId xmlns:a16="http://schemas.microsoft.com/office/drawing/2014/main" id="{448EAFC0-AFD3-4CBD-8ECE-FD93CE76F7A3}"/>
                  </a:ext>
                </a:extLst>
              </p:cNvPr>
              <p:cNvCxnSpPr>
                <a:cxnSpLocks/>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4BD8F381-A880-4EB4-A618-6C27D721BE95}"/>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90344E5F-E68D-4535-9597-7F6C2D09C9D6}"/>
                  </a:ext>
                </a:extLst>
              </p:cNvPr>
              <p:cNvCxnSpPr>
                <a:cxnSpLocks/>
              </p:cNvCxnSpPr>
              <p:nvPr/>
            </p:nvCxnSpPr>
            <p:spPr>
              <a:xfrm>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3AAC8B24-0CB2-4003-8206-5237B8C070AC}"/>
                </a:ext>
              </a:extLst>
            </p:cNvPr>
            <p:cNvGrpSpPr/>
            <p:nvPr/>
          </p:nvGrpSpPr>
          <p:grpSpPr>
            <a:xfrm flipV="1">
              <a:off x="1374684" y="4902757"/>
              <a:ext cx="2871051" cy="523220"/>
              <a:chOff x="2220800" y="4535430"/>
              <a:chExt cx="2871051" cy="523220"/>
            </a:xfrm>
          </p:grpSpPr>
          <p:cxnSp>
            <p:nvCxnSpPr>
              <p:cNvPr id="169" name="直接连接符 168">
                <a:extLst>
                  <a:ext uri="{FF2B5EF4-FFF2-40B4-BE49-F238E27FC236}">
                    <a16:creationId xmlns:a16="http://schemas.microsoft.com/office/drawing/2014/main" id="{26345ADA-ADFD-442C-9D3D-79AFB1B5C24E}"/>
                  </a:ext>
                </a:extLst>
              </p:cNvPr>
              <p:cNvCxnSpPr>
                <a:cxnSpLocks/>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D5CEC402-10D8-48D5-B1DC-F93E41315E2B}"/>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1266E776-D46E-4089-9BD0-0ADB4D74DECB}"/>
                  </a:ext>
                </a:extLst>
              </p:cNvPr>
              <p:cNvCxnSpPr>
                <a:cxnSpLocks/>
              </p:cNvCxnSpPr>
              <p:nvPr/>
            </p:nvCxnSpPr>
            <p:spPr>
              <a:xfrm flipV="1">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75" name="文本框 174">
            <a:extLst>
              <a:ext uri="{FF2B5EF4-FFF2-40B4-BE49-F238E27FC236}">
                <a16:creationId xmlns:a16="http://schemas.microsoft.com/office/drawing/2014/main" id="{3E157FF4-69C7-4761-8346-04158045B945}"/>
              </a:ext>
            </a:extLst>
          </p:cNvPr>
          <p:cNvSpPr txBox="1"/>
          <p:nvPr/>
        </p:nvSpPr>
        <p:spPr>
          <a:xfrm>
            <a:off x="3281562" y="3784001"/>
            <a:ext cx="850006" cy="461665"/>
          </a:xfrm>
          <a:prstGeom prst="rect">
            <a:avLst/>
          </a:prstGeom>
          <a:noFill/>
        </p:spPr>
        <p:txBody>
          <a:bodyPr wrap="square" rtlCol="0">
            <a:spAutoFit/>
          </a:bodyPr>
          <a:lstStyle/>
          <a:p>
            <a:pPr algn="ctr"/>
            <a:r>
              <a:rPr lang="en-US" altLang="zh-CN" sz="2400"/>
              <a:t>B7</a:t>
            </a:r>
          </a:p>
        </p:txBody>
      </p:sp>
      <p:sp>
        <p:nvSpPr>
          <p:cNvPr id="176" name="文本框 175">
            <a:extLst>
              <a:ext uri="{FF2B5EF4-FFF2-40B4-BE49-F238E27FC236}">
                <a16:creationId xmlns:a16="http://schemas.microsoft.com/office/drawing/2014/main" id="{42C25712-64B3-45C4-AE4D-26CBCAE784C1}"/>
              </a:ext>
            </a:extLst>
          </p:cNvPr>
          <p:cNvSpPr txBox="1"/>
          <p:nvPr/>
        </p:nvSpPr>
        <p:spPr>
          <a:xfrm>
            <a:off x="5149937" y="3784001"/>
            <a:ext cx="850006" cy="461665"/>
          </a:xfrm>
          <a:prstGeom prst="rect">
            <a:avLst/>
          </a:prstGeom>
          <a:noFill/>
        </p:spPr>
        <p:txBody>
          <a:bodyPr wrap="square" rtlCol="0">
            <a:spAutoFit/>
          </a:bodyPr>
          <a:lstStyle/>
          <a:p>
            <a:pPr algn="ctr"/>
            <a:r>
              <a:rPr lang="en-US" altLang="zh-CN" sz="2400"/>
              <a:t>B6</a:t>
            </a:r>
          </a:p>
        </p:txBody>
      </p:sp>
      <p:sp>
        <p:nvSpPr>
          <p:cNvPr id="177" name="文本框 176">
            <a:extLst>
              <a:ext uri="{FF2B5EF4-FFF2-40B4-BE49-F238E27FC236}">
                <a16:creationId xmlns:a16="http://schemas.microsoft.com/office/drawing/2014/main" id="{1CEC0F3B-0158-4A06-A048-6FF3D5A10446}"/>
              </a:ext>
            </a:extLst>
          </p:cNvPr>
          <p:cNvSpPr txBox="1"/>
          <p:nvPr/>
        </p:nvSpPr>
        <p:spPr>
          <a:xfrm>
            <a:off x="9418350" y="3784001"/>
            <a:ext cx="850006" cy="461665"/>
          </a:xfrm>
          <a:prstGeom prst="rect">
            <a:avLst/>
          </a:prstGeom>
          <a:noFill/>
        </p:spPr>
        <p:txBody>
          <a:bodyPr wrap="square" rtlCol="0">
            <a:spAutoFit/>
          </a:bodyPr>
          <a:lstStyle/>
          <a:p>
            <a:pPr algn="ctr"/>
            <a:r>
              <a:rPr lang="en-US" altLang="zh-CN" sz="2400"/>
              <a:t>B0</a:t>
            </a:r>
          </a:p>
        </p:txBody>
      </p:sp>
      <p:sp>
        <p:nvSpPr>
          <p:cNvPr id="178" name="矩形 177">
            <a:extLst>
              <a:ext uri="{FF2B5EF4-FFF2-40B4-BE49-F238E27FC236}">
                <a16:creationId xmlns:a16="http://schemas.microsoft.com/office/drawing/2014/main" id="{27F7DACA-3D5D-49CD-AD68-7DE35B2A046C}"/>
              </a:ext>
            </a:extLst>
          </p:cNvPr>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a:extLst>
              <a:ext uri="{FF2B5EF4-FFF2-40B4-BE49-F238E27FC236}">
                <a16:creationId xmlns:a16="http://schemas.microsoft.com/office/drawing/2014/main" id="{40F92835-4089-4459-8D8D-32B30665E3F1}"/>
              </a:ext>
            </a:extLst>
          </p:cNvPr>
          <p:cNvSpPr txBox="1"/>
          <p:nvPr/>
        </p:nvSpPr>
        <p:spPr>
          <a:xfrm>
            <a:off x="7097201" y="3784002"/>
            <a:ext cx="1180563" cy="523220"/>
          </a:xfrm>
          <a:prstGeom prst="rect">
            <a:avLst/>
          </a:prstGeom>
          <a:noFill/>
        </p:spPr>
        <p:txBody>
          <a:bodyPr wrap="square" rtlCol="0">
            <a:spAutoFit/>
          </a:bodyPr>
          <a:lstStyle/>
          <a:p>
            <a:pPr algn="ctr"/>
            <a:r>
              <a:rPr lang="en-US" altLang="zh-CN" sz="2800"/>
              <a:t>……</a:t>
            </a:r>
          </a:p>
        </p:txBody>
      </p:sp>
      <p:sp>
        <p:nvSpPr>
          <p:cNvPr id="180" name="文本框 179">
            <a:extLst>
              <a:ext uri="{FF2B5EF4-FFF2-40B4-BE49-F238E27FC236}">
                <a16:creationId xmlns:a16="http://schemas.microsoft.com/office/drawing/2014/main" id="{81A0AC75-840D-4B4A-BFF4-B4E57157FE33}"/>
              </a:ext>
            </a:extLst>
          </p:cNvPr>
          <p:cNvSpPr txBox="1"/>
          <p:nvPr/>
        </p:nvSpPr>
        <p:spPr>
          <a:xfrm>
            <a:off x="6438330" y="4868172"/>
            <a:ext cx="1180563" cy="523220"/>
          </a:xfrm>
          <a:prstGeom prst="rect">
            <a:avLst/>
          </a:prstGeom>
          <a:noFill/>
        </p:spPr>
        <p:txBody>
          <a:bodyPr wrap="square" rtlCol="0">
            <a:spAutoFit/>
          </a:bodyPr>
          <a:lstStyle/>
          <a:p>
            <a:pPr algn="ctr"/>
            <a:r>
              <a:rPr lang="en-US" altLang="zh-CN" sz="2800"/>
              <a:t>……</a:t>
            </a:r>
          </a:p>
        </p:txBody>
      </p:sp>
    </p:spTree>
    <p:extLst>
      <p:ext uri="{BB962C8B-B14F-4D97-AF65-F5344CB8AC3E}">
        <p14:creationId xmlns:p14="http://schemas.microsoft.com/office/powerpoint/2010/main" val="28760511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发送应答：主机在接收完一个字节之后，在下一个时钟发送一位数据，数据</a:t>
            </a:r>
            <a:r>
              <a:rPr lang="en-US" altLang="zh-CN" sz="2800"/>
              <a:t>0</a:t>
            </a:r>
            <a:r>
              <a:rPr lang="zh-CN" altLang="en-US" sz="2800"/>
              <a:t>表示应答，数据</a:t>
            </a:r>
            <a:r>
              <a:rPr lang="en-US" altLang="zh-CN" sz="2800"/>
              <a:t>1</a:t>
            </a:r>
            <a:r>
              <a:rPr lang="zh-CN" altLang="en-US" sz="2800"/>
              <a:t>表示非应答</a:t>
            </a:r>
            <a:endParaRPr lang="en-US" altLang="zh-CN" sz="2800"/>
          </a:p>
          <a:p>
            <a:pPr marL="457200" indent="-457200">
              <a:buFont typeface="Arial" panose="020B0604020202020204" pitchFamily="34" charset="0"/>
              <a:buChar char="•"/>
            </a:pPr>
            <a:r>
              <a:rPr lang="zh-CN" altLang="en-US" sz="2800"/>
              <a:t>接收应答：主机在发送完一个字节之后，在下一个时钟接收一位数据，判断从机是否应答，数据</a:t>
            </a:r>
            <a:r>
              <a:rPr lang="en-US" altLang="zh-CN" sz="2800"/>
              <a:t>0</a:t>
            </a:r>
            <a:r>
              <a:rPr lang="zh-CN" altLang="en-US" sz="2800"/>
              <a:t>表示应答，数据</a:t>
            </a:r>
            <a:r>
              <a:rPr lang="en-US" altLang="zh-CN" sz="2800"/>
              <a:t>1</a:t>
            </a:r>
            <a:r>
              <a:rPr lang="zh-CN" altLang="en-US" sz="2800"/>
              <a:t>表示非应答（主机在接收之前，需要释放</a:t>
            </a:r>
            <a:r>
              <a:rPr lang="en-US" altLang="zh-CN" sz="2800"/>
              <a:t>SDA</a:t>
            </a:r>
            <a:r>
              <a:rPr lang="zh-CN" altLang="en-US" sz="2800"/>
              <a:t>）</a:t>
            </a:r>
            <a:endParaRPr lang="en-US" altLang="zh-CN" sz="2800"/>
          </a:p>
        </p:txBody>
      </p:sp>
      <p:sp>
        <p:nvSpPr>
          <p:cNvPr id="5" name="文本框 4">
            <a:extLst>
              <a:ext uri="{FF2B5EF4-FFF2-40B4-BE49-F238E27FC236}">
                <a16:creationId xmlns:a16="http://schemas.microsoft.com/office/drawing/2014/main" id="{94617669-4233-460E-9265-0F80549E8F7E}"/>
              </a:ext>
            </a:extLst>
          </p:cNvPr>
          <p:cNvSpPr txBox="1"/>
          <p:nvPr/>
        </p:nvSpPr>
        <p:spPr>
          <a:xfrm>
            <a:off x="876636" y="3818587"/>
            <a:ext cx="1180563" cy="461665"/>
          </a:xfrm>
          <a:prstGeom prst="rect">
            <a:avLst/>
          </a:prstGeom>
          <a:noFill/>
        </p:spPr>
        <p:txBody>
          <a:bodyPr wrap="square" rtlCol="0">
            <a:spAutoFit/>
          </a:bodyPr>
          <a:lstStyle/>
          <a:p>
            <a:pPr algn="ctr"/>
            <a:r>
              <a:rPr lang="en-US" altLang="zh-CN" sz="2400"/>
              <a:t>SCL</a:t>
            </a:r>
          </a:p>
        </p:txBody>
      </p:sp>
      <p:sp>
        <p:nvSpPr>
          <p:cNvPr id="7" name="文本框 6">
            <a:extLst>
              <a:ext uri="{FF2B5EF4-FFF2-40B4-BE49-F238E27FC236}">
                <a16:creationId xmlns:a16="http://schemas.microsoft.com/office/drawing/2014/main" id="{6D00898B-96BB-4D5D-AA21-21910E9566A2}"/>
              </a:ext>
            </a:extLst>
          </p:cNvPr>
          <p:cNvSpPr txBox="1"/>
          <p:nvPr/>
        </p:nvSpPr>
        <p:spPr>
          <a:xfrm>
            <a:off x="876636" y="4902757"/>
            <a:ext cx="1180563" cy="461665"/>
          </a:xfrm>
          <a:prstGeom prst="rect">
            <a:avLst/>
          </a:prstGeom>
          <a:noFill/>
        </p:spPr>
        <p:txBody>
          <a:bodyPr wrap="square" rtlCol="0">
            <a:spAutoFit/>
          </a:bodyPr>
          <a:lstStyle/>
          <a:p>
            <a:pPr algn="ctr"/>
            <a:r>
              <a:rPr lang="en-US" altLang="zh-CN" sz="2400"/>
              <a:t>SDA</a:t>
            </a:r>
          </a:p>
        </p:txBody>
      </p:sp>
      <p:grpSp>
        <p:nvGrpSpPr>
          <p:cNvPr id="8" name="组合 7">
            <a:extLst>
              <a:ext uri="{FF2B5EF4-FFF2-40B4-BE49-F238E27FC236}">
                <a16:creationId xmlns:a16="http://schemas.microsoft.com/office/drawing/2014/main" id="{4CB60421-14A4-4C21-9D6F-916DE13DCB1E}"/>
              </a:ext>
            </a:extLst>
          </p:cNvPr>
          <p:cNvGrpSpPr/>
          <p:nvPr/>
        </p:nvGrpSpPr>
        <p:grpSpPr>
          <a:xfrm>
            <a:off x="2079602" y="3818587"/>
            <a:ext cx="3325433" cy="523220"/>
            <a:chOff x="1374684" y="3818587"/>
            <a:chExt cx="3325433" cy="523220"/>
          </a:xfrm>
        </p:grpSpPr>
        <p:grpSp>
          <p:nvGrpSpPr>
            <p:cNvPr id="9" name="组合 8">
              <a:extLst>
                <a:ext uri="{FF2B5EF4-FFF2-40B4-BE49-F238E27FC236}">
                  <a16:creationId xmlns:a16="http://schemas.microsoft.com/office/drawing/2014/main" id="{64506949-2A7E-49DE-854E-50C84AD05CA6}"/>
                </a:ext>
              </a:extLst>
            </p:cNvPr>
            <p:cNvGrpSpPr/>
            <p:nvPr/>
          </p:nvGrpSpPr>
          <p:grpSpPr>
            <a:xfrm>
              <a:off x="3110917" y="3818587"/>
              <a:ext cx="1589200" cy="523220"/>
              <a:chOff x="2678000" y="4535430"/>
              <a:chExt cx="1589200" cy="523220"/>
            </a:xfrm>
          </p:grpSpPr>
          <p:cxnSp>
            <p:nvCxnSpPr>
              <p:cNvPr id="13" name="直接连接符 12">
                <a:extLst>
                  <a:ext uri="{FF2B5EF4-FFF2-40B4-BE49-F238E27FC236}">
                    <a16:creationId xmlns:a16="http://schemas.microsoft.com/office/drawing/2014/main" id="{12CFE5A5-94D2-4B33-A902-E6A4605FF5E2}"/>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C8608BE-65D4-4069-BC85-1F10E0493B7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E7B7EA-EC82-4F65-BE31-9C2932B76FFE}"/>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ED01D512-ACE0-417F-B389-F66EDC78FD93}"/>
                </a:ext>
              </a:extLst>
            </p:cNvPr>
            <p:cNvGrpSpPr/>
            <p:nvPr/>
          </p:nvGrpSpPr>
          <p:grpSpPr>
            <a:xfrm flipH="1">
              <a:off x="1374684" y="3818587"/>
              <a:ext cx="1736233" cy="523220"/>
              <a:chOff x="3070806" y="4535430"/>
              <a:chExt cx="1736233" cy="523220"/>
            </a:xfrm>
          </p:grpSpPr>
          <p:cxnSp>
            <p:nvCxnSpPr>
              <p:cNvPr id="11" name="直接连接符 10">
                <a:extLst>
                  <a:ext uri="{FF2B5EF4-FFF2-40B4-BE49-F238E27FC236}">
                    <a16:creationId xmlns:a16="http://schemas.microsoft.com/office/drawing/2014/main" id="{659B9076-DF2A-4D09-A956-C7D63738F002}"/>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BC04D-2E2F-4E6F-A31A-506D8218427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a:extLst>
              <a:ext uri="{FF2B5EF4-FFF2-40B4-BE49-F238E27FC236}">
                <a16:creationId xmlns:a16="http://schemas.microsoft.com/office/drawing/2014/main" id="{6F7AC5C4-1D16-477F-9AE1-4D60D5ABC5C5}"/>
              </a:ext>
            </a:extLst>
          </p:cNvPr>
          <p:cNvGrpSpPr/>
          <p:nvPr/>
        </p:nvGrpSpPr>
        <p:grpSpPr>
          <a:xfrm>
            <a:off x="2079602" y="4902757"/>
            <a:ext cx="2849586" cy="523220"/>
            <a:chOff x="1374684" y="4902757"/>
            <a:chExt cx="2849586" cy="523220"/>
          </a:xfrm>
        </p:grpSpPr>
        <p:grpSp>
          <p:nvGrpSpPr>
            <p:cNvPr id="17" name="组合 16">
              <a:extLst>
                <a:ext uri="{FF2B5EF4-FFF2-40B4-BE49-F238E27FC236}">
                  <a16:creationId xmlns:a16="http://schemas.microsoft.com/office/drawing/2014/main" id="{79210D4E-BD12-4676-AEC3-6B791111D1FB}"/>
                </a:ext>
              </a:extLst>
            </p:cNvPr>
            <p:cNvGrpSpPr/>
            <p:nvPr/>
          </p:nvGrpSpPr>
          <p:grpSpPr>
            <a:xfrm>
              <a:off x="1374684" y="4902757"/>
              <a:ext cx="2849586" cy="523220"/>
              <a:chOff x="2220800" y="4535430"/>
              <a:chExt cx="2849586" cy="523220"/>
            </a:xfrm>
          </p:grpSpPr>
          <p:cxnSp>
            <p:nvCxnSpPr>
              <p:cNvPr id="22" name="直接连接符 21">
                <a:extLst>
                  <a:ext uri="{FF2B5EF4-FFF2-40B4-BE49-F238E27FC236}">
                    <a16:creationId xmlns:a16="http://schemas.microsoft.com/office/drawing/2014/main" id="{CFCAD662-4646-409C-9972-132609AB0E1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0082427-72B5-4755-B5A0-1BEE5DADD4ED}"/>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8F08393-684E-4C40-9C6E-D27A7B133474}"/>
                  </a:ext>
                </a:extLst>
              </p:cNvPr>
              <p:cNvCxnSpPr>
                <a:cxnSpLocks/>
              </p:cNvCxnSpPr>
              <p:nvPr/>
            </p:nvCxnSpPr>
            <p:spPr>
              <a:xfrm>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FE96FC77-C355-42AC-982A-58F81CCABA61}"/>
                </a:ext>
              </a:extLst>
            </p:cNvPr>
            <p:cNvGrpSpPr/>
            <p:nvPr/>
          </p:nvGrpSpPr>
          <p:grpSpPr>
            <a:xfrm flipV="1">
              <a:off x="1374684" y="4902757"/>
              <a:ext cx="2849586" cy="523220"/>
              <a:chOff x="2220800" y="4535430"/>
              <a:chExt cx="2849586" cy="523220"/>
            </a:xfrm>
          </p:grpSpPr>
          <p:cxnSp>
            <p:nvCxnSpPr>
              <p:cNvPr id="19" name="直接连接符 18">
                <a:extLst>
                  <a:ext uri="{FF2B5EF4-FFF2-40B4-BE49-F238E27FC236}">
                    <a16:creationId xmlns:a16="http://schemas.microsoft.com/office/drawing/2014/main" id="{ECEBC040-C33F-43BF-AC10-529F3D8AD19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172B349-81B6-42CE-92F8-E5CAF6757BBF}"/>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502E99A-EFFD-4CBE-BDBA-48D5CC860AD4}"/>
                  </a:ext>
                </a:extLst>
              </p:cNvPr>
              <p:cNvCxnSpPr>
                <a:cxnSpLocks/>
              </p:cNvCxnSpPr>
              <p:nvPr/>
            </p:nvCxnSpPr>
            <p:spPr>
              <a:xfrm flipV="1">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6" name="文本框 25">
            <a:extLst>
              <a:ext uri="{FF2B5EF4-FFF2-40B4-BE49-F238E27FC236}">
                <a16:creationId xmlns:a16="http://schemas.microsoft.com/office/drawing/2014/main" id="{78824882-26DC-4952-A284-27F5FE33B3BD}"/>
              </a:ext>
            </a:extLst>
          </p:cNvPr>
          <p:cNvSpPr txBox="1"/>
          <p:nvPr/>
        </p:nvSpPr>
        <p:spPr>
          <a:xfrm>
            <a:off x="6372227" y="3818587"/>
            <a:ext cx="1180563" cy="461665"/>
          </a:xfrm>
          <a:prstGeom prst="rect">
            <a:avLst/>
          </a:prstGeom>
          <a:noFill/>
        </p:spPr>
        <p:txBody>
          <a:bodyPr wrap="square" rtlCol="0">
            <a:spAutoFit/>
          </a:bodyPr>
          <a:lstStyle/>
          <a:p>
            <a:pPr algn="ctr"/>
            <a:r>
              <a:rPr lang="en-US" altLang="zh-CN" sz="2400"/>
              <a:t>SCL</a:t>
            </a:r>
          </a:p>
        </p:txBody>
      </p:sp>
      <p:sp>
        <p:nvSpPr>
          <p:cNvPr id="27" name="文本框 26">
            <a:extLst>
              <a:ext uri="{FF2B5EF4-FFF2-40B4-BE49-F238E27FC236}">
                <a16:creationId xmlns:a16="http://schemas.microsoft.com/office/drawing/2014/main" id="{421C8476-4527-447C-B068-A8BF819E905C}"/>
              </a:ext>
            </a:extLst>
          </p:cNvPr>
          <p:cNvSpPr txBox="1"/>
          <p:nvPr/>
        </p:nvSpPr>
        <p:spPr>
          <a:xfrm>
            <a:off x="6372227" y="4902757"/>
            <a:ext cx="1180563" cy="461665"/>
          </a:xfrm>
          <a:prstGeom prst="rect">
            <a:avLst/>
          </a:prstGeom>
          <a:noFill/>
        </p:spPr>
        <p:txBody>
          <a:bodyPr wrap="square" rtlCol="0">
            <a:spAutoFit/>
          </a:bodyPr>
          <a:lstStyle/>
          <a:p>
            <a:pPr algn="ctr"/>
            <a:r>
              <a:rPr lang="en-US" altLang="zh-CN" sz="2400"/>
              <a:t>SDA</a:t>
            </a:r>
          </a:p>
        </p:txBody>
      </p:sp>
      <p:grpSp>
        <p:nvGrpSpPr>
          <p:cNvPr id="28" name="组合 27">
            <a:extLst>
              <a:ext uri="{FF2B5EF4-FFF2-40B4-BE49-F238E27FC236}">
                <a16:creationId xmlns:a16="http://schemas.microsoft.com/office/drawing/2014/main" id="{D7E72A93-82E2-444A-BC4A-644713527EFD}"/>
              </a:ext>
            </a:extLst>
          </p:cNvPr>
          <p:cNvGrpSpPr/>
          <p:nvPr/>
        </p:nvGrpSpPr>
        <p:grpSpPr>
          <a:xfrm>
            <a:off x="7575193" y="3818587"/>
            <a:ext cx="3325433" cy="523220"/>
            <a:chOff x="1374684" y="3818587"/>
            <a:chExt cx="3325433" cy="523220"/>
          </a:xfrm>
        </p:grpSpPr>
        <p:grpSp>
          <p:nvGrpSpPr>
            <p:cNvPr id="29" name="组合 28">
              <a:extLst>
                <a:ext uri="{FF2B5EF4-FFF2-40B4-BE49-F238E27FC236}">
                  <a16:creationId xmlns:a16="http://schemas.microsoft.com/office/drawing/2014/main" id="{367076F8-4EF4-4E15-9D60-5D1379DDA146}"/>
                </a:ext>
              </a:extLst>
            </p:cNvPr>
            <p:cNvGrpSpPr/>
            <p:nvPr/>
          </p:nvGrpSpPr>
          <p:grpSpPr>
            <a:xfrm>
              <a:off x="3110917" y="3818587"/>
              <a:ext cx="1589200" cy="523220"/>
              <a:chOff x="2678000" y="4535430"/>
              <a:chExt cx="1589200" cy="523220"/>
            </a:xfrm>
          </p:grpSpPr>
          <p:cxnSp>
            <p:nvCxnSpPr>
              <p:cNvPr id="33" name="直接连接符 32">
                <a:extLst>
                  <a:ext uri="{FF2B5EF4-FFF2-40B4-BE49-F238E27FC236}">
                    <a16:creationId xmlns:a16="http://schemas.microsoft.com/office/drawing/2014/main" id="{C1910E9A-230B-4897-904C-8C998ED10259}"/>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F4F0D7F-16FD-43FB-8978-5DFA2B773DF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F735C18-FF01-4F37-869F-1033506CA50E}"/>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6604B3CF-5648-4739-9534-3E4D29CA22E2}"/>
                </a:ext>
              </a:extLst>
            </p:cNvPr>
            <p:cNvGrpSpPr/>
            <p:nvPr/>
          </p:nvGrpSpPr>
          <p:grpSpPr>
            <a:xfrm flipH="1">
              <a:off x="1374684" y="3818587"/>
              <a:ext cx="1736233" cy="523220"/>
              <a:chOff x="3070806" y="4535430"/>
              <a:chExt cx="1736233" cy="523220"/>
            </a:xfrm>
          </p:grpSpPr>
          <p:cxnSp>
            <p:nvCxnSpPr>
              <p:cNvPr id="31" name="直接连接符 30">
                <a:extLst>
                  <a:ext uri="{FF2B5EF4-FFF2-40B4-BE49-F238E27FC236}">
                    <a16:creationId xmlns:a16="http://schemas.microsoft.com/office/drawing/2014/main" id="{F1B639F9-510F-4E0A-A7F3-4CC65D7EAF6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FA2FC48-DCF7-4B93-B6ED-0D267A085992}"/>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a:extLst>
              <a:ext uri="{FF2B5EF4-FFF2-40B4-BE49-F238E27FC236}">
                <a16:creationId xmlns:a16="http://schemas.microsoft.com/office/drawing/2014/main" id="{C98A11A6-F570-4506-A884-C661020655C1}"/>
              </a:ext>
            </a:extLst>
          </p:cNvPr>
          <p:cNvGrpSpPr/>
          <p:nvPr/>
        </p:nvGrpSpPr>
        <p:grpSpPr>
          <a:xfrm>
            <a:off x="7575193" y="4902757"/>
            <a:ext cx="2849586" cy="523220"/>
            <a:chOff x="1374684" y="4902757"/>
            <a:chExt cx="2849586" cy="523220"/>
          </a:xfrm>
        </p:grpSpPr>
        <p:grpSp>
          <p:nvGrpSpPr>
            <p:cNvPr id="37" name="组合 36">
              <a:extLst>
                <a:ext uri="{FF2B5EF4-FFF2-40B4-BE49-F238E27FC236}">
                  <a16:creationId xmlns:a16="http://schemas.microsoft.com/office/drawing/2014/main" id="{CDC8622F-69A4-492A-9632-E57352677D1A}"/>
                </a:ext>
              </a:extLst>
            </p:cNvPr>
            <p:cNvGrpSpPr/>
            <p:nvPr/>
          </p:nvGrpSpPr>
          <p:grpSpPr>
            <a:xfrm>
              <a:off x="1374684" y="4902757"/>
              <a:ext cx="2849586" cy="523220"/>
              <a:chOff x="2220800" y="4535430"/>
              <a:chExt cx="2849586" cy="523220"/>
            </a:xfrm>
          </p:grpSpPr>
          <p:cxnSp>
            <p:nvCxnSpPr>
              <p:cNvPr id="42" name="直接连接符 41">
                <a:extLst>
                  <a:ext uri="{FF2B5EF4-FFF2-40B4-BE49-F238E27FC236}">
                    <a16:creationId xmlns:a16="http://schemas.microsoft.com/office/drawing/2014/main" id="{4CD721D1-BAD3-4B61-9051-341B35E4926E}"/>
                  </a:ext>
                </a:extLst>
              </p:cNvPr>
              <p:cNvCxnSpPr>
                <a:cxnSpLocks/>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37893E3-A74B-417E-9072-DD67F1E2DBEF}"/>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03C39C1-2BFF-42D7-91A1-034D84307275}"/>
                  </a:ext>
                </a:extLst>
              </p:cNvPr>
              <p:cNvCxnSpPr>
                <a:cxnSpLocks/>
              </p:cNvCxnSpPr>
              <p:nvPr/>
            </p:nvCxnSpPr>
            <p:spPr>
              <a:xfrm>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7C219937-D67D-4264-BD83-A1030BCC5009}"/>
                </a:ext>
              </a:extLst>
            </p:cNvPr>
            <p:cNvGrpSpPr/>
            <p:nvPr/>
          </p:nvGrpSpPr>
          <p:grpSpPr>
            <a:xfrm flipV="1">
              <a:off x="1374684" y="4902757"/>
              <a:ext cx="2849586" cy="523220"/>
              <a:chOff x="2220800" y="4535430"/>
              <a:chExt cx="2849586" cy="523220"/>
            </a:xfrm>
          </p:grpSpPr>
          <p:cxnSp>
            <p:nvCxnSpPr>
              <p:cNvPr id="39" name="直接连接符 38">
                <a:extLst>
                  <a:ext uri="{FF2B5EF4-FFF2-40B4-BE49-F238E27FC236}">
                    <a16:creationId xmlns:a16="http://schemas.microsoft.com/office/drawing/2014/main" id="{2636D0C0-CD43-4347-8CA5-1CCAE075DF3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8455385-E056-4136-94CB-B7AC7231D057}"/>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8971375-915F-4FB1-9280-120A1A7D3823}"/>
                  </a:ext>
                </a:extLst>
              </p:cNvPr>
              <p:cNvCxnSpPr>
                <a:cxnSpLocks/>
              </p:cNvCxnSpPr>
              <p:nvPr/>
            </p:nvCxnSpPr>
            <p:spPr>
              <a:xfrm flipV="1">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45" name="文本框 44">
            <a:extLst>
              <a:ext uri="{FF2B5EF4-FFF2-40B4-BE49-F238E27FC236}">
                <a16:creationId xmlns:a16="http://schemas.microsoft.com/office/drawing/2014/main" id="{ADC21737-8FA7-4908-9E8E-C6AAD2AA87A0}"/>
              </a:ext>
            </a:extLst>
          </p:cNvPr>
          <p:cNvSpPr txBox="1"/>
          <p:nvPr/>
        </p:nvSpPr>
        <p:spPr>
          <a:xfrm>
            <a:off x="3587235" y="3813258"/>
            <a:ext cx="850006" cy="461665"/>
          </a:xfrm>
          <a:prstGeom prst="rect">
            <a:avLst/>
          </a:prstGeom>
          <a:noFill/>
        </p:spPr>
        <p:txBody>
          <a:bodyPr wrap="square" rtlCol="0">
            <a:spAutoFit/>
          </a:bodyPr>
          <a:lstStyle/>
          <a:p>
            <a:pPr algn="ctr"/>
            <a:r>
              <a:rPr lang="en-US" altLang="zh-CN" sz="2400"/>
              <a:t>ACK</a:t>
            </a:r>
          </a:p>
        </p:txBody>
      </p:sp>
      <p:sp>
        <p:nvSpPr>
          <p:cNvPr id="64" name="文本框 63">
            <a:extLst>
              <a:ext uri="{FF2B5EF4-FFF2-40B4-BE49-F238E27FC236}">
                <a16:creationId xmlns:a16="http://schemas.microsoft.com/office/drawing/2014/main" id="{6C35BFE2-AD2E-4328-9107-752EC258431B}"/>
              </a:ext>
            </a:extLst>
          </p:cNvPr>
          <p:cNvSpPr txBox="1"/>
          <p:nvPr/>
        </p:nvSpPr>
        <p:spPr>
          <a:xfrm>
            <a:off x="9082826" y="3813258"/>
            <a:ext cx="850006" cy="461665"/>
          </a:xfrm>
          <a:prstGeom prst="rect">
            <a:avLst/>
          </a:prstGeom>
          <a:noFill/>
        </p:spPr>
        <p:txBody>
          <a:bodyPr wrap="square" rtlCol="0">
            <a:spAutoFit/>
          </a:bodyPr>
          <a:lstStyle/>
          <a:p>
            <a:pPr algn="ctr"/>
            <a:r>
              <a:rPr lang="en-US" altLang="zh-CN" sz="2400"/>
              <a:t>ACK</a:t>
            </a:r>
          </a:p>
        </p:txBody>
      </p:sp>
      <p:sp>
        <p:nvSpPr>
          <p:cNvPr id="46" name="矩形 45">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366679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）下，写入指定数据（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85" y="3325255"/>
            <a:ext cx="10658831" cy="2499812"/>
          </a:xfrm>
          <a:prstGeom prst="rect">
            <a:avLst/>
          </a:prstGeom>
        </p:spPr>
      </p:pic>
    </p:spTree>
    <p:extLst>
      <p:ext uri="{BB962C8B-B14F-4D97-AF65-F5344CB8AC3E}">
        <p14:creationId xmlns:p14="http://schemas.microsoft.com/office/powerpoint/2010/main" val="3172618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当前地址读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），在当前地址指针指示的地址下，读取从机数据（</a:t>
            </a:r>
            <a:r>
              <a:rPr lang="en-US" altLang="zh-CN" sz="2800"/>
              <a:t>Data</a:t>
            </a:r>
            <a:r>
              <a:rPr lang="zh-CN" altLang="en-US" sz="2800"/>
              <a:t>）</a:t>
            </a:r>
            <a:endParaRPr lang="en-US" altLang="zh-CN" sz="280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334" y="3110766"/>
            <a:ext cx="9313333" cy="3069351"/>
          </a:xfrm>
          <a:prstGeom prst="rect">
            <a:avLst/>
          </a:prstGeom>
        </p:spPr>
      </p:pic>
    </p:spTree>
    <p:extLst>
      <p:ext uri="{BB962C8B-B14F-4D97-AF65-F5344CB8AC3E}">
        <p14:creationId xmlns:p14="http://schemas.microsoft.com/office/powerpoint/2010/main" val="20433653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）下，读取从机数据（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78" y="3500345"/>
            <a:ext cx="11537245" cy="2044234"/>
          </a:xfrm>
          <a:prstGeom prst="rect">
            <a:avLst/>
          </a:prstGeom>
        </p:spPr>
      </p:pic>
    </p:spTree>
    <p:extLst>
      <p:ext uri="{BB962C8B-B14F-4D97-AF65-F5344CB8AC3E}">
        <p14:creationId xmlns:p14="http://schemas.microsoft.com/office/powerpoint/2010/main" val="28633760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MPU6050</a:t>
            </a:r>
            <a:r>
              <a:rPr lang="zh-CN" altLang="en-US" sz="2800"/>
              <a:t>是一个</a:t>
            </a:r>
            <a:r>
              <a:rPr lang="en-US" altLang="zh-CN" sz="2800"/>
              <a:t>6</a:t>
            </a:r>
            <a:r>
              <a:rPr lang="zh-CN" altLang="en-US" sz="2800"/>
              <a:t>轴姿态传感器，可以测量芯片自身</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轴的加速度、角速度参数，通过数据融合，可进一步得到姿态角，常应用于平衡车、飞行器等需要检测自身姿态的场景</a:t>
            </a:r>
            <a:endParaRPr lang="en-US" altLang="zh-CN" sz="2800"/>
          </a:p>
          <a:p>
            <a:pPr marL="457200" indent="-457200">
              <a:buFont typeface="Arial" panose="020B0604020202020204" pitchFamily="34" charset="0"/>
              <a:buChar char="•"/>
            </a:pPr>
            <a:r>
              <a:rPr lang="en-US" altLang="zh-CN" sz="2800"/>
              <a:t>3</a:t>
            </a:r>
            <a:r>
              <a:rPr lang="zh-CN" altLang="en-US" sz="2800"/>
              <a:t>轴加速度计（</a:t>
            </a:r>
            <a:r>
              <a:rPr lang="en-US" altLang="zh-CN" sz="2800"/>
              <a:t>Accelerometer</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a:t>
            </a:r>
            <a:endParaRPr lang="en-US" altLang="zh-CN" sz="2800"/>
          </a:p>
          <a:p>
            <a:pPr marL="457200" indent="-457200">
              <a:buFont typeface="Arial" panose="020B0604020202020204" pitchFamily="34" charset="0"/>
              <a:buChar char="•"/>
            </a:pPr>
            <a:r>
              <a:rPr lang="en-US" altLang="zh-CN" sz="2800"/>
              <a:t>3</a:t>
            </a:r>
            <a:r>
              <a:rPr lang="zh-CN" altLang="en-US" sz="2800"/>
              <a:t>轴陀螺仪传感器（</a:t>
            </a:r>
            <a:r>
              <a:rPr lang="en-US" altLang="zh-CN" sz="2800"/>
              <a:t>Gyroscope</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轴的角速度</a:t>
            </a:r>
            <a:endParaRPr lang="en-US" altLang="zh-CN" sz="2800"/>
          </a:p>
        </p:txBody>
      </p:sp>
      <p:pic>
        <p:nvPicPr>
          <p:cNvPr id="2" name="图片 1"/>
          <p:cNvPicPr>
            <a:picLocks noChangeAspect="1"/>
          </p:cNvPicPr>
          <p:nvPr/>
        </p:nvPicPr>
        <p:blipFill>
          <a:blip r:embed="rId2"/>
          <a:stretch>
            <a:fillRect/>
          </a:stretch>
        </p:blipFill>
        <p:spPr>
          <a:xfrm>
            <a:off x="796740" y="3792365"/>
            <a:ext cx="2730074" cy="2461679"/>
          </a:xfrm>
          <a:prstGeom prst="rect">
            <a:avLst/>
          </a:prstGeom>
        </p:spPr>
      </p:pic>
      <p:pic>
        <p:nvPicPr>
          <p:cNvPr id="2052" name="Picture 4" descr="http://mms2.baidu.com/it/u=3099661625,2866703993&amp;fm=253&amp;app=138&amp;f=JPEG&amp;fmt=auto&amp;q=75?w=500&amp;h=3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089" y="3792365"/>
            <a:ext cx="3660069" cy="24668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img2.baidu.com/image_search/src=http%3A%2F%2Fimg1.gtimg.com%2Fnews%2Fpics%2Fhv1%2F146%2F88%2F2122%2F138005636.jpg&amp;refer=http%3A%2F%2Fimg1.gtimg.com&amp;app=2002&amp;size=f9999,10000&amp;q=a80&amp;n=0&amp;g=0n&amp;fmt=auto?sec=1669383053&amp;t=767d857105c35d0fc52fb41263446071"/>
          <p:cNvPicPr>
            <a:picLocks noChangeAspect="1" noChangeArrowheads="1"/>
          </p:cNvPicPr>
          <p:nvPr/>
        </p:nvPicPr>
        <p:blipFill rotWithShape="1">
          <a:blip r:embed="rId4">
            <a:extLst>
              <a:ext uri="{28A0092B-C50C-407E-A947-70E740481C1C}">
                <a14:useLocalDpi xmlns:a14="http://schemas.microsoft.com/office/drawing/2010/main" val="0"/>
              </a:ext>
            </a:extLst>
          </a:blip>
          <a:srcRect l="1707" t="1429" r="1627"/>
          <a:stretch/>
        </p:blipFill>
        <p:spPr bwMode="auto">
          <a:xfrm>
            <a:off x="8029433" y="3792365"/>
            <a:ext cx="3329815" cy="246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5745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参数</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16</a:t>
            </a:r>
            <a:r>
              <a:rPr lang="zh-CN" altLang="en-US" sz="2800"/>
              <a:t>位</a:t>
            </a:r>
            <a:r>
              <a:rPr lang="en-US" altLang="zh-CN" sz="2800"/>
              <a:t>ADC</a:t>
            </a:r>
            <a:r>
              <a:rPr lang="zh-CN" altLang="en-US" sz="2800"/>
              <a:t>采集传感器的模拟信号，量化范围：</a:t>
            </a:r>
            <a:r>
              <a:rPr lang="en-US" altLang="zh-CN" sz="2800"/>
              <a:t>-32768~32767</a:t>
            </a:r>
          </a:p>
          <a:p>
            <a:pPr marL="457200" indent="-457200">
              <a:buFont typeface="Arial" panose="020B0604020202020204" pitchFamily="34" charset="0"/>
              <a:buChar char="•"/>
            </a:pPr>
            <a:r>
              <a:rPr lang="zh-CN" altLang="en-US" sz="2800"/>
              <a:t>加速度计满量程选择：</a:t>
            </a:r>
            <a:r>
              <a:rPr lang="en-US" altLang="zh-CN" sz="2800"/>
              <a:t>±2</a:t>
            </a:r>
            <a:r>
              <a:rPr lang="zh-CN" altLang="en-US" sz="2800"/>
              <a:t>、</a:t>
            </a:r>
            <a:r>
              <a:rPr lang="en-US" altLang="zh-CN" sz="2800"/>
              <a:t>±4</a:t>
            </a:r>
            <a:r>
              <a:rPr lang="zh-CN" altLang="en-US" sz="2800"/>
              <a:t>、</a:t>
            </a:r>
            <a:r>
              <a:rPr lang="en-US" altLang="zh-CN" sz="2800"/>
              <a:t>±8</a:t>
            </a:r>
            <a:r>
              <a:rPr lang="zh-CN" altLang="en-US" sz="2800"/>
              <a:t>、</a:t>
            </a:r>
            <a:r>
              <a:rPr lang="en-US" altLang="zh-CN" sz="2800"/>
              <a:t>±16</a:t>
            </a:r>
            <a:r>
              <a:rPr lang="zh-CN" altLang="en-US" sz="2800"/>
              <a:t>（</a:t>
            </a:r>
            <a:r>
              <a:rPr lang="en-US" altLang="zh-CN" sz="2800"/>
              <a:t>g</a:t>
            </a:r>
            <a:r>
              <a:rPr lang="zh-CN" altLang="en-US" sz="2800"/>
              <a:t>）</a:t>
            </a:r>
            <a:endParaRPr lang="en-US" altLang="zh-CN" sz="2800"/>
          </a:p>
          <a:p>
            <a:pPr marL="457200" indent="-457200">
              <a:buFont typeface="Arial" panose="020B0604020202020204" pitchFamily="34" charset="0"/>
              <a:buChar char="•"/>
            </a:pPr>
            <a:r>
              <a:rPr lang="zh-CN" altLang="en-US" sz="2800"/>
              <a:t>陀螺仪满量程选择：</a:t>
            </a:r>
            <a:r>
              <a:rPr lang="en-US" altLang="zh-CN" sz="2800"/>
              <a:t> ±250</a:t>
            </a:r>
            <a:r>
              <a:rPr lang="zh-CN" altLang="en-US" sz="2800"/>
              <a:t>、</a:t>
            </a:r>
            <a:r>
              <a:rPr lang="en-US" altLang="zh-CN" sz="2800"/>
              <a:t>±500</a:t>
            </a:r>
            <a:r>
              <a:rPr lang="zh-CN" altLang="en-US" sz="2800"/>
              <a:t>、</a:t>
            </a:r>
            <a:r>
              <a:rPr lang="en-US" altLang="zh-CN" sz="2800"/>
              <a:t>±1000</a:t>
            </a:r>
            <a:r>
              <a:rPr lang="zh-CN" altLang="en-US" sz="2800"/>
              <a:t>、</a:t>
            </a:r>
            <a:r>
              <a:rPr lang="en-US" altLang="zh-CN" sz="2800"/>
              <a:t>±2000</a:t>
            </a:r>
            <a:r>
              <a:rPr lang="zh-CN" altLang="en-US" sz="2800"/>
              <a:t>（</a:t>
            </a:r>
            <a:r>
              <a:rPr lang="en-US" altLang="zh-CN" sz="2800"/>
              <a:t>°/sec</a:t>
            </a:r>
            <a:r>
              <a:rPr lang="zh-CN" altLang="en-US" sz="2800"/>
              <a:t>）</a:t>
            </a:r>
            <a:endParaRPr lang="en-US" altLang="zh-CN" sz="2800"/>
          </a:p>
          <a:p>
            <a:pPr marL="457200" indent="-457200">
              <a:buFont typeface="Arial" panose="020B0604020202020204" pitchFamily="34" charset="0"/>
              <a:buChar char="•"/>
            </a:pPr>
            <a:r>
              <a:rPr lang="zh-CN" altLang="en-US" sz="2800"/>
              <a:t>可配置的数字低通滤波器</a:t>
            </a:r>
            <a:endParaRPr lang="en-US" altLang="zh-CN" sz="2800"/>
          </a:p>
          <a:p>
            <a:pPr marL="457200" indent="-457200">
              <a:buFont typeface="Arial" panose="020B0604020202020204" pitchFamily="34" charset="0"/>
              <a:buChar char="•"/>
            </a:pPr>
            <a:r>
              <a:rPr lang="zh-CN" altLang="en-US" sz="2800"/>
              <a:t>可配置的时钟源</a:t>
            </a:r>
            <a:endParaRPr lang="en-US" altLang="zh-CN" sz="2800"/>
          </a:p>
          <a:p>
            <a:pPr marL="457200" indent="-457200">
              <a:buFont typeface="Arial" panose="020B0604020202020204" pitchFamily="34" charset="0"/>
              <a:buChar char="•"/>
            </a:pPr>
            <a:r>
              <a:rPr lang="zh-CN" altLang="en-US" sz="2800"/>
              <a:t>可配置的采样分频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I2C</a:t>
            </a:r>
            <a:r>
              <a:rPr lang="zh-CN" altLang="en-US" sz="2800"/>
              <a:t>从机地址：</a:t>
            </a:r>
            <a:r>
              <a:rPr lang="en-US" altLang="zh-CN" sz="2800"/>
              <a:t>1101000</a:t>
            </a:r>
            <a:r>
              <a:rPr lang="zh-CN" altLang="en-US" sz="2800"/>
              <a:t>（</a:t>
            </a:r>
            <a:r>
              <a:rPr lang="en-US" altLang="zh-CN" sz="2800"/>
              <a:t>AD0=0</a:t>
            </a:r>
            <a:r>
              <a:rPr lang="zh-CN" altLang="en-US" sz="2800"/>
              <a:t>）</a:t>
            </a:r>
            <a:endParaRPr lang="en-US" altLang="zh-CN" sz="2800"/>
          </a:p>
          <a:p>
            <a:r>
              <a:rPr lang="en-US" altLang="zh-CN" sz="2800"/>
              <a:t>			1101001</a:t>
            </a:r>
            <a:r>
              <a:rPr lang="zh-CN" altLang="en-US" sz="2800"/>
              <a:t>（</a:t>
            </a:r>
            <a:r>
              <a:rPr lang="en-US" altLang="zh-CN" sz="2800"/>
              <a:t>AD0=1</a:t>
            </a:r>
            <a:r>
              <a:rPr lang="zh-CN" altLang="en-US" sz="2800"/>
              <a:t>）</a:t>
            </a:r>
            <a:endParaRPr lang="en-US" altLang="zh-CN" sz="2800"/>
          </a:p>
        </p:txBody>
      </p:sp>
    </p:spTree>
    <p:extLst>
      <p:ext uri="{BB962C8B-B14F-4D97-AF65-F5344CB8AC3E}">
        <p14:creationId xmlns:p14="http://schemas.microsoft.com/office/powerpoint/2010/main" val="27848052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90" y="1589937"/>
            <a:ext cx="6940938" cy="4065793"/>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1737919999"/>
              </p:ext>
            </p:extLst>
          </p:nvPr>
        </p:nvGraphicFramePr>
        <p:xfrm>
          <a:off x="7867486" y="2510314"/>
          <a:ext cx="3759200" cy="2225040"/>
        </p:xfrm>
        <a:graphic>
          <a:graphicData uri="http://schemas.openxmlformats.org/drawingml/2006/table">
            <a:tbl>
              <a:tblPr firstRow="1" bandRow="1">
                <a:tableStyleId>{93296810-A885-4BE3-A3E7-6D5BEEA58F35}</a:tableStyleId>
              </a:tblPr>
              <a:tblGrid>
                <a:gridCol w="1557867">
                  <a:extLst>
                    <a:ext uri="{9D8B030D-6E8A-4147-A177-3AD203B41FA5}">
                      <a16:colId xmlns:a16="http://schemas.microsoft.com/office/drawing/2014/main" val="2031753788"/>
                    </a:ext>
                  </a:extLst>
                </a:gridCol>
                <a:gridCol w="2201333">
                  <a:extLst>
                    <a:ext uri="{9D8B030D-6E8A-4147-A177-3AD203B41FA5}">
                      <a16:colId xmlns:a16="http://schemas.microsoft.com/office/drawing/2014/main" val="2067396786"/>
                    </a:ext>
                  </a:extLst>
                </a:gridCol>
              </a:tblGrid>
              <a:tr h="370840">
                <a:tc>
                  <a:txBody>
                    <a:bodyPr/>
                    <a:lstStyle/>
                    <a:p>
                      <a:pPr algn="ctr"/>
                      <a:r>
                        <a:rPr lang="zh-CN" altLang="en-US"/>
                        <a:t>引脚</a:t>
                      </a:r>
                    </a:p>
                  </a:txBody>
                  <a:tcPr/>
                </a:tc>
                <a:tc>
                  <a:txBody>
                    <a:bodyPr/>
                    <a:lstStyle/>
                    <a:p>
                      <a:pPr algn="ctr"/>
                      <a:r>
                        <a:rPr lang="zh-CN" altLang="en-US"/>
                        <a:t>功能</a:t>
                      </a:r>
                    </a:p>
                  </a:txBody>
                  <a:tcPr/>
                </a:tc>
                <a:extLst>
                  <a:ext uri="{0D108BD9-81ED-4DB2-BD59-A6C34878D82A}">
                    <a16:rowId xmlns:a16="http://schemas.microsoft.com/office/drawing/2014/main" val="1298723391"/>
                  </a:ext>
                </a:extLst>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p>
                  </a:txBody>
                  <a:tcPr/>
                </a:tc>
                <a:extLst>
                  <a:ext uri="{0D108BD9-81ED-4DB2-BD59-A6C34878D82A}">
                    <a16:rowId xmlns:a16="http://schemas.microsoft.com/office/drawing/2014/main" val="1839663746"/>
                  </a:ext>
                </a:extLst>
              </a:tr>
              <a:tr h="370840">
                <a:tc>
                  <a:txBody>
                    <a:bodyPr/>
                    <a:lstStyle/>
                    <a:p>
                      <a:pPr algn="ctr"/>
                      <a:r>
                        <a:rPr lang="en-US" altLang="zh-CN"/>
                        <a:t>SCL</a:t>
                      </a:r>
                      <a:r>
                        <a:rPr lang="zh-CN" altLang="en-US"/>
                        <a:t>、</a:t>
                      </a:r>
                      <a:r>
                        <a:rPr lang="en-US" altLang="zh-CN"/>
                        <a:t>SDA</a:t>
                      </a:r>
                      <a:endParaRPr lang="zh-CN" altLang="en-US"/>
                    </a:p>
                  </a:txBody>
                  <a:tcPr/>
                </a:tc>
                <a:tc>
                  <a:txBody>
                    <a:bodyPr/>
                    <a:lstStyle/>
                    <a:p>
                      <a:pPr algn="ctr"/>
                      <a:r>
                        <a:rPr lang="en-US" altLang="zh-CN"/>
                        <a:t>I2C</a:t>
                      </a:r>
                      <a:r>
                        <a:rPr lang="zh-CN" altLang="en-US"/>
                        <a:t>通信引脚</a:t>
                      </a:r>
                    </a:p>
                  </a:txBody>
                  <a:tcPr/>
                </a:tc>
                <a:extLst>
                  <a:ext uri="{0D108BD9-81ED-4DB2-BD59-A6C34878D82A}">
                    <a16:rowId xmlns:a16="http://schemas.microsoft.com/office/drawing/2014/main" val="3529708779"/>
                  </a:ext>
                </a:extLst>
              </a:tr>
              <a:tr h="370840">
                <a:tc>
                  <a:txBody>
                    <a:bodyPr/>
                    <a:lstStyle/>
                    <a:p>
                      <a:pPr algn="ctr"/>
                      <a:r>
                        <a:rPr lang="en-US" altLang="zh-CN"/>
                        <a:t>XCL</a:t>
                      </a:r>
                      <a:r>
                        <a:rPr lang="zh-CN" altLang="en-US"/>
                        <a:t>、</a:t>
                      </a:r>
                      <a:r>
                        <a:rPr lang="en-US" altLang="zh-CN"/>
                        <a:t>XDA</a:t>
                      </a:r>
                      <a:endParaRPr lang="zh-CN" altLang="en-US"/>
                    </a:p>
                  </a:txBody>
                  <a:tcPr/>
                </a:tc>
                <a:tc>
                  <a:txBody>
                    <a:bodyPr/>
                    <a:lstStyle/>
                    <a:p>
                      <a:pPr algn="ctr"/>
                      <a:r>
                        <a:rPr lang="zh-CN" altLang="en-US"/>
                        <a:t>主机</a:t>
                      </a:r>
                      <a:r>
                        <a:rPr lang="en-US" altLang="zh-CN"/>
                        <a:t>I2C</a:t>
                      </a:r>
                      <a:r>
                        <a:rPr lang="zh-CN" altLang="en-US"/>
                        <a:t>通信引脚</a:t>
                      </a:r>
                    </a:p>
                  </a:txBody>
                  <a:tcPr/>
                </a:tc>
                <a:extLst>
                  <a:ext uri="{0D108BD9-81ED-4DB2-BD59-A6C34878D82A}">
                    <a16:rowId xmlns:a16="http://schemas.microsoft.com/office/drawing/2014/main" val="520980134"/>
                  </a:ext>
                </a:extLst>
              </a:tr>
              <a:tr h="370840">
                <a:tc>
                  <a:txBody>
                    <a:bodyPr/>
                    <a:lstStyle/>
                    <a:p>
                      <a:pPr algn="ctr"/>
                      <a:r>
                        <a:rPr lang="en-US" altLang="zh-CN"/>
                        <a:t>AD0</a:t>
                      </a:r>
                      <a:endParaRPr lang="zh-CN" altLang="en-US"/>
                    </a:p>
                  </a:txBody>
                  <a:tcPr/>
                </a:tc>
                <a:tc>
                  <a:txBody>
                    <a:bodyPr/>
                    <a:lstStyle/>
                    <a:p>
                      <a:pPr algn="ctr"/>
                      <a:r>
                        <a:rPr lang="zh-CN" altLang="en-US"/>
                        <a:t>从机地址最低位</a:t>
                      </a:r>
                    </a:p>
                  </a:txBody>
                  <a:tcPr/>
                </a:tc>
                <a:extLst>
                  <a:ext uri="{0D108BD9-81ED-4DB2-BD59-A6C34878D82A}">
                    <a16:rowId xmlns:a16="http://schemas.microsoft.com/office/drawing/2014/main" val="445739091"/>
                  </a:ext>
                </a:extLst>
              </a:tr>
              <a:tr h="370840">
                <a:tc>
                  <a:txBody>
                    <a:bodyPr/>
                    <a:lstStyle/>
                    <a:p>
                      <a:pPr algn="ctr"/>
                      <a:r>
                        <a:rPr lang="en-US" altLang="zh-CN"/>
                        <a:t>INT</a:t>
                      </a:r>
                      <a:endParaRPr lang="zh-CN" altLang="en-US"/>
                    </a:p>
                  </a:txBody>
                  <a:tcPr/>
                </a:tc>
                <a:tc>
                  <a:txBody>
                    <a:bodyPr/>
                    <a:lstStyle/>
                    <a:p>
                      <a:pPr algn="ctr"/>
                      <a:r>
                        <a:rPr lang="zh-CN" altLang="en-US"/>
                        <a:t>中断信号输出</a:t>
                      </a:r>
                    </a:p>
                  </a:txBody>
                  <a:tcPr/>
                </a:tc>
                <a:extLst>
                  <a:ext uri="{0D108BD9-81ED-4DB2-BD59-A6C34878D82A}">
                    <a16:rowId xmlns:a16="http://schemas.microsoft.com/office/drawing/2014/main" val="494339102"/>
                  </a:ext>
                </a:extLst>
              </a:tr>
            </a:tbl>
          </a:graphicData>
        </a:graphic>
      </p:graphicFrame>
    </p:spTree>
    <p:extLst>
      <p:ext uri="{BB962C8B-B14F-4D97-AF65-F5344CB8AC3E}">
        <p14:creationId xmlns:p14="http://schemas.microsoft.com/office/powerpoint/2010/main" val="28658075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框图</a:t>
            </a:r>
          </a:p>
        </p:txBody>
      </p:sp>
      <p:pic>
        <p:nvPicPr>
          <p:cNvPr id="2" name="图片 1"/>
          <p:cNvPicPr>
            <a:picLocks noChangeAspect="1"/>
          </p:cNvPicPr>
          <p:nvPr/>
        </p:nvPicPr>
        <p:blipFill>
          <a:blip r:embed="rId2"/>
          <a:stretch>
            <a:fillRect/>
          </a:stretch>
        </p:blipFill>
        <p:spPr>
          <a:xfrm>
            <a:off x="2228045" y="1067045"/>
            <a:ext cx="7204575" cy="5187000"/>
          </a:xfrm>
          <a:prstGeom prst="rect">
            <a:avLst/>
          </a:prstGeom>
        </p:spPr>
      </p:pic>
    </p:spTree>
    <p:extLst>
      <p:ext uri="{BB962C8B-B14F-4D97-AF65-F5344CB8AC3E}">
        <p14:creationId xmlns:p14="http://schemas.microsoft.com/office/powerpoint/2010/main" val="774080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软件安装</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安装</a:t>
            </a:r>
            <a:r>
              <a:rPr lang="en-US" altLang="zh-CN" sz="2800"/>
              <a:t>Keil5 MDK</a:t>
            </a:r>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安装器件支持包</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软件注册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STLINK</a:t>
            </a:r>
            <a:r>
              <a:rPr lang="zh-CN" altLang="en-US" sz="2800"/>
              <a:t>驱动</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USB</a:t>
            </a:r>
            <a:r>
              <a:rPr lang="zh-CN" altLang="en-US" sz="2800"/>
              <a:t>转串口驱动</a:t>
            </a:r>
            <a:endParaRPr lang="en-US" altLang="zh-CN" sz="2800"/>
          </a:p>
        </p:txBody>
      </p:sp>
    </p:spTree>
    <p:extLst>
      <p:ext uri="{BB962C8B-B14F-4D97-AF65-F5344CB8AC3E}">
        <p14:creationId xmlns:p14="http://schemas.microsoft.com/office/powerpoint/2010/main" val="9645413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外设简介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I2C</a:t>
            </a:r>
            <a:r>
              <a:rPr lang="zh-CN" altLang="en-US" sz="2800"/>
              <a:t>收发电路，可以由硬件自动执行时钟生成、起始终止条件生成、应答位收发、数据收发等功能，减轻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支持多主机模型</a:t>
            </a:r>
            <a:endParaRPr lang="en-US" altLang="zh-CN" sz="2800"/>
          </a:p>
          <a:p>
            <a:pPr marL="457200" indent="-457200">
              <a:buFont typeface="Arial" panose="020B0604020202020204" pitchFamily="34" charset="0"/>
              <a:buChar char="•"/>
            </a:pPr>
            <a:r>
              <a:rPr lang="zh-CN" altLang="en-US" sz="2800"/>
              <a:t>支持</a:t>
            </a:r>
            <a:r>
              <a:rPr lang="en-US" altLang="zh-CN" sz="2800"/>
              <a:t>7</a:t>
            </a:r>
            <a:r>
              <a:rPr lang="zh-CN" altLang="en-US" sz="2800"/>
              <a:t>位</a:t>
            </a:r>
            <a:r>
              <a:rPr lang="en-US" altLang="zh-CN" sz="2800"/>
              <a:t>/10</a:t>
            </a:r>
            <a:r>
              <a:rPr lang="zh-CN" altLang="en-US" sz="2800"/>
              <a:t>位地址模式</a:t>
            </a:r>
            <a:endParaRPr lang="en-US" altLang="zh-CN" sz="2800"/>
          </a:p>
          <a:p>
            <a:pPr marL="457200" indent="-457200">
              <a:buFont typeface="Arial" panose="020B0604020202020204" pitchFamily="34" charset="0"/>
              <a:buChar char="•"/>
            </a:pPr>
            <a:r>
              <a:rPr lang="zh-CN" altLang="en-US" sz="2800"/>
              <a:t>支持不同的通讯速度，标准速度</a:t>
            </a:r>
            <a:r>
              <a:rPr lang="en-US" altLang="zh-CN" sz="2800"/>
              <a:t>(</a:t>
            </a:r>
            <a:r>
              <a:rPr lang="zh-CN" altLang="en-US" sz="2800"/>
              <a:t>高达</a:t>
            </a:r>
            <a:r>
              <a:rPr lang="en-US" altLang="zh-CN" sz="2800"/>
              <a:t>100 kHz)</a:t>
            </a:r>
            <a:r>
              <a:rPr lang="zh-CN" altLang="en-US" sz="2800"/>
              <a:t>，快速</a:t>
            </a:r>
            <a:r>
              <a:rPr lang="en-US" altLang="zh-CN" sz="2800"/>
              <a:t>(</a:t>
            </a:r>
            <a:r>
              <a:rPr lang="zh-CN" altLang="en-US" sz="2800"/>
              <a:t>高达</a:t>
            </a:r>
            <a:r>
              <a:rPr lang="en-US" altLang="zh-CN" sz="2800"/>
              <a:t>400 kHz)</a:t>
            </a:r>
          </a:p>
          <a:p>
            <a:pPr marL="457200" indent="-457200">
              <a:buFont typeface="Arial" panose="020B0604020202020204" pitchFamily="34" charset="0"/>
              <a:buChar char="•"/>
            </a:pPr>
            <a:r>
              <a:rPr lang="zh-CN" altLang="en-US" sz="2800"/>
              <a:t>支持</a:t>
            </a:r>
            <a:r>
              <a:rPr lang="en-US" altLang="zh-CN" sz="2800"/>
              <a:t>DMA</a:t>
            </a:r>
          </a:p>
          <a:p>
            <a:pPr marL="457200" indent="-457200">
              <a:buFont typeface="Arial" panose="020B0604020202020204" pitchFamily="34" charset="0"/>
              <a:buChar char="•"/>
            </a:pPr>
            <a:r>
              <a:rPr lang="zh-CN" altLang="en-US" sz="2800"/>
              <a:t>兼容</a:t>
            </a:r>
            <a:r>
              <a:rPr lang="en-US" altLang="zh-CN" sz="2800" err="1"/>
              <a:t>SMBus</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I2C</a:t>
            </a:r>
            <a:r>
              <a:rPr lang="zh-CN" altLang="en-US" sz="2800"/>
              <a:t>资源：</a:t>
            </a:r>
            <a:r>
              <a:rPr lang="en-US" altLang="zh-CN" sz="2800"/>
              <a:t>I2C1</a:t>
            </a:r>
            <a:r>
              <a:rPr lang="zh-CN" altLang="en-US" sz="2800"/>
              <a:t>、</a:t>
            </a:r>
            <a:r>
              <a:rPr lang="en-US" altLang="zh-CN" sz="2800"/>
              <a:t>I2C2</a:t>
            </a:r>
          </a:p>
        </p:txBody>
      </p:sp>
    </p:spTree>
    <p:extLst>
      <p:ext uri="{BB962C8B-B14F-4D97-AF65-F5344CB8AC3E}">
        <p14:creationId xmlns:p14="http://schemas.microsoft.com/office/powerpoint/2010/main" val="11763686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框图</a:t>
            </a:r>
          </a:p>
        </p:txBody>
      </p:sp>
      <p:pic>
        <p:nvPicPr>
          <p:cNvPr id="7" name="图片 6">
            <a:extLst>
              <a:ext uri="{FF2B5EF4-FFF2-40B4-BE49-F238E27FC236}">
                <a16:creationId xmlns:a16="http://schemas.microsoft.com/office/drawing/2014/main" id="{2BA7E5AA-803B-5B76-021C-99F7B9D59583}"/>
              </a:ext>
            </a:extLst>
          </p:cNvPr>
          <p:cNvPicPr>
            <a:picLocks noChangeAspect="1"/>
          </p:cNvPicPr>
          <p:nvPr/>
        </p:nvPicPr>
        <p:blipFill>
          <a:blip r:embed="rId2"/>
          <a:stretch>
            <a:fillRect/>
          </a:stretch>
        </p:blipFill>
        <p:spPr>
          <a:xfrm>
            <a:off x="3141303" y="1069573"/>
            <a:ext cx="5909394" cy="5370983"/>
          </a:xfrm>
          <a:prstGeom prst="rect">
            <a:avLst/>
          </a:prstGeom>
        </p:spPr>
      </p:pic>
    </p:spTree>
    <p:extLst>
      <p:ext uri="{BB962C8B-B14F-4D97-AF65-F5344CB8AC3E}">
        <p14:creationId xmlns:p14="http://schemas.microsoft.com/office/powerpoint/2010/main" val="34132674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2614C041-1681-4B0F-9386-5196F157EA8D}"/>
              </a:ext>
            </a:extLst>
          </p:cNvPr>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A9EF1C-9503-4548-A0BF-52117A8E8C42}"/>
              </a:ext>
            </a:extLst>
          </p:cNvPr>
          <p:cNvSpPr/>
          <p:nvPr/>
        </p:nvSpPr>
        <p:spPr>
          <a:xfrm>
            <a:off x="6166790" y="1914173"/>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时钟控制器</a:t>
            </a:r>
            <a:endParaRPr lang="en-US" altLang="zh-CN"/>
          </a:p>
        </p:txBody>
      </p:sp>
      <p:sp>
        <p:nvSpPr>
          <p:cNvPr id="37" name="矩形 36">
            <a:extLst>
              <a:ext uri="{FF2B5EF4-FFF2-40B4-BE49-F238E27FC236}">
                <a16:creationId xmlns:a16="http://schemas.microsoft.com/office/drawing/2014/main" id="{FB471546-E75B-431E-AC0B-36A1D337207E}"/>
              </a:ext>
            </a:extLst>
          </p:cNvPr>
          <p:cNvSpPr/>
          <p:nvPr/>
        </p:nvSpPr>
        <p:spPr>
          <a:xfrm>
            <a:off x="2640750" y="382864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a:extLst>
              <a:ext uri="{FF2B5EF4-FFF2-40B4-BE49-F238E27FC236}">
                <a16:creationId xmlns:a16="http://schemas.microsoft.com/office/drawing/2014/main" id="{62E841F3-5282-41D2-ABF9-922B7621EAF4}"/>
              </a:ext>
            </a:extLst>
          </p:cNvPr>
          <p:cNvSpPr/>
          <p:nvPr/>
        </p:nvSpPr>
        <p:spPr>
          <a:xfrm>
            <a:off x="4932213" y="3629378"/>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2" name="矩形 21">
            <a:extLst>
              <a:ext uri="{FF2B5EF4-FFF2-40B4-BE49-F238E27FC236}">
                <a16:creationId xmlns:a16="http://schemas.microsoft.com/office/drawing/2014/main" id="{51A6EA9A-BEBA-41E3-84FC-95F714A6F159}"/>
              </a:ext>
            </a:extLst>
          </p:cNvPr>
          <p:cNvSpPr/>
          <p:nvPr/>
        </p:nvSpPr>
        <p:spPr>
          <a:xfrm>
            <a:off x="5295809" y="450966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数据寄存器</a:t>
            </a:r>
            <a:r>
              <a:rPr lang="en-US" altLang="zh-CN"/>
              <a:t>DR</a:t>
            </a:r>
          </a:p>
        </p:txBody>
      </p:sp>
      <p:sp>
        <p:nvSpPr>
          <p:cNvPr id="34" name="矩形 33">
            <a:extLst>
              <a:ext uri="{FF2B5EF4-FFF2-40B4-BE49-F238E27FC236}">
                <a16:creationId xmlns:a16="http://schemas.microsoft.com/office/drawing/2014/main" id="{5A9277E4-577F-4CF3-96EE-04633ECAA0E7}"/>
              </a:ext>
            </a:extLst>
          </p:cNvPr>
          <p:cNvSpPr/>
          <p:nvPr/>
        </p:nvSpPr>
        <p:spPr>
          <a:xfrm>
            <a:off x="5295809" y="3788684"/>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p>
        </p:txBody>
      </p:sp>
      <p:sp>
        <p:nvSpPr>
          <p:cNvPr id="46" name="矩形 45">
            <a:extLst>
              <a:ext uri="{FF2B5EF4-FFF2-40B4-BE49-F238E27FC236}">
                <a16:creationId xmlns:a16="http://schemas.microsoft.com/office/drawing/2014/main" id="{8BA38B0A-E642-4B98-BDB3-4B62B1E24D14}"/>
              </a:ext>
            </a:extLst>
          </p:cNvPr>
          <p:cNvSpPr/>
          <p:nvPr/>
        </p:nvSpPr>
        <p:spPr>
          <a:xfrm>
            <a:off x="8759639" y="3225030"/>
            <a:ext cx="900000" cy="102436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47" name="直接箭头连接符 46">
            <a:extLst>
              <a:ext uri="{FF2B5EF4-FFF2-40B4-BE49-F238E27FC236}">
                <a16:creationId xmlns:a16="http://schemas.microsoft.com/office/drawing/2014/main" id="{E8FD5291-A797-4180-A57D-811C13906FAF}"/>
              </a:ext>
            </a:extLst>
          </p:cNvPr>
          <p:cNvCxnSpPr>
            <a:cxnSpLocks/>
            <a:stCxn id="7" idx="3"/>
          </p:cNvCxnSpPr>
          <p:nvPr/>
        </p:nvCxnSpPr>
        <p:spPr>
          <a:xfrm>
            <a:off x="7707223" y="242635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35A6D477-B750-4E23-99F1-2C45D23684B3}"/>
              </a:ext>
            </a:extLst>
          </p:cNvPr>
          <p:cNvSpPr/>
          <p:nvPr/>
        </p:nvSpPr>
        <p:spPr>
          <a:xfrm>
            <a:off x="8760469" y="1899576"/>
            <a:ext cx="900000" cy="102436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67" name="直接箭头连接符 66">
            <a:extLst>
              <a:ext uri="{FF2B5EF4-FFF2-40B4-BE49-F238E27FC236}">
                <a16:creationId xmlns:a16="http://schemas.microsoft.com/office/drawing/2014/main" id="{ECADE76F-C61F-4EFE-AAF8-3A15E615B1E4}"/>
              </a:ext>
            </a:extLst>
          </p:cNvPr>
          <p:cNvCxnSpPr>
            <a:cxnSpLocks/>
            <a:stCxn id="54" idx="3"/>
          </p:cNvCxnSpPr>
          <p:nvPr/>
        </p:nvCxnSpPr>
        <p:spPr>
          <a:xfrm flipV="1">
            <a:off x="9660469" y="2389273"/>
            <a:ext cx="2234682"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961928BB-4887-4D9E-BA2A-ED64C6224AE0}"/>
              </a:ext>
            </a:extLst>
          </p:cNvPr>
          <p:cNvCxnSpPr>
            <a:cxnSpLocks/>
            <a:endCxn id="46" idx="3"/>
          </p:cNvCxnSpPr>
          <p:nvPr/>
        </p:nvCxnSpPr>
        <p:spPr>
          <a:xfrm flipH="1">
            <a:off x="9659639" y="3714728"/>
            <a:ext cx="2235512"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D1E669B-82D2-4FBF-B0B1-0C2C6A0D1201}"/>
              </a:ext>
            </a:extLst>
          </p:cNvPr>
          <p:cNvSpPr txBox="1"/>
          <p:nvPr/>
        </p:nvSpPr>
        <p:spPr>
          <a:xfrm>
            <a:off x="10869387" y="2019941"/>
            <a:ext cx="620889" cy="369332"/>
          </a:xfrm>
          <a:prstGeom prst="rect">
            <a:avLst/>
          </a:prstGeom>
          <a:noFill/>
        </p:spPr>
        <p:txBody>
          <a:bodyPr wrap="square" rtlCol="0">
            <a:spAutoFit/>
          </a:bodyPr>
          <a:lstStyle/>
          <a:p>
            <a:pPr algn="ctr"/>
            <a:r>
              <a:rPr lang="en-US" altLang="zh-CN"/>
              <a:t>SCL</a:t>
            </a:r>
            <a:endParaRPr lang="zh-CN" altLang="en-US"/>
          </a:p>
        </p:txBody>
      </p:sp>
      <p:sp>
        <p:nvSpPr>
          <p:cNvPr id="74" name="文本框 73">
            <a:extLst>
              <a:ext uri="{FF2B5EF4-FFF2-40B4-BE49-F238E27FC236}">
                <a16:creationId xmlns:a16="http://schemas.microsoft.com/office/drawing/2014/main" id="{11D7EA7A-D77A-4DFD-A087-3C67240FBE4D}"/>
              </a:ext>
            </a:extLst>
          </p:cNvPr>
          <p:cNvSpPr txBox="1"/>
          <p:nvPr/>
        </p:nvSpPr>
        <p:spPr>
          <a:xfrm>
            <a:off x="10869386" y="3714727"/>
            <a:ext cx="620889" cy="369332"/>
          </a:xfrm>
          <a:prstGeom prst="rect">
            <a:avLst/>
          </a:prstGeom>
          <a:noFill/>
        </p:spPr>
        <p:txBody>
          <a:bodyPr wrap="square" rtlCol="0">
            <a:spAutoFit/>
          </a:bodyPr>
          <a:lstStyle/>
          <a:p>
            <a:pPr algn="ctr"/>
            <a:r>
              <a:rPr lang="en-US" altLang="zh-CN"/>
              <a:t>SDA</a:t>
            </a:r>
            <a:endParaRPr lang="zh-CN" altLang="en-US"/>
          </a:p>
        </p:txBody>
      </p:sp>
      <p:sp>
        <p:nvSpPr>
          <p:cNvPr id="92" name="矩形 91">
            <a:extLst>
              <a:ext uri="{FF2B5EF4-FFF2-40B4-BE49-F238E27FC236}">
                <a16:creationId xmlns:a16="http://schemas.microsoft.com/office/drawing/2014/main" id="{1F0CC04D-EB8A-4A36-ABEB-2C476F6D38FF}"/>
              </a:ext>
            </a:extLst>
          </p:cNvPr>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
        <p:nvSpPr>
          <p:cNvPr id="2" name="箭头: 上下 1">
            <a:extLst>
              <a:ext uri="{FF2B5EF4-FFF2-40B4-BE49-F238E27FC236}">
                <a16:creationId xmlns:a16="http://schemas.microsoft.com/office/drawing/2014/main" id="{136F1FD5-EEA3-EDD1-0CF3-768D9F606B08}"/>
              </a:ext>
            </a:extLst>
          </p:cNvPr>
          <p:cNvSpPr/>
          <p:nvPr/>
        </p:nvSpPr>
        <p:spPr>
          <a:xfrm>
            <a:off x="6390146" y="4171995"/>
            <a:ext cx="222740" cy="337673"/>
          </a:xfrm>
          <a:prstGeom prst="up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2C3F8F34-7C6A-7A3C-E87B-D139FD02AC9F}"/>
              </a:ext>
            </a:extLst>
          </p:cNvPr>
          <p:cNvCxnSpPr>
            <a:cxnSpLocks/>
          </p:cNvCxnSpPr>
          <p:nvPr/>
        </p:nvCxnSpPr>
        <p:spPr>
          <a:xfrm flipH="1">
            <a:off x="5120070" y="3511113"/>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F70BE6C-1535-96CA-5A5B-61090249307F}"/>
              </a:ext>
            </a:extLst>
          </p:cNvPr>
          <p:cNvCxnSpPr>
            <a:cxnSpLocks/>
          </p:cNvCxnSpPr>
          <p:nvPr/>
        </p:nvCxnSpPr>
        <p:spPr>
          <a:xfrm flipV="1">
            <a:off x="5120070" y="3511113"/>
            <a:ext cx="0" cy="46922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4B169C7-583C-26E8-1F6D-2D212CCDF0B0}"/>
              </a:ext>
            </a:extLst>
          </p:cNvPr>
          <p:cNvCxnSpPr>
            <a:cxnSpLocks/>
            <a:endCxn id="34" idx="1"/>
          </p:cNvCxnSpPr>
          <p:nvPr/>
        </p:nvCxnSpPr>
        <p:spPr>
          <a:xfrm>
            <a:off x="5120070" y="3980340"/>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14593FB-7212-E0C9-8C1D-E275359CFE03}"/>
              </a:ext>
            </a:extLst>
          </p:cNvPr>
          <p:cNvCxnSpPr>
            <a:cxnSpLocks/>
          </p:cNvCxnSpPr>
          <p:nvPr/>
        </p:nvCxnSpPr>
        <p:spPr>
          <a:xfrm>
            <a:off x="7707223" y="3980340"/>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DFEA00A-2C5F-6969-843C-3BF297E85FE4}"/>
              </a:ext>
            </a:extLst>
          </p:cNvPr>
          <p:cNvCxnSpPr>
            <a:cxnSpLocks/>
            <a:stCxn id="37" idx="3"/>
            <a:endCxn id="40" idx="1"/>
          </p:cNvCxnSpPr>
          <p:nvPr/>
        </p:nvCxnSpPr>
        <p:spPr>
          <a:xfrm>
            <a:off x="4181183" y="434083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0613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主机发送</a:t>
            </a:r>
          </a:p>
        </p:txBody>
      </p:sp>
      <p:pic>
        <p:nvPicPr>
          <p:cNvPr id="3" name="图片 2">
            <a:extLst>
              <a:ext uri="{FF2B5EF4-FFF2-40B4-BE49-F238E27FC236}">
                <a16:creationId xmlns:a16="http://schemas.microsoft.com/office/drawing/2014/main" id="{4D486A0E-5273-4A82-9765-4BF94C2AA4A4}"/>
              </a:ext>
            </a:extLst>
          </p:cNvPr>
          <p:cNvPicPr>
            <a:picLocks noChangeAspect="1"/>
          </p:cNvPicPr>
          <p:nvPr/>
        </p:nvPicPr>
        <p:blipFill>
          <a:blip r:embed="rId2"/>
          <a:stretch>
            <a:fillRect/>
          </a:stretch>
        </p:blipFill>
        <p:spPr>
          <a:xfrm>
            <a:off x="1772335" y="1212962"/>
            <a:ext cx="8647330" cy="4965202"/>
          </a:xfrm>
          <a:prstGeom prst="rect">
            <a:avLst/>
          </a:prstGeom>
        </p:spPr>
      </p:pic>
    </p:spTree>
    <p:extLst>
      <p:ext uri="{BB962C8B-B14F-4D97-AF65-F5344CB8AC3E}">
        <p14:creationId xmlns:p14="http://schemas.microsoft.com/office/powerpoint/2010/main" val="42467384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主机接收</a:t>
            </a:r>
          </a:p>
        </p:txBody>
      </p:sp>
      <p:pic>
        <p:nvPicPr>
          <p:cNvPr id="5" name="图片 4">
            <a:extLst>
              <a:ext uri="{FF2B5EF4-FFF2-40B4-BE49-F238E27FC236}">
                <a16:creationId xmlns:a16="http://schemas.microsoft.com/office/drawing/2014/main" id="{9F821F5D-AB31-84BF-6458-F5868687F53E}"/>
              </a:ext>
            </a:extLst>
          </p:cNvPr>
          <p:cNvPicPr>
            <a:picLocks noChangeAspect="1"/>
          </p:cNvPicPr>
          <p:nvPr/>
        </p:nvPicPr>
        <p:blipFill>
          <a:blip r:embed="rId2"/>
          <a:stretch>
            <a:fillRect/>
          </a:stretch>
        </p:blipFill>
        <p:spPr>
          <a:xfrm>
            <a:off x="1772335" y="1066704"/>
            <a:ext cx="8647329" cy="5257717"/>
          </a:xfrm>
          <a:prstGeom prst="rect">
            <a:avLst/>
          </a:prstGeom>
        </p:spPr>
      </p:pic>
    </p:spTree>
    <p:extLst>
      <p:ext uri="{BB962C8B-B14F-4D97-AF65-F5344CB8AC3E}">
        <p14:creationId xmlns:p14="http://schemas.microsoft.com/office/powerpoint/2010/main" val="9683329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p>
        </p:txBody>
      </p:sp>
      <p:pic>
        <p:nvPicPr>
          <p:cNvPr id="3" name="图片 2">
            <a:extLst>
              <a:ext uri="{FF2B5EF4-FFF2-40B4-BE49-F238E27FC236}">
                <a16:creationId xmlns:a16="http://schemas.microsoft.com/office/drawing/2014/main" id="{8C9C1A01-4544-7169-6C0D-40E15CA85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68" y="1474232"/>
            <a:ext cx="10440063" cy="1849829"/>
          </a:xfrm>
          <a:prstGeom prst="rect">
            <a:avLst/>
          </a:prstGeom>
        </p:spPr>
      </p:pic>
      <p:pic>
        <p:nvPicPr>
          <p:cNvPr id="7" name="图片 6">
            <a:extLst>
              <a:ext uri="{FF2B5EF4-FFF2-40B4-BE49-F238E27FC236}">
                <a16:creationId xmlns:a16="http://schemas.microsoft.com/office/drawing/2014/main" id="{E6A69934-0E10-B592-4587-891DEEFCA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967" y="3704915"/>
            <a:ext cx="10440063" cy="2073934"/>
          </a:xfrm>
          <a:prstGeom prst="rect">
            <a:avLst/>
          </a:prstGeom>
        </p:spPr>
      </p:pic>
    </p:spTree>
    <p:extLst>
      <p:ext uri="{BB962C8B-B14F-4D97-AF65-F5344CB8AC3E}">
        <p14:creationId xmlns:p14="http://schemas.microsoft.com/office/powerpoint/2010/main" val="15842822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通信</a:t>
            </a:r>
          </a:p>
        </p:txBody>
      </p:sp>
      <p:sp>
        <p:nvSpPr>
          <p:cNvPr id="2" name="文本框 1">
            <a:extLst>
              <a:ext uri="{FF2B5EF4-FFF2-40B4-BE49-F238E27FC236}">
                <a16:creationId xmlns:a16="http://schemas.microsoft.com/office/drawing/2014/main" id="{DD8BE306-43D4-AA20-5550-58A9BFC93EC3}"/>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SPI</a:t>
            </a:r>
            <a:r>
              <a:rPr lang="zh-CN" altLang="en-US" sz="2800"/>
              <a:t>（</a:t>
            </a:r>
            <a:r>
              <a:rPr lang="en-US" altLang="zh-CN" sz="2800"/>
              <a:t>Serial Peripheral Interface</a:t>
            </a:r>
            <a:r>
              <a:rPr lang="zh-CN" altLang="en-US" sz="2800"/>
              <a:t>）是由</a:t>
            </a:r>
            <a:r>
              <a:rPr lang="en-US" altLang="zh-CN" sz="2800"/>
              <a:t>Motorola</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四根通信线：</a:t>
            </a:r>
            <a:r>
              <a:rPr lang="en-US" altLang="zh-CN" sz="2800"/>
              <a:t>SCK</a:t>
            </a:r>
            <a:r>
              <a:rPr lang="zh-CN" altLang="en-US" sz="2800"/>
              <a:t>（</a:t>
            </a:r>
            <a:r>
              <a:rPr lang="en-US" altLang="zh-CN" sz="2800"/>
              <a:t>Serial Clock</a:t>
            </a:r>
            <a:r>
              <a:rPr lang="zh-CN" altLang="en-US" sz="2800"/>
              <a:t>）、</a:t>
            </a:r>
            <a:r>
              <a:rPr lang="en-US" altLang="zh-CN" sz="2800"/>
              <a:t>MOSI</a:t>
            </a:r>
            <a:r>
              <a:rPr lang="zh-CN" altLang="en-US" sz="2800"/>
              <a:t>（</a:t>
            </a:r>
            <a:r>
              <a:rPr lang="en-US" altLang="zh-CN" sz="2800"/>
              <a:t>Master Output Slave Input</a:t>
            </a:r>
            <a:r>
              <a:rPr lang="zh-CN" altLang="en-US" sz="2800"/>
              <a:t>）、</a:t>
            </a:r>
            <a:r>
              <a:rPr lang="en-US" altLang="zh-CN" sz="2800"/>
              <a:t>MISO</a:t>
            </a:r>
            <a:r>
              <a:rPr lang="zh-CN" altLang="en-US" sz="2800"/>
              <a:t>（</a:t>
            </a:r>
            <a:r>
              <a:rPr lang="en-US" altLang="zh-CN" sz="2800"/>
              <a:t>Master Input Slave Output</a:t>
            </a:r>
            <a:r>
              <a:rPr lang="zh-CN" altLang="en-US" sz="2800"/>
              <a:t>）、</a:t>
            </a:r>
            <a:r>
              <a:rPr lang="en-US" altLang="zh-CN" sz="2800"/>
              <a:t>SS</a:t>
            </a:r>
            <a:r>
              <a:rPr lang="zh-CN" altLang="en-US" sz="2800"/>
              <a:t>（</a:t>
            </a:r>
            <a:r>
              <a:rPr lang="en-US" altLang="zh-CN" sz="2800"/>
              <a:t>Slave Select</a:t>
            </a:r>
            <a:r>
              <a:rPr lang="zh-CN" altLang="en-US" sz="2800"/>
              <a:t>）</a:t>
            </a:r>
            <a:endParaRPr lang="en-US" altLang="zh-CN" sz="2800"/>
          </a:p>
          <a:p>
            <a:pPr marL="457200" indent="-457200">
              <a:buFont typeface="Arial" panose="020B0604020202020204" pitchFamily="34" charset="0"/>
              <a:buChar char="•"/>
            </a:pPr>
            <a:r>
              <a:rPr lang="zh-CN" altLang="en-US" sz="2800"/>
              <a:t>同步，全双工</a:t>
            </a:r>
            <a:endParaRPr lang="en-US" altLang="zh-CN" sz="2800"/>
          </a:p>
          <a:p>
            <a:pPr marL="457200" indent="-457200">
              <a:buFont typeface="Arial" panose="020B0604020202020204" pitchFamily="34" charset="0"/>
              <a:buChar char="•"/>
            </a:pPr>
            <a:r>
              <a:rPr lang="zh-CN" altLang="en-US" sz="2800"/>
              <a:t>支持总线挂载多设备（一主多从）</a:t>
            </a:r>
            <a:endParaRPr lang="en-US" altLang="zh-CN" sz="2800"/>
          </a:p>
        </p:txBody>
      </p:sp>
      <p:pic>
        <p:nvPicPr>
          <p:cNvPr id="8" name="图片 7">
            <a:extLst>
              <a:ext uri="{FF2B5EF4-FFF2-40B4-BE49-F238E27FC236}">
                <a16:creationId xmlns:a16="http://schemas.microsoft.com/office/drawing/2014/main" id="{AEE720AC-1599-177E-0E4B-B4B2598E3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806" y="4321676"/>
            <a:ext cx="1961467" cy="1961467"/>
          </a:xfrm>
          <a:prstGeom prst="rect">
            <a:avLst/>
          </a:prstGeom>
        </p:spPr>
      </p:pic>
      <p:pic>
        <p:nvPicPr>
          <p:cNvPr id="10" name="图片 9">
            <a:extLst>
              <a:ext uri="{FF2B5EF4-FFF2-40B4-BE49-F238E27FC236}">
                <a16:creationId xmlns:a16="http://schemas.microsoft.com/office/drawing/2014/main" id="{8034BA96-DE10-003A-ABA9-DF254F2C8B5C}"/>
              </a:ext>
            </a:extLst>
          </p:cNvPr>
          <p:cNvPicPr>
            <a:picLocks noChangeAspect="1"/>
          </p:cNvPicPr>
          <p:nvPr/>
        </p:nvPicPr>
        <p:blipFill rotWithShape="1">
          <a:blip r:embed="rId3">
            <a:extLst>
              <a:ext uri="{28A0092B-C50C-407E-A947-70E740481C1C}">
                <a14:useLocalDpi xmlns:a14="http://schemas.microsoft.com/office/drawing/2010/main" val="0"/>
              </a:ext>
            </a:extLst>
          </a:blip>
          <a:srcRect l="15099" t="4305" r="11673"/>
          <a:stretch/>
        </p:blipFill>
        <p:spPr>
          <a:xfrm>
            <a:off x="6223744" y="4319988"/>
            <a:ext cx="1961467" cy="1963155"/>
          </a:xfrm>
          <a:prstGeom prst="rect">
            <a:avLst/>
          </a:prstGeom>
        </p:spPr>
      </p:pic>
      <p:pic>
        <p:nvPicPr>
          <p:cNvPr id="12" name="图片 11">
            <a:extLst>
              <a:ext uri="{FF2B5EF4-FFF2-40B4-BE49-F238E27FC236}">
                <a16:creationId xmlns:a16="http://schemas.microsoft.com/office/drawing/2014/main" id="{F2F11557-C932-CFEC-11A5-C49D5BA2D32D}"/>
              </a:ext>
            </a:extLst>
          </p:cNvPr>
          <p:cNvPicPr>
            <a:picLocks noChangeAspect="1"/>
          </p:cNvPicPr>
          <p:nvPr/>
        </p:nvPicPr>
        <p:blipFill rotWithShape="1">
          <a:blip r:embed="rId4">
            <a:extLst>
              <a:ext uri="{28A0092B-C50C-407E-A947-70E740481C1C}">
                <a14:useLocalDpi xmlns:a14="http://schemas.microsoft.com/office/drawing/2010/main" val="0"/>
              </a:ext>
            </a:extLst>
          </a:blip>
          <a:srcRect l="15458" t="20057" r="14976" b="14930"/>
          <a:stretch/>
        </p:blipFill>
        <p:spPr>
          <a:xfrm>
            <a:off x="8732713" y="4319988"/>
            <a:ext cx="2100647" cy="1963155"/>
          </a:xfrm>
          <a:prstGeom prst="rect">
            <a:avLst/>
          </a:prstGeom>
        </p:spPr>
      </p:pic>
      <p:pic>
        <p:nvPicPr>
          <p:cNvPr id="13" name="图片 12">
            <a:extLst>
              <a:ext uri="{FF2B5EF4-FFF2-40B4-BE49-F238E27FC236}">
                <a16:creationId xmlns:a16="http://schemas.microsoft.com/office/drawing/2014/main" id="{31B11E44-7530-F97E-8869-9E55054813C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564" t="16898" r="12951" b="10617"/>
          <a:stretch/>
        </p:blipFill>
        <p:spPr>
          <a:xfrm>
            <a:off x="3714775" y="4321675"/>
            <a:ext cx="1961467" cy="1961468"/>
          </a:xfrm>
          <a:prstGeom prst="rect">
            <a:avLst/>
          </a:prstGeom>
        </p:spPr>
      </p:pic>
    </p:spTree>
    <p:extLst>
      <p:ext uri="{BB962C8B-B14F-4D97-AF65-F5344CB8AC3E}">
        <p14:creationId xmlns:p14="http://schemas.microsoft.com/office/powerpoint/2010/main" val="21627069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SPI</a:t>
            </a:r>
            <a:r>
              <a:rPr lang="zh-CN" altLang="en-US" sz="2800"/>
              <a:t>设备的</a:t>
            </a:r>
            <a:r>
              <a:rPr lang="en-US" altLang="zh-CN" sz="2800"/>
              <a:t>SCK</a:t>
            </a:r>
            <a:r>
              <a:rPr lang="zh-CN" altLang="en-US" sz="2800"/>
              <a:t>、</a:t>
            </a:r>
            <a:r>
              <a:rPr lang="en-US" altLang="zh-CN" sz="2800"/>
              <a:t>MOSI</a:t>
            </a:r>
            <a:r>
              <a:rPr lang="zh-CN" altLang="en-US" sz="2800"/>
              <a:t>、</a:t>
            </a:r>
            <a:r>
              <a:rPr lang="en-US" altLang="zh-CN" sz="2800"/>
              <a:t>MISO</a:t>
            </a:r>
            <a:r>
              <a:rPr lang="zh-CN" altLang="en-US" sz="2800"/>
              <a:t>分别连在一起</a:t>
            </a:r>
            <a:endParaRPr lang="en-US" altLang="zh-CN" sz="2800"/>
          </a:p>
          <a:p>
            <a:pPr marL="457200" indent="-457200">
              <a:buFont typeface="Arial" panose="020B0604020202020204" pitchFamily="34" charset="0"/>
              <a:buChar char="•"/>
            </a:pPr>
            <a:r>
              <a:rPr lang="zh-CN" altLang="en-US" sz="2800"/>
              <a:t>主机另外引出多条</a:t>
            </a:r>
            <a:r>
              <a:rPr lang="en-US" altLang="zh-CN" sz="2800"/>
              <a:t>SS</a:t>
            </a:r>
            <a:r>
              <a:rPr lang="zh-CN" altLang="en-US" sz="2800"/>
              <a:t>控制线，分别接到各从机的</a:t>
            </a:r>
            <a:r>
              <a:rPr lang="en-US" altLang="zh-CN" sz="2800"/>
              <a:t>SS</a:t>
            </a:r>
            <a:r>
              <a:rPr lang="zh-CN" altLang="en-US" sz="2800"/>
              <a:t>引脚</a:t>
            </a:r>
            <a:endParaRPr lang="en-US" altLang="zh-CN" sz="2800"/>
          </a:p>
          <a:p>
            <a:pPr marL="457200" indent="-457200">
              <a:buFont typeface="Arial" panose="020B0604020202020204" pitchFamily="34" charset="0"/>
              <a:buChar char="•"/>
            </a:pPr>
            <a:r>
              <a:rPr lang="zh-CN" altLang="en-US" sz="2800"/>
              <a:t>输出引脚配置为推挽输出，输入引脚配置为浮空或上拉输入</a:t>
            </a:r>
            <a:endParaRPr lang="en-US" altLang="zh-CN" sz="2800"/>
          </a:p>
        </p:txBody>
      </p:sp>
      <p:pic>
        <p:nvPicPr>
          <p:cNvPr id="3" name="图片 2">
            <a:extLst>
              <a:ext uri="{FF2B5EF4-FFF2-40B4-BE49-F238E27FC236}">
                <a16:creationId xmlns:a16="http://schemas.microsoft.com/office/drawing/2014/main" id="{E21CBD95-5D09-9D14-05D3-341EDB444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04" y="2875566"/>
            <a:ext cx="5988592" cy="3548853"/>
          </a:xfrm>
          <a:prstGeom prst="rect">
            <a:avLst/>
          </a:prstGeom>
        </p:spPr>
      </p:pic>
    </p:spTree>
    <p:extLst>
      <p:ext uri="{BB962C8B-B14F-4D97-AF65-F5344CB8AC3E}">
        <p14:creationId xmlns:p14="http://schemas.microsoft.com/office/powerpoint/2010/main" val="19005891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移位示意图</a:t>
            </a:r>
          </a:p>
        </p:txBody>
      </p:sp>
      <p:pic>
        <p:nvPicPr>
          <p:cNvPr id="11" name="图片 10">
            <a:extLst>
              <a:ext uri="{FF2B5EF4-FFF2-40B4-BE49-F238E27FC236}">
                <a16:creationId xmlns:a16="http://schemas.microsoft.com/office/drawing/2014/main" id="{86A9380B-FC1A-E80C-6281-56BDF247D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521" y="1643733"/>
            <a:ext cx="8976957" cy="4321891"/>
          </a:xfrm>
          <a:prstGeom prst="rect">
            <a:avLst/>
          </a:prstGeom>
        </p:spPr>
      </p:pic>
      <p:pic>
        <p:nvPicPr>
          <p:cNvPr id="37" name="图片 36">
            <a:extLst>
              <a:ext uri="{FF2B5EF4-FFF2-40B4-BE49-F238E27FC236}">
                <a16:creationId xmlns:a16="http://schemas.microsoft.com/office/drawing/2014/main" id="{892E737B-7B06-978A-92C6-42C4A31D0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810" y="3552678"/>
            <a:ext cx="252000" cy="252000"/>
          </a:xfrm>
          <a:prstGeom prst="rect">
            <a:avLst/>
          </a:prstGeom>
        </p:spPr>
      </p:pic>
      <p:pic>
        <p:nvPicPr>
          <p:cNvPr id="39" name="图片 38">
            <a:extLst>
              <a:ext uri="{FF2B5EF4-FFF2-40B4-BE49-F238E27FC236}">
                <a16:creationId xmlns:a16="http://schemas.microsoft.com/office/drawing/2014/main" id="{E681AD2D-9BCA-DC54-C7D9-179A4B82B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8248" y="3553254"/>
            <a:ext cx="252000" cy="252000"/>
          </a:xfrm>
          <a:prstGeom prst="rect">
            <a:avLst/>
          </a:prstGeom>
        </p:spPr>
      </p:pic>
      <p:pic>
        <p:nvPicPr>
          <p:cNvPr id="41" name="图片 40">
            <a:extLst>
              <a:ext uri="{FF2B5EF4-FFF2-40B4-BE49-F238E27FC236}">
                <a16:creationId xmlns:a16="http://schemas.microsoft.com/office/drawing/2014/main" id="{0774B47C-4B2A-9427-EAF5-D77A77B48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5827" y="3552678"/>
            <a:ext cx="252000" cy="252000"/>
          </a:xfrm>
          <a:prstGeom prst="rect">
            <a:avLst/>
          </a:prstGeom>
        </p:spPr>
      </p:pic>
      <p:pic>
        <p:nvPicPr>
          <p:cNvPr id="43" name="图片 42">
            <a:extLst>
              <a:ext uri="{FF2B5EF4-FFF2-40B4-BE49-F238E27FC236}">
                <a16:creationId xmlns:a16="http://schemas.microsoft.com/office/drawing/2014/main" id="{EA56CAB5-FF7E-BAB6-7C90-A1043E7223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1708" y="3553254"/>
            <a:ext cx="252000" cy="252000"/>
          </a:xfrm>
          <a:prstGeom prst="rect">
            <a:avLst/>
          </a:prstGeom>
        </p:spPr>
      </p:pic>
      <p:pic>
        <p:nvPicPr>
          <p:cNvPr id="44" name="图片 43">
            <a:extLst>
              <a:ext uri="{FF2B5EF4-FFF2-40B4-BE49-F238E27FC236}">
                <a16:creationId xmlns:a16="http://schemas.microsoft.com/office/drawing/2014/main" id="{DD099C98-EBD5-EDBF-230E-0028ADE4D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1844" y="3552678"/>
            <a:ext cx="252000" cy="252000"/>
          </a:xfrm>
          <a:prstGeom prst="rect">
            <a:avLst/>
          </a:prstGeom>
        </p:spPr>
      </p:pic>
      <p:pic>
        <p:nvPicPr>
          <p:cNvPr id="45" name="图片 44">
            <a:extLst>
              <a:ext uri="{FF2B5EF4-FFF2-40B4-BE49-F238E27FC236}">
                <a16:creationId xmlns:a16="http://schemas.microsoft.com/office/drawing/2014/main" id="{BD6C5D98-FA68-C641-AB20-779D8EFAAB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861" y="3552678"/>
            <a:ext cx="252000" cy="252000"/>
          </a:xfrm>
          <a:prstGeom prst="rect">
            <a:avLst/>
          </a:prstGeom>
        </p:spPr>
      </p:pic>
      <p:pic>
        <p:nvPicPr>
          <p:cNvPr id="46" name="图片 45">
            <a:extLst>
              <a:ext uri="{FF2B5EF4-FFF2-40B4-BE49-F238E27FC236}">
                <a16:creationId xmlns:a16="http://schemas.microsoft.com/office/drawing/2014/main" id="{BF463C96-1C99-FEC1-89C1-A760E1232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878" y="3552678"/>
            <a:ext cx="252000" cy="252000"/>
          </a:xfrm>
          <a:prstGeom prst="rect">
            <a:avLst/>
          </a:prstGeom>
        </p:spPr>
      </p:pic>
      <p:pic>
        <p:nvPicPr>
          <p:cNvPr id="47" name="图片 46">
            <a:extLst>
              <a:ext uri="{FF2B5EF4-FFF2-40B4-BE49-F238E27FC236}">
                <a16:creationId xmlns:a16="http://schemas.microsoft.com/office/drawing/2014/main" id="{338F1C34-71CD-8C6A-1300-7C782108C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895" y="3552678"/>
            <a:ext cx="252000" cy="252000"/>
          </a:xfrm>
          <a:prstGeom prst="rect">
            <a:avLst/>
          </a:prstGeom>
        </p:spPr>
      </p:pic>
      <p:pic>
        <p:nvPicPr>
          <p:cNvPr id="48" name="图片 47">
            <a:extLst>
              <a:ext uri="{FF2B5EF4-FFF2-40B4-BE49-F238E27FC236}">
                <a16:creationId xmlns:a16="http://schemas.microsoft.com/office/drawing/2014/main" id="{A6B4ABB0-4AB5-FCD2-2619-94800B068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912" y="3552678"/>
            <a:ext cx="252000" cy="252000"/>
          </a:xfrm>
          <a:prstGeom prst="rect">
            <a:avLst/>
          </a:prstGeom>
        </p:spPr>
      </p:pic>
      <p:pic>
        <p:nvPicPr>
          <p:cNvPr id="49" name="图片 48">
            <a:extLst>
              <a:ext uri="{FF2B5EF4-FFF2-40B4-BE49-F238E27FC236}">
                <a16:creationId xmlns:a16="http://schemas.microsoft.com/office/drawing/2014/main" id="{E3C8A4F0-3527-4BCE-254D-3419830B6A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1931" y="3552678"/>
            <a:ext cx="252000" cy="252000"/>
          </a:xfrm>
          <a:prstGeom prst="rect">
            <a:avLst/>
          </a:prstGeom>
        </p:spPr>
      </p:pic>
      <p:pic>
        <p:nvPicPr>
          <p:cNvPr id="50" name="图片 49">
            <a:extLst>
              <a:ext uri="{FF2B5EF4-FFF2-40B4-BE49-F238E27FC236}">
                <a16:creationId xmlns:a16="http://schemas.microsoft.com/office/drawing/2014/main" id="{63A935BB-AB65-7ED5-585A-33A4FA55D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1328" y="3553254"/>
            <a:ext cx="252000" cy="252000"/>
          </a:xfrm>
          <a:prstGeom prst="rect">
            <a:avLst/>
          </a:prstGeom>
        </p:spPr>
      </p:pic>
      <p:pic>
        <p:nvPicPr>
          <p:cNvPr id="51" name="图片 50">
            <a:extLst>
              <a:ext uri="{FF2B5EF4-FFF2-40B4-BE49-F238E27FC236}">
                <a16:creationId xmlns:a16="http://schemas.microsoft.com/office/drawing/2014/main" id="{FEF70342-1A06-C22C-F419-07996E8E5F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4788" y="3553254"/>
            <a:ext cx="252000" cy="252000"/>
          </a:xfrm>
          <a:prstGeom prst="rect">
            <a:avLst/>
          </a:prstGeom>
        </p:spPr>
      </p:pic>
      <p:pic>
        <p:nvPicPr>
          <p:cNvPr id="52" name="图片 51">
            <a:extLst>
              <a:ext uri="{FF2B5EF4-FFF2-40B4-BE49-F238E27FC236}">
                <a16:creationId xmlns:a16="http://schemas.microsoft.com/office/drawing/2014/main" id="{CB6C504C-A9E1-953B-92E2-DF24AC67E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4408" y="3553254"/>
            <a:ext cx="252000" cy="252000"/>
          </a:xfrm>
          <a:prstGeom prst="rect">
            <a:avLst/>
          </a:prstGeom>
        </p:spPr>
      </p:pic>
      <p:pic>
        <p:nvPicPr>
          <p:cNvPr id="53" name="图片 52">
            <a:extLst>
              <a:ext uri="{FF2B5EF4-FFF2-40B4-BE49-F238E27FC236}">
                <a16:creationId xmlns:a16="http://schemas.microsoft.com/office/drawing/2014/main" id="{5AF4BDF4-1546-5ACC-648B-BF26AA5981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7868" y="3553254"/>
            <a:ext cx="252000" cy="252000"/>
          </a:xfrm>
          <a:prstGeom prst="rect">
            <a:avLst/>
          </a:prstGeom>
        </p:spPr>
      </p:pic>
      <p:pic>
        <p:nvPicPr>
          <p:cNvPr id="54" name="图片 53">
            <a:extLst>
              <a:ext uri="{FF2B5EF4-FFF2-40B4-BE49-F238E27FC236}">
                <a16:creationId xmlns:a16="http://schemas.microsoft.com/office/drawing/2014/main" id="{2AF4113E-77DD-059D-8FCB-383974FC4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7488" y="3553254"/>
            <a:ext cx="252000" cy="252000"/>
          </a:xfrm>
          <a:prstGeom prst="rect">
            <a:avLst/>
          </a:prstGeom>
        </p:spPr>
      </p:pic>
      <p:pic>
        <p:nvPicPr>
          <p:cNvPr id="55" name="图片 54">
            <a:extLst>
              <a:ext uri="{FF2B5EF4-FFF2-40B4-BE49-F238E27FC236}">
                <a16:creationId xmlns:a16="http://schemas.microsoft.com/office/drawing/2014/main" id="{213325FB-6513-E4C8-4A9F-52BB3B800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0948" y="3553254"/>
            <a:ext cx="252000" cy="252000"/>
          </a:xfrm>
          <a:prstGeom prst="rect">
            <a:avLst/>
          </a:prstGeom>
        </p:spPr>
      </p:pic>
    </p:spTree>
    <p:extLst>
      <p:ext uri="{BB962C8B-B14F-4D97-AF65-F5344CB8AC3E}">
        <p14:creationId xmlns:p14="http://schemas.microsoft.com/office/powerpoint/2010/main" val="3201256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p>
        </p:txBody>
      </p:sp>
      <p:sp>
        <p:nvSpPr>
          <p:cNvPr id="3" name="文本框 2">
            <a:extLst>
              <a:ext uri="{FF2B5EF4-FFF2-40B4-BE49-F238E27FC236}">
                <a16:creationId xmlns:a16="http://schemas.microsoft.com/office/drawing/2014/main" id="{3D9A2F0F-93BF-10D5-7081-872943DFFBF4}"/>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SS</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SS</a:t>
            </a:r>
            <a:r>
              <a:rPr lang="zh-CN" altLang="en-US" sz="2800"/>
              <a:t>从低电平切换到高电平</a:t>
            </a:r>
            <a:endParaRPr lang="en-US" altLang="zh-CN" sz="2800"/>
          </a:p>
        </p:txBody>
      </p:sp>
      <p:grpSp>
        <p:nvGrpSpPr>
          <p:cNvPr id="5" name="组合 4">
            <a:extLst>
              <a:ext uri="{FF2B5EF4-FFF2-40B4-BE49-F238E27FC236}">
                <a16:creationId xmlns:a16="http://schemas.microsoft.com/office/drawing/2014/main" id="{9B78B3D3-2F50-FF25-227D-D7D31676BDD1}"/>
              </a:ext>
            </a:extLst>
          </p:cNvPr>
          <p:cNvGrpSpPr/>
          <p:nvPr/>
        </p:nvGrpSpPr>
        <p:grpSpPr>
          <a:xfrm>
            <a:off x="2377347" y="3980306"/>
            <a:ext cx="2425657" cy="523220"/>
            <a:chOff x="2220800" y="4535430"/>
            <a:chExt cx="2425657" cy="523220"/>
          </a:xfrm>
        </p:grpSpPr>
        <p:cxnSp>
          <p:nvCxnSpPr>
            <p:cNvPr id="7" name="直接连接符 6">
              <a:extLst>
                <a:ext uri="{FF2B5EF4-FFF2-40B4-BE49-F238E27FC236}">
                  <a16:creationId xmlns:a16="http://schemas.microsoft.com/office/drawing/2014/main" id="{D8CA1BD7-A7DE-E158-DDCA-BB6BB8F0D7F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D2C46CD-9D26-A4DB-FD8A-4A67DBA2371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D254241-760A-2A4F-44A3-DB43D0B9D827}"/>
                </a:ext>
              </a:extLst>
            </p:cNvPr>
            <p:cNvCxnSpPr>
              <a:cxnSpLocks/>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A470E0F5-5199-5861-BCA4-17655E00B2E3}"/>
              </a:ext>
            </a:extLst>
          </p:cNvPr>
          <p:cNvSpPr txBox="1"/>
          <p:nvPr/>
        </p:nvSpPr>
        <p:spPr>
          <a:xfrm>
            <a:off x="6242756" y="3980306"/>
            <a:ext cx="1180563" cy="461665"/>
          </a:xfrm>
          <a:prstGeom prst="rect">
            <a:avLst/>
          </a:prstGeom>
          <a:noFill/>
        </p:spPr>
        <p:txBody>
          <a:bodyPr wrap="square" rtlCol="0">
            <a:spAutoFit/>
          </a:bodyPr>
          <a:lstStyle/>
          <a:p>
            <a:pPr algn="ctr"/>
            <a:r>
              <a:rPr lang="en-US" altLang="zh-CN" sz="2400"/>
              <a:t>SS</a:t>
            </a:r>
          </a:p>
        </p:txBody>
      </p:sp>
      <p:grpSp>
        <p:nvGrpSpPr>
          <p:cNvPr id="11" name="组合 10">
            <a:extLst>
              <a:ext uri="{FF2B5EF4-FFF2-40B4-BE49-F238E27FC236}">
                <a16:creationId xmlns:a16="http://schemas.microsoft.com/office/drawing/2014/main" id="{8557A4B2-9DAD-B3F2-D314-E15814F59EAA}"/>
              </a:ext>
            </a:extLst>
          </p:cNvPr>
          <p:cNvGrpSpPr/>
          <p:nvPr/>
        </p:nvGrpSpPr>
        <p:grpSpPr>
          <a:xfrm flipV="1">
            <a:off x="7423319" y="3980306"/>
            <a:ext cx="2810412" cy="523220"/>
            <a:chOff x="1424991" y="4535430"/>
            <a:chExt cx="2810412" cy="523220"/>
          </a:xfrm>
        </p:grpSpPr>
        <p:cxnSp>
          <p:nvCxnSpPr>
            <p:cNvPr id="12" name="直接连接符 11">
              <a:extLst>
                <a:ext uri="{FF2B5EF4-FFF2-40B4-BE49-F238E27FC236}">
                  <a16:creationId xmlns:a16="http://schemas.microsoft.com/office/drawing/2014/main" id="{32612851-CF75-0492-9A92-052EA6D77E88}"/>
                </a:ext>
              </a:extLst>
            </p:cNvPr>
            <p:cNvCxnSpPr>
              <a:cxnSpLocks/>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63DA2E1-C1FC-407A-B914-5CF4F4E92519}"/>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FC7AF16-629D-16CD-392F-8E66FB3A8E91}"/>
                </a:ext>
              </a:extLst>
            </p:cNvPr>
            <p:cNvCxnSpPr>
              <a:cxnSpLocks/>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0F23514D-CD3F-50A4-84E2-ACC6F75A24FC}"/>
              </a:ext>
            </a:extLst>
          </p:cNvPr>
          <p:cNvSpPr txBox="1"/>
          <p:nvPr/>
        </p:nvSpPr>
        <p:spPr>
          <a:xfrm>
            <a:off x="1198078" y="3980306"/>
            <a:ext cx="1180563" cy="461665"/>
          </a:xfrm>
          <a:prstGeom prst="rect">
            <a:avLst/>
          </a:prstGeom>
          <a:noFill/>
        </p:spPr>
        <p:txBody>
          <a:bodyPr wrap="square" rtlCol="0">
            <a:spAutoFit/>
          </a:bodyPr>
          <a:lstStyle/>
          <a:p>
            <a:pPr algn="ctr"/>
            <a:r>
              <a:rPr lang="en-US" altLang="zh-CN" sz="2400"/>
              <a:t>SS</a:t>
            </a:r>
          </a:p>
        </p:txBody>
      </p:sp>
    </p:spTree>
    <p:extLst>
      <p:ext uri="{BB962C8B-B14F-4D97-AF65-F5344CB8AC3E}">
        <p14:creationId xmlns:p14="http://schemas.microsoft.com/office/powerpoint/2010/main" val="4203099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型号分类及缩写</a:t>
            </a:r>
          </a:p>
        </p:txBody>
      </p:sp>
      <p:graphicFrame>
        <p:nvGraphicFramePr>
          <p:cNvPr id="2" name="表格 1"/>
          <p:cNvGraphicFramePr>
            <a:graphicFrameLocks noGrp="1"/>
          </p:cNvGraphicFramePr>
          <p:nvPr>
            <p:extLst>
              <p:ext uri="{D42A27DB-BD31-4B8C-83A1-F6EECF244321}">
                <p14:modId xmlns:p14="http://schemas.microsoft.com/office/powerpoint/2010/main" val="3150633445"/>
              </p:ext>
            </p:extLst>
          </p:nvPr>
        </p:nvGraphicFramePr>
        <p:xfrm>
          <a:off x="756990" y="1476255"/>
          <a:ext cx="10602175" cy="4512420"/>
        </p:xfrm>
        <a:graphic>
          <a:graphicData uri="http://schemas.openxmlformats.org/drawingml/2006/table">
            <a:tbl>
              <a:tblPr firstRow="1" bandRow="1">
                <a:tableStyleId>{93296810-A885-4BE3-A3E7-6D5BEEA58F35}</a:tableStyleId>
              </a:tblPr>
              <a:tblGrid>
                <a:gridCol w="1483934">
                  <a:extLst>
                    <a:ext uri="{9D8B030D-6E8A-4147-A177-3AD203B41FA5}">
                      <a16:colId xmlns:a16="http://schemas.microsoft.com/office/drawing/2014/main" val="3273049327"/>
                    </a:ext>
                  </a:extLst>
                </a:gridCol>
                <a:gridCol w="3464417">
                  <a:extLst>
                    <a:ext uri="{9D8B030D-6E8A-4147-A177-3AD203B41FA5}">
                      <a16:colId xmlns:a16="http://schemas.microsoft.com/office/drawing/2014/main" val="3215038631"/>
                    </a:ext>
                  </a:extLst>
                </a:gridCol>
                <a:gridCol w="2073498">
                  <a:extLst>
                    <a:ext uri="{9D8B030D-6E8A-4147-A177-3AD203B41FA5}">
                      <a16:colId xmlns:a16="http://schemas.microsoft.com/office/drawing/2014/main" val="453308692"/>
                    </a:ext>
                  </a:extLst>
                </a:gridCol>
                <a:gridCol w="3580326">
                  <a:extLst>
                    <a:ext uri="{9D8B030D-6E8A-4147-A177-3AD203B41FA5}">
                      <a16:colId xmlns:a16="http://schemas.microsoft.com/office/drawing/2014/main" val="1804526065"/>
                    </a:ext>
                  </a:extLst>
                </a:gridCol>
              </a:tblGrid>
              <a:tr h="501380">
                <a:tc>
                  <a:txBody>
                    <a:bodyPr/>
                    <a:lstStyle/>
                    <a:p>
                      <a:pPr algn="ctr"/>
                      <a:r>
                        <a:rPr lang="zh-CN" altLang="en-US" sz="2400"/>
                        <a:t>缩写</a:t>
                      </a:r>
                    </a:p>
                  </a:txBody>
                  <a:tcPr marL="120648" marR="120648" marT="60324" marB="60324" anchor="ctr"/>
                </a:tc>
                <a:tc>
                  <a:txBody>
                    <a:bodyPr/>
                    <a:lstStyle/>
                    <a:p>
                      <a:pPr algn="ctr"/>
                      <a:r>
                        <a:rPr lang="zh-CN" altLang="en-US" sz="2400"/>
                        <a:t>释义</a:t>
                      </a:r>
                    </a:p>
                  </a:txBody>
                  <a:tcPr marL="120648" marR="120648" marT="60324" marB="60324" anchor="ctr"/>
                </a:tc>
                <a:tc>
                  <a:txBody>
                    <a:bodyPr/>
                    <a:lstStyle/>
                    <a:p>
                      <a:pPr algn="ctr"/>
                      <a:r>
                        <a:rPr lang="en-US" altLang="zh-CN" sz="2400"/>
                        <a:t>Flash</a:t>
                      </a:r>
                      <a:r>
                        <a:rPr lang="zh-CN" altLang="en-US" sz="2400"/>
                        <a:t>容量</a:t>
                      </a:r>
                    </a:p>
                  </a:txBody>
                  <a:tcPr marL="120648" marR="120648" marT="60324" marB="60324" anchor="ctr"/>
                </a:tc>
                <a:tc>
                  <a:txBody>
                    <a:bodyPr/>
                    <a:lstStyle/>
                    <a:p>
                      <a:pPr algn="ctr"/>
                      <a:r>
                        <a:rPr lang="zh-CN" altLang="en-US" sz="2400"/>
                        <a:t>型号</a:t>
                      </a:r>
                    </a:p>
                  </a:txBody>
                  <a:tcPr marL="120648" marR="120648" marT="60324" marB="60324" anchor="ctr"/>
                </a:tc>
                <a:extLst>
                  <a:ext uri="{0D108BD9-81ED-4DB2-BD59-A6C34878D82A}">
                    <a16:rowId xmlns:a16="http://schemas.microsoft.com/office/drawing/2014/main" val="1597152324"/>
                  </a:ext>
                </a:extLst>
              </a:tr>
              <a:tr h="501380">
                <a:tc>
                  <a:txBody>
                    <a:bodyPr/>
                    <a:lstStyle/>
                    <a:p>
                      <a:pPr algn="ctr"/>
                      <a:r>
                        <a:rPr lang="en-US" altLang="zh-CN" sz="2400"/>
                        <a:t>LD_VL</a:t>
                      </a:r>
                      <a:endParaRPr lang="zh-CN" altLang="en-US" sz="2400"/>
                    </a:p>
                  </a:txBody>
                  <a:tcPr marL="120648" marR="120648" marT="60324" marB="60324" anchor="ctr"/>
                </a:tc>
                <a:tc>
                  <a:txBody>
                    <a:bodyPr/>
                    <a:lstStyle/>
                    <a:p>
                      <a:pPr algn="ctr"/>
                      <a:r>
                        <a:rPr lang="zh-CN" altLang="en-US" sz="2400"/>
                        <a:t>小容量产品超值系列</a:t>
                      </a:r>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algn="ctr"/>
                      <a:r>
                        <a:rPr lang="en-US" altLang="zh-CN" sz="2400"/>
                        <a:t>STM32F100</a:t>
                      </a:r>
                      <a:endParaRPr lang="zh-CN" altLang="en-US" sz="2400"/>
                    </a:p>
                  </a:txBody>
                  <a:tcPr marL="120648" marR="120648" marT="60324" marB="60324" anchor="ctr"/>
                </a:tc>
                <a:extLst>
                  <a:ext uri="{0D108BD9-81ED-4DB2-BD59-A6C34878D82A}">
                    <a16:rowId xmlns:a16="http://schemas.microsoft.com/office/drawing/2014/main" val="3319126052"/>
                  </a:ext>
                </a:extLst>
              </a:tr>
              <a:tr h="501380">
                <a:tc>
                  <a:txBody>
                    <a:bodyPr/>
                    <a:lstStyle/>
                    <a:p>
                      <a:pPr algn="ctr"/>
                      <a:r>
                        <a:rPr lang="en-US" altLang="zh-CN" sz="2400"/>
                        <a:t>MD_VL</a:t>
                      </a:r>
                      <a:endParaRPr lang="zh-CN" altLang="en-US" sz="2400"/>
                    </a:p>
                  </a:txBody>
                  <a:tcPr marL="120648" marR="120648" marT="60324" marB="60324" anchor="ctr"/>
                </a:tc>
                <a:tc>
                  <a:txBody>
                    <a:bodyPr/>
                    <a:lstStyle/>
                    <a:p>
                      <a:pPr algn="ctr"/>
                      <a:r>
                        <a:rPr lang="zh-CN" altLang="en-US" sz="2400"/>
                        <a:t>中容量产品超值系列</a:t>
                      </a:r>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a:t>STM32F100</a:t>
                      </a:r>
                      <a:endParaRPr lang="zh-CN" altLang="en-US" sz="2400"/>
                    </a:p>
                  </a:txBody>
                  <a:tcPr marL="120648" marR="120648" marT="60324" marB="60324" anchor="ctr"/>
                </a:tc>
                <a:extLst>
                  <a:ext uri="{0D108BD9-81ED-4DB2-BD59-A6C34878D82A}">
                    <a16:rowId xmlns:a16="http://schemas.microsoft.com/office/drawing/2014/main" val="1222243577"/>
                  </a:ext>
                </a:extLst>
              </a:tr>
              <a:tr h="501380">
                <a:tc>
                  <a:txBody>
                    <a:bodyPr/>
                    <a:lstStyle/>
                    <a:p>
                      <a:pPr algn="ctr"/>
                      <a:r>
                        <a:rPr lang="en-US" altLang="zh-CN" sz="2400"/>
                        <a:t>HD_VL</a:t>
                      </a:r>
                      <a:endParaRPr lang="zh-CN" altLang="en-US" sz="2400"/>
                    </a:p>
                  </a:txBody>
                  <a:tcPr marL="120648" marR="120648" marT="60324" marB="60324" anchor="ctr"/>
                </a:tc>
                <a:tc>
                  <a:txBody>
                    <a:bodyPr/>
                    <a:lstStyle/>
                    <a:p>
                      <a:pPr algn="ctr"/>
                      <a:r>
                        <a:rPr lang="zh-CN" altLang="en-US" sz="2400"/>
                        <a:t>大容量产品超值系列</a:t>
                      </a:r>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a:t>STM32F100</a:t>
                      </a:r>
                      <a:endParaRPr lang="zh-CN" altLang="en-US" sz="2400"/>
                    </a:p>
                  </a:txBody>
                  <a:tcPr marL="120648" marR="120648" marT="60324" marB="60324" anchor="ctr"/>
                </a:tc>
                <a:extLst>
                  <a:ext uri="{0D108BD9-81ED-4DB2-BD59-A6C34878D82A}">
                    <a16:rowId xmlns:a16="http://schemas.microsoft.com/office/drawing/2014/main" val="2485942667"/>
                  </a:ext>
                </a:extLst>
              </a:tr>
              <a:tr h="501380">
                <a:tc>
                  <a:txBody>
                    <a:bodyPr/>
                    <a:lstStyle/>
                    <a:p>
                      <a:pPr algn="ctr"/>
                      <a:r>
                        <a:rPr lang="en-US" altLang="zh-CN" sz="2400"/>
                        <a:t>LD</a:t>
                      </a:r>
                      <a:endParaRPr lang="zh-CN" altLang="en-US" sz="2400"/>
                    </a:p>
                  </a:txBody>
                  <a:tcPr marL="120648" marR="120648" marT="60324" marB="60324" anchor="ctr"/>
                </a:tc>
                <a:tc>
                  <a:txBody>
                    <a:bodyPr/>
                    <a:lstStyle/>
                    <a:p>
                      <a:pPr algn="ctr"/>
                      <a:r>
                        <a:rPr lang="zh-CN" altLang="en-US" sz="2400"/>
                        <a:t>小容量产品</a:t>
                      </a:r>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a:t>STM32F101/102/103</a:t>
                      </a:r>
                      <a:endParaRPr lang="zh-CN" altLang="en-US" sz="2400"/>
                    </a:p>
                  </a:txBody>
                  <a:tcPr marL="120648" marR="120648" marT="60324" marB="60324" anchor="ctr"/>
                </a:tc>
                <a:extLst>
                  <a:ext uri="{0D108BD9-81ED-4DB2-BD59-A6C34878D82A}">
                    <a16:rowId xmlns:a16="http://schemas.microsoft.com/office/drawing/2014/main" val="2589982587"/>
                  </a:ext>
                </a:extLst>
              </a:tr>
              <a:tr h="501380">
                <a:tc>
                  <a:txBody>
                    <a:bodyPr/>
                    <a:lstStyle/>
                    <a:p>
                      <a:pPr algn="ctr"/>
                      <a:r>
                        <a:rPr lang="en-US" altLang="zh-CN" sz="2400"/>
                        <a:t>MD</a:t>
                      </a:r>
                      <a:endParaRPr lang="zh-CN" altLang="en-US" sz="2400"/>
                    </a:p>
                  </a:txBody>
                  <a:tcPr marL="120648" marR="120648" marT="60324" marB="60324" anchor="ctr"/>
                </a:tc>
                <a:tc>
                  <a:txBody>
                    <a:bodyPr/>
                    <a:lstStyle/>
                    <a:p>
                      <a:pPr algn="ctr"/>
                      <a:r>
                        <a:rPr lang="zh-CN" altLang="en-US" sz="2400"/>
                        <a:t>中容量产品</a:t>
                      </a:r>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extLst>
                  <a:ext uri="{0D108BD9-81ED-4DB2-BD59-A6C34878D82A}">
                    <a16:rowId xmlns:a16="http://schemas.microsoft.com/office/drawing/2014/main" val="147753132"/>
                  </a:ext>
                </a:extLst>
              </a:tr>
              <a:tr h="501380">
                <a:tc>
                  <a:txBody>
                    <a:bodyPr/>
                    <a:lstStyle/>
                    <a:p>
                      <a:pPr algn="ctr"/>
                      <a:r>
                        <a:rPr lang="en-US" altLang="zh-CN" sz="2400"/>
                        <a:t>HD</a:t>
                      </a:r>
                      <a:endParaRPr lang="zh-CN" altLang="en-US" sz="2400"/>
                    </a:p>
                  </a:txBody>
                  <a:tcPr marL="120648" marR="120648" marT="60324" marB="60324" anchor="ctr"/>
                </a:tc>
                <a:tc>
                  <a:txBody>
                    <a:bodyPr/>
                    <a:lstStyle/>
                    <a:p>
                      <a:pPr algn="ctr"/>
                      <a:r>
                        <a:rPr lang="zh-CN" altLang="en-US" sz="2400"/>
                        <a:t>大容量产品</a:t>
                      </a:r>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extLst>
                  <a:ext uri="{0D108BD9-81ED-4DB2-BD59-A6C34878D82A}">
                    <a16:rowId xmlns:a16="http://schemas.microsoft.com/office/drawing/2014/main" val="3450769915"/>
                  </a:ext>
                </a:extLst>
              </a:tr>
              <a:tr h="501380">
                <a:tc>
                  <a:txBody>
                    <a:bodyPr/>
                    <a:lstStyle/>
                    <a:p>
                      <a:pPr algn="ctr"/>
                      <a:r>
                        <a:rPr lang="en-US" altLang="zh-CN" sz="2400"/>
                        <a:t>XL</a:t>
                      </a:r>
                      <a:endParaRPr lang="zh-CN" altLang="en-US" sz="2400"/>
                    </a:p>
                  </a:txBody>
                  <a:tcPr marL="120648" marR="120648" marT="60324" marB="60324" anchor="ctr"/>
                </a:tc>
                <a:tc>
                  <a:txBody>
                    <a:bodyPr/>
                    <a:lstStyle/>
                    <a:p>
                      <a:pPr algn="ctr"/>
                      <a:r>
                        <a:rPr lang="zh-CN" altLang="en-US" sz="2400"/>
                        <a:t>加大容量产品</a:t>
                      </a:r>
                    </a:p>
                  </a:txBody>
                  <a:tcPr marL="120648" marR="120648" marT="60324" marB="60324" anchor="ctr"/>
                </a:tc>
                <a:tc>
                  <a:txBody>
                    <a:bodyPr/>
                    <a:lstStyle/>
                    <a:p>
                      <a:pPr algn="ctr"/>
                      <a:r>
                        <a:rPr lang="zh-CN" altLang="en-US" sz="2400"/>
                        <a:t>大于</a:t>
                      </a:r>
                      <a:r>
                        <a:rPr lang="en-US" altLang="zh-CN" sz="2400"/>
                        <a:t>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extLst>
                  <a:ext uri="{0D108BD9-81ED-4DB2-BD59-A6C34878D82A}">
                    <a16:rowId xmlns:a16="http://schemas.microsoft.com/office/drawing/2014/main" val="4097493727"/>
                  </a:ext>
                </a:extLst>
              </a:tr>
              <a:tr h="501380">
                <a:tc>
                  <a:txBody>
                    <a:bodyPr/>
                    <a:lstStyle/>
                    <a:p>
                      <a:pPr algn="ctr"/>
                      <a:r>
                        <a:rPr lang="en-US" altLang="zh-CN" sz="2400"/>
                        <a:t>CL</a:t>
                      </a:r>
                      <a:endParaRPr lang="zh-CN" altLang="en-US" sz="2400"/>
                    </a:p>
                  </a:txBody>
                  <a:tcPr marL="120648" marR="120648" marT="60324" marB="60324" anchor="ctr"/>
                </a:tc>
                <a:tc>
                  <a:txBody>
                    <a:bodyPr/>
                    <a:lstStyle/>
                    <a:p>
                      <a:pPr algn="ctr"/>
                      <a:r>
                        <a:rPr lang="zh-CN" altLang="en-US" sz="2400"/>
                        <a:t>互联型产品</a:t>
                      </a:r>
                    </a:p>
                  </a:txBody>
                  <a:tcPr marL="120648" marR="120648" marT="60324" marB="60324" anchor="ctr"/>
                </a:tc>
                <a:tc>
                  <a:txBody>
                    <a:bodyPr/>
                    <a:lstStyle/>
                    <a:p>
                      <a:pPr algn="ctr"/>
                      <a:r>
                        <a:rPr lang="en-US" altLang="zh-CN" sz="2400"/>
                        <a:t>-</a:t>
                      </a:r>
                      <a:endParaRPr lang="zh-CN" altLang="en-US" sz="2400"/>
                    </a:p>
                  </a:txBody>
                  <a:tcPr marL="120648" marR="120648" marT="60324" marB="60324" anchor="ctr"/>
                </a:tc>
                <a:tc>
                  <a:txBody>
                    <a:bodyPr/>
                    <a:lstStyle/>
                    <a:p>
                      <a:pPr algn="ctr"/>
                      <a:r>
                        <a:rPr lang="en-US" altLang="zh-CN" sz="2400"/>
                        <a:t>STM32F105/107</a:t>
                      </a:r>
                      <a:endParaRPr lang="zh-CN" altLang="en-US" sz="2400"/>
                    </a:p>
                  </a:txBody>
                  <a:tcPr marL="120648" marR="120648" marT="60324" marB="60324" anchor="ctr"/>
                </a:tc>
                <a:extLst>
                  <a:ext uri="{0D108BD9-81ED-4DB2-BD59-A6C34878D82A}">
                    <a16:rowId xmlns:a16="http://schemas.microsoft.com/office/drawing/2014/main" val="277998497"/>
                  </a:ext>
                </a:extLst>
              </a:tr>
            </a:tbl>
          </a:graphicData>
        </a:graphic>
      </p:graphicFrame>
    </p:spTree>
    <p:extLst>
      <p:ext uri="{BB962C8B-B14F-4D97-AF65-F5344CB8AC3E}">
        <p14:creationId xmlns:p14="http://schemas.microsoft.com/office/powerpoint/2010/main" val="24106167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p>
        </p:txBody>
      </p:sp>
      <p:sp>
        <p:nvSpPr>
          <p:cNvPr id="2" name="文本框 1">
            <a:extLst>
              <a:ext uri="{FF2B5EF4-FFF2-40B4-BE49-F238E27FC236}">
                <a16:creationId xmlns:a16="http://schemas.microsoft.com/office/drawing/2014/main" id="{4C6F873A-C6FC-D5A1-8A1D-198C5715FBE7}"/>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0</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a:extLst>
              <a:ext uri="{FF2B5EF4-FFF2-40B4-BE49-F238E27FC236}">
                <a16:creationId xmlns:a16="http://schemas.microsoft.com/office/drawing/2014/main" id="{8F2C0D27-F0CC-D2F0-A901-EB0ECF762E3D}"/>
              </a:ext>
            </a:extLst>
          </p:cNvPr>
          <p:cNvGrpSpPr/>
          <p:nvPr/>
        </p:nvGrpSpPr>
        <p:grpSpPr>
          <a:xfrm>
            <a:off x="515304" y="3045576"/>
            <a:ext cx="10445333" cy="523220"/>
            <a:chOff x="515304" y="3252310"/>
            <a:chExt cx="10445333" cy="523220"/>
          </a:xfrm>
        </p:grpSpPr>
        <p:sp>
          <p:nvSpPr>
            <p:cNvPr id="3" name="文本框 2">
              <a:extLst>
                <a:ext uri="{FF2B5EF4-FFF2-40B4-BE49-F238E27FC236}">
                  <a16:creationId xmlns:a16="http://schemas.microsoft.com/office/drawing/2014/main" id="{C624C1C8-4AA6-115E-1C10-598037D1E696}"/>
                </a:ext>
              </a:extLst>
            </p:cNvPr>
            <p:cNvSpPr txBox="1"/>
            <p:nvPr/>
          </p:nvSpPr>
          <p:spPr>
            <a:xfrm>
              <a:off x="515304" y="3252310"/>
              <a:ext cx="1180563" cy="461665"/>
            </a:xfrm>
            <a:prstGeom prst="rect">
              <a:avLst/>
            </a:prstGeom>
            <a:noFill/>
          </p:spPr>
          <p:txBody>
            <a:bodyPr wrap="square" rtlCol="0">
              <a:spAutoFit/>
            </a:bodyPr>
            <a:lstStyle/>
            <a:p>
              <a:pPr algn="ctr"/>
              <a:r>
                <a:rPr lang="en-US" altLang="zh-CN" sz="2400"/>
                <a:t>SS</a:t>
              </a:r>
            </a:p>
          </p:txBody>
        </p:sp>
        <p:grpSp>
          <p:nvGrpSpPr>
            <p:cNvPr id="7" name="组合 6">
              <a:extLst>
                <a:ext uri="{FF2B5EF4-FFF2-40B4-BE49-F238E27FC236}">
                  <a16:creationId xmlns:a16="http://schemas.microsoft.com/office/drawing/2014/main" id="{F7CDB07D-5558-F9AF-9480-7B1A9E956F45}"/>
                </a:ext>
              </a:extLst>
            </p:cNvPr>
            <p:cNvGrpSpPr/>
            <p:nvPr/>
          </p:nvGrpSpPr>
          <p:grpSpPr>
            <a:xfrm>
              <a:off x="1718270" y="3252310"/>
              <a:ext cx="9242367" cy="523220"/>
              <a:chOff x="1374684" y="3818587"/>
              <a:chExt cx="9242367" cy="523220"/>
            </a:xfrm>
          </p:grpSpPr>
          <p:grpSp>
            <p:nvGrpSpPr>
              <p:cNvPr id="8" name="组合 7">
                <a:extLst>
                  <a:ext uri="{FF2B5EF4-FFF2-40B4-BE49-F238E27FC236}">
                    <a16:creationId xmlns:a16="http://schemas.microsoft.com/office/drawing/2014/main" id="{769373BE-6C67-AB18-DB0C-BBFD36FE6B30}"/>
                  </a:ext>
                </a:extLst>
              </p:cNvPr>
              <p:cNvGrpSpPr/>
              <p:nvPr/>
            </p:nvGrpSpPr>
            <p:grpSpPr>
              <a:xfrm>
                <a:off x="1374684" y="3818587"/>
                <a:ext cx="9242367" cy="523220"/>
                <a:chOff x="941767" y="4535430"/>
                <a:chExt cx="9242367" cy="523220"/>
              </a:xfrm>
            </p:grpSpPr>
            <p:cxnSp>
              <p:nvCxnSpPr>
                <p:cNvPr id="12" name="直接连接符 11">
                  <a:extLst>
                    <a:ext uri="{FF2B5EF4-FFF2-40B4-BE49-F238E27FC236}">
                      <a16:creationId xmlns:a16="http://schemas.microsoft.com/office/drawing/2014/main" id="{F8124028-F79A-0463-20C5-BD5403158053}"/>
                    </a:ext>
                  </a:extLst>
                </p:cNvPr>
                <p:cNvCxnSpPr>
                  <a:cxnSpLocks/>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6A70D87-DDBD-1061-0A73-EFE7A0D015AE}"/>
                    </a:ext>
                  </a:extLst>
                </p:cNvPr>
                <p:cNvCxnSpPr>
                  <a:cxnSpLocks/>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8EA225F-E29B-4605-0517-BD20F571F52A}"/>
                    </a:ext>
                  </a:extLst>
                </p:cNvPr>
                <p:cNvCxnSpPr>
                  <a:cxnSpLocks/>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380346D-83C7-6043-D79F-78094C40A586}"/>
                    </a:ext>
                  </a:extLst>
                </p:cNvPr>
                <p:cNvCxnSpPr>
                  <a:cxnSpLocks/>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2B147EEF-009C-F9B6-DEB9-096DCB55EC15}"/>
                  </a:ext>
                </a:extLst>
              </p:cNvPr>
              <p:cNvGrpSpPr/>
              <p:nvPr/>
            </p:nvGrpSpPr>
            <p:grpSpPr>
              <a:xfrm flipH="1">
                <a:off x="2052654" y="3818587"/>
                <a:ext cx="8171591" cy="523220"/>
                <a:chOff x="-4042522" y="4535430"/>
                <a:chExt cx="8171591" cy="523220"/>
              </a:xfrm>
            </p:grpSpPr>
            <p:cxnSp>
              <p:nvCxnSpPr>
                <p:cNvPr id="10" name="直接连接符 9">
                  <a:extLst>
                    <a:ext uri="{FF2B5EF4-FFF2-40B4-BE49-F238E27FC236}">
                      <a16:creationId xmlns:a16="http://schemas.microsoft.com/office/drawing/2014/main" id="{B9690FF4-A815-A667-BFED-46C1E78455B2}"/>
                    </a:ext>
                  </a:extLst>
                </p:cNvPr>
                <p:cNvCxnSpPr>
                  <a:cxnSpLocks/>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EC3DDD6-F5CE-9278-7477-FFB56A848DE6}"/>
                    </a:ext>
                  </a:extLst>
                </p:cNvPr>
                <p:cNvCxnSpPr>
                  <a:cxnSpLocks/>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a:extLst>
                <a:ext uri="{FF2B5EF4-FFF2-40B4-BE49-F238E27FC236}">
                  <a16:creationId xmlns:a16="http://schemas.microsoft.com/office/drawing/2014/main" id="{3E601DB1-79A4-36A9-12D1-205879CA8DE9}"/>
                </a:ext>
              </a:extLst>
            </p:cNvPr>
            <p:cNvSpPr txBox="1"/>
            <p:nvPr/>
          </p:nvSpPr>
          <p:spPr>
            <a:xfrm>
              <a:off x="6602500" y="3252310"/>
              <a:ext cx="1180563" cy="523220"/>
            </a:xfrm>
            <a:prstGeom prst="rect">
              <a:avLst/>
            </a:prstGeom>
            <a:noFill/>
          </p:spPr>
          <p:txBody>
            <a:bodyPr wrap="square" rtlCol="0">
              <a:spAutoFit/>
            </a:bodyPr>
            <a:lstStyle/>
            <a:p>
              <a:pPr algn="ctr"/>
              <a:r>
                <a:rPr lang="en-US" altLang="zh-CN" sz="2800"/>
                <a:t>……</a:t>
              </a:r>
            </a:p>
          </p:txBody>
        </p:sp>
      </p:grpSp>
      <p:grpSp>
        <p:nvGrpSpPr>
          <p:cNvPr id="123" name="组合 122">
            <a:extLst>
              <a:ext uri="{FF2B5EF4-FFF2-40B4-BE49-F238E27FC236}">
                <a16:creationId xmlns:a16="http://schemas.microsoft.com/office/drawing/2014/main" id="{03800719-DA08-8313-8E9E-258767C7C535}"/>
              </a:ext>
            </a:extLst>
          </p:cNvPr>
          <p:cNvGrpSpPr/>
          <p:nvPr/>
        </p:nvGrpSpPr>
        <p:grpSpPr>
          <a:xfrm>
            <a:off x="515304" y="3885758"/>
            <a:ext cx="10445333" cy="523221"/>
            <a:chOff x="515304" y="4016442"/>
            <a:chExt cx="10445333" cy="523221"/>
          </a:xfrm>
        </p:grpSpPr>
        <p:sp>
          <p:nvSpPr>
            <p:cNvPr id="64" name="文本框 63">
              <a:extLst>
                <a:ext uri="{FF2B5EF4-FFF2-40B4-BE49-F238E27FC236}">
                  <a16:creationId xmlns:a16="http://schemas.microsoft.com/office/drawing/2014/main" id="{A0EFAE54-4E9F-C147-0239-8D4A97A011F5}"/>
                </a:ext>
              </a:extLst>
            </p:cNvPr>
            <p:cNvSpPr txBox="1"/>
            <p:nvPr/>
          </p:nvSpPr>
          <p:spPr>
            <a:xfrm>
              <a:off x="515304" y="4016443"/>
              <a:ext cx="1180563" cy="461665"/>
            </a:xfrm>
            <a:prstGeom prst="rect">
              <a:avLst/>
            </a:prstGeom>
            <a:noFill/>
          </p:spPr>
          <p:txBody>
            <a:bodyPr wrap="square" rtlCol="0">
              <a:spAutoFit/>
            </a:bodyPr>
            <a:lstStyle/>
            <a:p>
              <a:pPr algn="ctr"/>
              <a:r>
                <a:rPr lang="en-US" altLang="zh-CN" sz="2400"/>
                <a:t>SCK</a:t>
              </a:r>
            </a:p>
          </p:txBody>
        </p:sp>
        <p:grpSp>
          <p:nvGrpSpPr>
            <p:cNvPr id="66" name="组合 65">
              <a:extLst>
                <a:ext uri="{FF2B5EF4-FFF2-40B4-BE49-F238E27FC236}">
                  <a16:creationId xmlns:a16="http://schemas.microsoft.com/office/drawing/2014/main" id="{E8BC2E82-1289-1FA5-BCEF-80C46678FCB1}"/>
                </a:ext>
              </a:extLst>
            </p:cNvPr>
            <p:cNvGrpSpPr/>
            <p:nvPr/>
          </p:nvGrpSpPr>
          <p:grpSpPr>
            <a:xfrm>
              <a:off x="1718270" y="4016443"/>
              <a:ext cx="2489605" cy="523220"/>
              <a:chOff x="1374684" y="3818587"/>
              <a:chExt cx="2489605" cy="523220"/>
            </a:xfrm>
          </p:grpSpPr>
          <p:grpSp>
            <p:nvGrpSpPr>
              <p:cNvPr id="67" name="组合 66">
                <a:extLst>
                  <a:ext uri="{FF2B5EF4-FFF2-40B4-BE49-F238E27FC236}">
                    <a16:creationId xmlns:a16="http://schemas.microsoft.com/office/drawing/2014/main" id="{E10DBFAD-0B46-23DE-07F8-5A493C6E8D0E}"/>
                  </a:ext>
                </a:extLst>
              </p:cNvPr>
              <p:cNvGrpSpPr/>
              <p:nvPr/>
            </p:nvGrpSpPr>
            <p:grpSpPr>
              <a:xfrm>
                <a:off x="2939171" y="3818587"/>
                <a:ext cx="925118" cy="523220"/>
                <a:chOff x="2506254" y="4535430"/>
                <a:chExt cx="925118" cy="523220"/>
              </a:xfrm>
            </p:grpSpPr>
            <p:cxnSp>
              <p:nvCxnSpPr>
                <p:cNvPr id="71" name="直接连接符 70">
                  <a:extLst>
                    <a:ext uri="{FF2B5EF4-FFF2-40B4-BE49-F238E27FC236}">
                      <a16:creationId xmlns:a16="http://schemas.microsoft.com/office/drawing/2014/main" id="{3C62448C-6419-F77B-9B30-832FBDE57802}"/>
                    </a:ext>
                  </a:extLst>
                </p:cNvPr>
                <p:cNvCxnSpPr>
                  <a:cxnSpLocks/>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A2CBCA7-C20E-20BF-C1B7-42DD04D8D12D}"/>
                    </a:ext>
                  </a:extLst>
                </p:cNvPr>
                <p:cNvCxnSpPr>
                  <a:cxnSpLocks/>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ADBD433A-C42F-A9EB-116D-3E316E80EAED}"/>
                  </a:ext>
                </a:extLst>
              </p:cNvPr>
              <p:cNvGrpSpPr/>
              <p:nvPr/>
            </p:nvGrpSpPr>
            <p:grpSpPr>
              <a:xfrm flipH="1">
                <a:off x="1374684" y="3818587"/>
                <a:ext cx="1564487" cy="523220"/>
                <a:chOff x="3242552" y="4535430"/>
                <a:chExt cx="1564487" cy="523220"/>
              </a:xfrm>
            </p:grpSpPr>
            <p:cxnSp>
              <p:nvCxnSpPr>
                <p:cNvPr id="69" name="直接连接符 68">
                  <a:extLst>
                    <a:ext uri="{FF2B5EF4-FFF2-40B4-BE49-F238E27FC236}">
                      <a16:creationId xmlns:a16="http://schemas.microsoft.com/office/drawing/2014/main" id="{94619C86-A0CC-1C42-580D-C770B65DF9A7}"/>
                    </a:ext>
                  </a:extLst>
                </p:cNvPr>
                <p:cNvCxnSpPr>
                  <a:cxnSpLocks/>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5503E17-2AE1-13C0-37FC-2CF893E16025}"/>
                    </a:ext>
                  </a:extLst>
                </p:cNvPr>
                <p:cNvCxnSpPr>
                  <a:cxnSpLocks/>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a:extLst>
                <a:ext uri="{FF2B5EF4-FFF2-40B4-BE49-F238E27FC236}">
                  <a16:creationId xmlns:a16="http://schemas.microsoft.com/office/drawing/2014/main" id="{1F2472E2-E24A-E36A-4D47-FBD7F5B42FC3}"/>
                </a:ext>
              </a:extLst>
            </p:cNvPr>
            <p:cNvGrpSpPr/>
            <p:nvPr/>
          </p:nvGrpSpPr>
          <p:grpSpPr>
            <a:xfrm>
              <a:off x="4207875" y="4016443"/>
              <a:ext cx="2515434" cy="523220"/>
              <a:chOff x="2006914" y="3818587"/>
              <a:chExt cx="2515434" cy="523220"/>
            </a:xfrm>
          </p:grpSpPr>
          <p:grpSp>
            <p:nvGrpSpPr>
              <p:cNvPr id="93" name="组合 92">
                <a:extLst>
                  <a:ext uri="{FF2B5EF4-FFF2-40B4-BE49-F238E27FC236}">
                    <a16:creationId xmlns:a16="http://schemas.microsoft.com/office/drawing/2014/main" id="{BE747C8C-1848-5F6D-E090-5037DF336B95}"/>
                  </a:ext>
                </a:extLst>
              </p:cNvPr>
              <p:cNvGrpSpPr/>
              <p:nvPr/>
            </p:nvGrpSpPr>
            <p:grpSpPr>
              <a:xfrm>
                <a:off x="2939130" y="3818587"/>
                <a:ext cx="1583218" cy="523220"/>
                <a:chOff x="2506213" y="4535430"/>
                <a:chExt cx="1583218" cy="523220"/>
              </a:xfrm>
            </p:grpSpPr>
            <p:cxnSp>
              <p:nvCxnSpPr>
                <p:cNvPr id="97" name="直接连接符 96">
                  <a:extLst>
                    <a:ext uri="{FF2B5EF4-FFF2-40B4-BE49-F238E27FC236}">
                      <a16:creationId xmlns:a16="http://schemas.microsoft.com/office/drawing/2014/main" id="{026C57EF-BF3A-F8BF-EE7C-E1C5D2D06E87}"/>
                    </a:ext>
                  </a:extLst>
                </p:cNvPr>
                <p:cNvCxnSpPr>
                  <a:cxnSpLocks/>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E595E0-00ED-2BBD-7C83-63A3D72B06C4}"/>
                    </a:ext>
                  </a:extLst>
                </p:cNvPr>
                <p:cNvCxnSpPr>
                  <a:cxnSpLocks/>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6528720-471B-AD20-0012-182A89109D8D}"/>
                    </a:ext>
                  </a:extLst>
                </p:cNvPr>
                <p:cNvCxnSpPr>
                  <a:cxnSpLocks/>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39A78148-3B8C-D825-BED8-72C3A4AA2D6B}"/>
                  </a:ext>
                </a:extLst>
              </p:cNvPr>
              <p:cNvGrpSpPr/>
              <p:nvPr/>
            </p:nvGrpSpPr>
            <p:grpSpPr>
              <a:xfrm flipH="1">
                <a:off x="2006914" y="3818587"/>
                <a:ext cx="932216" cy="523220"/>
                <a:chOff x="3242593" y="4535430"/>
                <a:chExt cx="932216" cy="523220"/>
              </a:xfrm>
            </p:grpSpPr>
            <p:cxnSp>
              <p:nvCxnSpPr>
                <p:cNvPr id="95" name="直接连接符 94">
                  <a:extLst>
                    <a:ext uri="{FF2B5EF4-FFF2-40B4-BE49-F238E27FC236}">
                      <a16:creationId xmlns:a16="http://schemas.microsoft.com/office/drawing/2014/main" id="{B6452B4C-74CD-DA12-3C05-DE509D32BDE3}"/>
                    </a:ext>
                  </a:extLst>
                </p:cNvPr>
                <p:cNvCxnSpPr>
                  <a:cxnSpLocks/>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E077009-5D4C-2004-8382-EC7EE98485EC}"/>
                    </a:ext>
                  </a:extLst>
                </p:cNvPr>
                <p:cNvCxnSpPr>
                  <a:cxnSpLocks/>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a:extLst>
                <a:ext uri="{FF2B5EF4-FFF2-40B4-BE49-F238E27FC236}">
                  <a16:creationId xmlns:a16="http://schemas.microsoft.com/office/drawing/2014/main" id="{85CDD12D-8B69-3FAA-53A0-6998363E733B}"/>
                </a:ext>
              </a:extLst>
            </p:cNvPr>
            <p:cNvGrpSpPr/>
            <p:nvPr/>
          </p:nvGrpSpPr>
          <p:grpSpPr>
            <a:xfrm>
              <a:off x="7711918" y="4016442"/>
              <a:ext cx="3248719" cy="523221"/>
              <a:chOff x="1231544" y="3818586"/>
              <a:chExt cx="3248719" cy="523221"/>
            </a:xfrm>
          </p:grpSpPr>
          <p:grpSp>
            <p:nvGrpSpPr>
              <p:cNvPr id="101" name="组合 100">
                <a:extLst>
                  <a:ext uri="{FF2B5EF4-FFF2-40B4-BE49-F238E27FC236}">
                    <a16:creationId xmlns:a16="http://schemas.microsoft.com/office/drawing/2014/main" id="{90880208-E522-0C4B-EAFA-964AAB199EF7}"/>
                  </a:ext>
                </a:extLst>
              </p:cNvPr>
              <p:cNvGrpSpPr/>
              <p:nvPr/>
            </p:nvGrpSpPr>
            <p:grpSpPr>
              <a:xfrm>
                <a:off x="2241729" y="3818586"/>
                <a:ext cx="2238534" cy="523221"/>
                <a:chOff x="1808812" y="4535429"/>
                <a:chExt cx="2238534" cy="523221"/>
              </a:xfrm>
            </p:grpSpPr>
            <p:cxnSp>
              <p:nvCxnSpPr>
                <p:cNvPr id="105" name="直接连接符 104">
                  <a:extLst>
                    <a:ext uri="{FF2B5EF4-FFF2-40B4-BE49-F238E27FC236}">
                      <a16:creationId xmlns:a16="http://schemas.microsoft.com/office/drawing/2014/main" id="{28AF146F-14C8-56B1-F193-0270CCC3526A}"/>
                    </a:ext>
                  </a:extLst>
                </p:cNvPr>
                <p:cNvCxnSpPr>
                  <a:cxnSpLocks/>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F5AFFF1-4452-48A0-A1AD-D81A003786A2}"/>
                    </a:ext>
                  </a:extLst>
                </p:cNvPr>
                <p:cNvCxnSpPr>
                  <a:cxnSpLocks/>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AFF2048E-E159-4879-E061-35AF55A05625}"/>
                    </a:ext>
                  </a:extLst>
                </p:cNvPr>
                <p:cNvCxnSpPr>
                  <a:cxnSpLocks/>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83705FF3-AD25-ACA7-B212-DB01D2354BEF}"/>
                  </a:ext>
                </a:extLst>
              </p:cNvPr>
              <p:cNvGrpSpPr/>
              <p:nvPr/>
            </p:nvGrpSpPr>
            <p:grpSpPr>
              <a:xfrm flipH="1">
                <a:off x="1231544" y="3818587"/>
                <a:ext cx="1010185" cy="523220"/>
                <a:chOff x="3939994" y="4535430"/>
                <a:chExt cx="1010185" cy="523220"/>
              </a:xfrm>
            </p:grpSpPr>
            <p:cxnSp>
              <p:nvCxnSpPr>
                <p:cNvPr id="103" name="直接连接符 102">
                  <a:extLst>
                    <a:ext uri="{FF2B5EF4-FFF2-40B4-BE49-F238E27FC236}">
                      <a16:creationId xmlns:a16="http://schemas.microsoft.com/office/drawing/2014/main" id="{4445DFF9-16E9-CE58-46DB-A6ED57876A97}"/>
                    </a:ext>
                  </a:extLst>
                </p:cNvPr>
                <p:cNvCxnSpPr>
                  <a:cxnSpLocks/>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5AC0998-1928-B11D-92B8-9F85E6AD399E}"/>
                    </a:ext>
                  </a:extLst>
                </p:cNvPr>
                <p:cNvCxnSpPr>
                  <a:cxnSpLocks/>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a:extLst>
                <a:ext uri="{FF2B5EF4-FFF2-40B4-BE49-F238E27FC236}">
                  <a16:creationId xmlns:a16="http://schemas.microsoft.com/office/drawing/2014/main" id="{D7E13184-5B27-8234-1DD2-42C4905D9B1F}"/>
                </a:ext>
              </a:extLst>
            </p:cNvPr>
            <p:cNvSpPr txBox="1"/>
            <p:nvPr/>
          </p:nvSpPr>
          <p:spPr>
            <a:xfrm>
              <a:off x="6602500" y="4016443"/>
              <a:ext cx="1180563" cy="523220"/>
            </a:xfrm>
            <a:prstGeom prst="rect">
              <a:avLst/>
            </a:prstGeom>
            <a:noFill/>
          </p:spPr>
          <p:txBody>
            <a:bodyPr wrap="square" rtlCol="0">
              <a:spAutoFit/>
            </a:bodyPr>
            <a:lstStyle/>
            <a:p>
              <a:pPr algn="ctr"/>
              <a:r>
                <a:rPr lang="en-US" altLang="zh-CN" sz="2800"/>
                <a:t>……</a:t>
              </a:r>
            </a:p>
          </p:txBody>
        </p:sp>
      </p:grpSp>
      <p:grpSp>
        <p:nvGrpSpPr>
          <p:cNvPr id="248" name="组合 247">
            <a:extLst>
              <a:ext uri="{FF2B5EF4-FFF2-40B4-BE49-F238E27FC236}">
                <a16:creationId xmlns:a16="http://schemas.microsoft.com/office/drawing/2014/main" id="{5F182B79-A834-C6E4-E345-CFC51EC5034B}"/>
              </a:ext>
            </a:extLst>
          </p:cNvPr>
          <p:cNvGrpSpPr/>
          <p:nvPr/>
        </p:nvGrpSpPr>
        <p:grpSpPr>
          <a:xfrm>
            <a:off x="515304" y="4695163"/>
            <a:ext cx="10445333" cy="553998"/>
            <a:chOff x="515304" y="4695163"/>
            <a:chExt cx="10445333" cy="553998"/>
          </a:xfrm>
        </p:grpSpPr>
        <p:grpSp>
          <p:nvGrpSpPr>
            <p:cNvPr id="124" name="组合 123">
              <a:extLst>
                <a:ext uri="{FF2B5EF4-FFF2-40B4-BE49-F238E27FC236}">
                  <a16:creationId xmlns:a16="http://schemas.microsoft.com/office/drawing/2014/main" id="{951F6C05-D492-E781-8EBA-030F65C26C83}"/>
                </a:ext>
              </a:extLst>
            </p:cNvPr>
            <p:cNvGrpSpPr/>
            <p:nvPr/>
          </p:nvGrpSpPr>
          <p:grpSpPr>
            <a:xfrm>
              <a:off x="515304" y="4695163"/>
              <a:ext cx="10445333" cy="553998"/>
              <a:chOff x="515304" y="5032105"/>
              <a:chExt cx="10445333" cy="553998"/>
            </a:xfrm>
          </p:grpSpPr>
          <p:sp>
            <p:nvSpPr>
              <p:cNvPr id="65" name="文本框 64">
                <a:extLst>
                  <a:ext uri="{FF2B5EF4-FFF2-40B4-BE49-F238E27FC236}">
                    <a16:creationId xmlns:a16="http://schemas.microsoft.com/office/drawing/2014/main" id="{183EFB47-A7E3-76D7-D7E9-94CCFA7FCEFE}"/>
                  </a:ext>
                </a:extLst>
              </p:cNvPr>
              <p:cNvSpPr txBox="1"/>
              <p:nvPr/>
            </p:nvSpPr>
            <p:spPr>
              <a:xfrm>
                <a:off x="515304" y="5062883"/>
                <a:ext cx="1180563" cy="461665"/>
              </a:xfrm>
              <a:prstGeom prst="rect">
                <a:avLst/>
              </a:prstGeom>
              <a:noFill/>
            </p:spPr>
            <p:txBody>
              <a:bodyPr wrap="square" rtlCol="0">
                <a:spAutoFit/>
              </a:bodyPr>
              <a:lstStyle/>
              <a:p>
                <a:pPr algn="ctr"/>
                <a:r>
                  <a:rPr lang="en-US" altLang="zh-CN" sz="2400"/>
                  <a:t>MOSI</a:t>
                </a:r>
              </a:p>
            </p:txBody>
          </p:sp>
          <p:grpSp>
            <p:nvGrpSpPr>
              <p:cNvPr id="74" name="组合 73">
                <a:extLst>
                  <a:ext uri="{FF2B5EF4-FFF2-40B4-BE49-F238E27FC236}">
                    <a16:creationId xmlns:a16="http://schemas.microsoft.com/office/drawing/2014/main" id="{4A198E1C-71CA-BC6A-9244-0F7F5DE09F52}"/>
                  </a:ext>
                </a:extLst>
              </p:cNvPr>
              <p:cNvGrpSpPr/>
              <p:nvPr/>
            </p:nvGrpSpPr>
            <p:grpSpPr>
              <a:xfrm>
                <a:off x="1718270" y="5062882"/>
                <a:ext cx="5014085" cy="523221"/>
                <a:chOff x="1374684" y="4902756"/>
                <a:chExt cx="5014085" cy="523221"/>
              </a:xfrm>
            </p:grpSpPr>
            <p:grpSp>
              <p:nvGrpSpPr>
                <p:cNvPr id="75" name="组合 74">
                  <a:extLst>
                    <a:ext uri="{FF2B5EF4-FFF2-40B4-BE49-F238E27FC236}">
                      <a16:creationId xmlns:a16="http://schemas.microsoft.com/office/drawing/2014/main" id="{679BA9E7-DC42-8927-58DD-E9805AF7DF77}"/>
                    </a:ext>
                  </a:extLst>
                </p:cNvPr>
                <p:cNvGrpSpPr/>
                <p:nvPr/>
              </p:nvGrpSpPr>
              <p:grpSpPr>
                <a:xfrm>
                  <a:off x="1374684" y="4902756"/>
                  <a:ext cx="5014085" cy="523221"/>
                  <a:chOff x="2220800" y="4535429"/>
                  <a:chExt cx="5014085" cy="523221"/>
                </a:xfrm>
              </p:grpSpPr>
              <p:cxnSp>
                <p:nvCxnSpPr>
                  <p:cNvPr id="80" name="直接连接符 79">
                    <a:extLst>
                      <a:ext uri="{FF2B5EF4-FFF2-40B4-BE49-F238E27FC236}">
                        <a16:creationId xmlns:a16="http://schemas.microsoft.com/office/drawing/2014/main" id="{6CF9420E-27A4-AAFE-B8CD-7057D0A07B5C}"/>
                      </a:ext>
                    </a:extLst>
                  </p:cNvPr>
                  <p:cNvCxnSpPr>
                    <a:cxnSpLocks/>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2D16CBF2-3E58-F890-A037-A2F68D1F00D5}"/>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AFCFA76-1A78-5596-8DEC-03EC33E4D40D}"/>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A3D5BD0-360D-7A78-E74A-13C4BDC3386F}"/>
                      </a:ext>
                    </a:extLst>
                  </p:cNvPr>
                  <p:cNvCxnSpPr>
                    <a:cxnSpLocks/>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330AA88-CA24-B39C-B8ED-7172DF4A6E63}"/>
                      </a:ext>
                    </a:extLst>
                  </p:cNvPr>
                  <p:cNvCxnSpPr>
                    <a:cxnSpLocks/>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90AF580A-6122-C1A8-5D14-DA6CFB5282D5}"/>
                    </a:ext>
                  </a:extLst>
                </p:cNvPr>
                <p:cNvGrpSpPr/>
                <p:nvPr/>
              </p:nvGrpSpPr>
              <p:grpSpPr>
                <a:xfrm flipV="1">
                  <a:off x="1374684" y="4902756"/>
                  <a:ext cx="5014085" cy="523221"/>
                  <a:chOff x="2220800" y="4535430"/>
                  <a:chExt cx="5014085" cy="523221"/>
                </a:xfrm>
              </p:grpSpPr>
              <p:cxnSp>
                <p:nvCxnSpPr>
                  <p:cNvPr id="77" name="直接连接符 76">
                    <a:extLst>
                      <a:ext uri="{FF2B5EF4-FFF2-40B4-BE49-F238E27FC236}">
                        <a16:creationId xmlns:a16="http://schemas.microsoft.com/office/drawing/2014/main" id="{ECDC6BEB-B960-494B-1B0B-3DBD9C0F565F}"/>
                      </a:ext>
                    </a:extLst>
                  </p:cNvPr>
                  <p:cNvCxnSpPr>
                    <a:cxnSpLocks/>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8B01748-FDEB-5BFA-DAAC-3B99394D1EB0}"/>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639CE57-2E60-806A-B826-FFE6ADC3A716}"/>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ECD1FC6E-99CA-FB02-806A-0282E4C67225}"/>
                      </a:ext>
                    </a:extLst>
                  </p:cNvPr>
                  <p:cNvCxnSpPr>
                    <a:cxnSpLocks/>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F9DD8AE-F3C7-57BE-329D-ECD5CAF0BBAF}"/>
                      </a:ext>
                    </a:extLst>
                  </p:cNvPr>
                  <p:cNvCxnSpPr>
                    <a:cxnSpLocks/>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a:extLst>
                  <a:ext uri="{FF2B5EF4-FFF2-40B4-BE49-F238E27FC236}">
                    <a16:creationId xmlns:a16="http://schemas.microsoft.com/office/drawing/2014/main" id="{D73D474B-E518-47B0-718E-A0249A40F3D9}"/>
                  </a:ext>
                </a:extLst>
              </p:cNvPr>
              <p:cNvGrpSpPr/>
              <p:nvPr/>
            </p:nvGrpSpPr>
            <p:grpSpPr>
              <a:xfrm>
                <a:off x="3923821" y="5062883"/>
                <a:ext cx="2151488" cy="523220"/>
                <a:chOff x="1709446" y="4902757"/>
                <a:chExt cx="2151488" cy="523220"/>
              </a:xfrm>
            </p:grpSpPr>
            <p:cxnSp>
              <p:nvCxnSpPr>
                <p:cNvPr id="90" name="直接连接符 89">
                  <a:extLst>
                    <a:ext uri="{FF2B5EF4-FFF2-40B4-BE49-F238E27FC236}">
                      <a16:creationId xmlns:a16="http://schemas.microsoft.com/office/drawing/2014/main" id="{8F0DC572-E9F8-20D3-327B-C1A26EB3C2A4}"/>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8AEEB44-99B1-6A3B-BA2C-82BB4ADE31E7}"/>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2F7DDFCA-70A0-8D86-93A9-3870901B750B}"/>
                    </a:ext>
                  </a:extLst>
                </p:cNvPr>
                <p:cNvCxnSpPr>
                  <a:cxnSpLocks/>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2E7F60C8-EF1C-0136-2F1B-6051A72DF900}"/>
                    </a:ext>
                  </a:extLst>
                </p:cNvPr>
                <p:cNvCxnSpPr>
                  <a:cxnSpLocks/>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F1A52329-B692-E11E-BDC3-54320A449E4C}"/>
                  </a:ext>
                </a:extLst>
              </p:cNvPr>
              <p:cNvGrpSpPr/>
              <p:nvPr/>
            </p:nvGrpSpPr>
            <p:grpSpPr>
              <a:xfrm>
                <a:off x="7709077" y="5062883"/>
                <a:ext cx="3251560" cy="523220"/>
                <a:chOff x="1228703" y="4902757"/>
                <a:chExt cx="3251560" cy="523220"/>
              </a:xfrm>
            </p:grpSpPr>
            <p:grpSp>
              <p:nvGrpSpPr>
                <p:cNvPr id="109" name="组合 108">
                  <a:extLst>
                    <a:ext uri="{FF2B5EF4-FFF2-40B4-BE49-F238E27FC236}">
                      <a16:creationId xmlns:a16="http://schemas.microsoft.com/office/drawing/2014/main" id="{7B292893-44E5-7978-5859-846FF1C8A3E6}"/>
                    </a:ext>
                  </a:extLst>
                </p:cNvPr>
                <p:cNvGrpSpPr/>
                <p:nvPr/>
              </p:nvGrpSpPr>
              <p:grpSpPr>
                <a:xfrm>
                  <a:off x="1228703" y="4902757"/>
                  <a:ext cx="3251560" cy="523220"/>
                  <a:chOff x="2074819" y="4535430"/>
                  <a:chExt cx="3251560" cy="523220"/>
                </a:xfrm>
              </p:grpSpPr>
              <p:cxnSp>
                <p:nvCxnSpPr>
                  <p:cNvPr id="116" name="直接连接符 115">
                    <a:extLst>
                      <a:ext uri="{FF2B5EF4-FFF2-40B4-BE49-F238E27FC236}">
                        <a16:creationId xmlns:a16="http://schemas.microsoft.com/office/drawing/2014/main" id="{C7AA6EEC-3765-3FDE-23C5-C493E24AE812}"/>
                      </a:ext>
                    </a:extLst>
                  </p:cNvPr>
                  <p:cNvCxnSpPr>
                    <a:cxnSpLocks/>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A20CFEC-77DC-1AD8-6D8D-7D651423DF7B}"/>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6DC96516-46C0-EEF4-A26D-A7FEC9F519B8}"/>
                      </a:ext>
                    </a:extLst>
                  </p:cNvPr>
                  <p:cNvCxnSpPr>
                    <a:cxnSpLocks/>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6ADC3697-7BE5-3099-51DE-B9C013B641D9}"/>
                    </a:ext>
                  </a:extLst>
                </p:cNvPr>
                <p:cNvGrpSpPr/>
                <p:nvPr/>
              </p:nvGrpSpPr>
              <p:grpSpPr>
                <a:xfrm flipV="1">
                  <a:off x="1228703" y="4902757"/>
                  <a:ext cx="3251560" cy="523220"/>
                  <a:chOff x="2074819" y="4535430"/>
                  <a:chExt cx="3251560" cy="523220"/>
                </a:xfrm>
              </p:grpSpPr>
              <p:cxnSp>
                <p:nvCxnSpPr>
                  <p:cNvPr id="113" name="直接连接符 112">
                    <a:extLst>
                      <a:ext uri="{FF2B5EF4-FFF2-40B4-BE49-F238E27FC236}">
                        <a16:creationId xmlns:a16="http://schemas.microsoft.com/office/drawing/2014/main" id="{0650795E-1745-31B8-1180-51983DDC746A}"/>
                      </a:ext>
                    </a:extLst>
                  </p:cNvPr>
                  <p:cNvCxnSpPr>
                    <a:cxnSpLocks/>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D071D1E1-B6BF-B629-593C-1DB708EC0092}"/>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DD745FD-D9BA-90E8-9EBB-3B52FE30C97A}"/>
                      </a:ext>
                    </a:extLst>
                  </p:cNvPr>
                  <p:cNvCxnSpPr>
                    <a:cxnSpLocks/>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a:extLst>
                  <a:ext uri="{FF2B5EF4-FFF2-40B4-BE49-F238E27FC236}">
                    <a16:creationId xmlns:a16="http://schemas.microsoft.com/office/drawing/2014/main" id="{3174CAB1-149F-44F2-0C93-1252696FB04B}"/>
                  </a:ext>
                </a:extLst>
              </p:cNvPr>
              <p:cNvSpPr txBox="1"/>
              <p:nvPr/>
            </p:nvSpPr>
            <p:spPr>
              <a:xfrm>
                <a:off x="6635939" y="5032105"/>
                <a:ext cx="1180563" cy="523220"/>
              </a:xfrm>
              <a:prstGeom prst="rect">
                <a:avLst/>
              </a:prstGeom>
              <a:noFill/>
            </p:spPr>
            <p:txBody>
              <a:bodyPr wrap="square" rtlCol="0">
                <a:spAutoFit/>
              </a:bodyPr>
              <a:lstStyle/>
              <a:p>
                <a:pPr algn="ctr"/>
                <a:r>
                  <a:rPr lang="en-US" altLang="zh-CN" sz="2800"/>
                  <a:t>……</a:t>
                </a:r>
              </a:p>
            </p:txBody>
          </p:sp>
        </p:grpSp>
        <p:sp>
          <p:nvSpPr>
            <p:cNvPr id="242" name="文本框 241">
              <a:extLst>
                <a:ext uri="{FF2B5EF4-FFF2-40B4-BE49-F238E27FC236}">
                  <a16:creationId xmlns:a16="http://schemas.microsoft.com/office/drawing/2014/main" id="{8E3346D5-26A4-A3E7-4C17-9ACD3F9584E7}"/>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243" name="文本框 242">
              <a:extLst>
                <a:ext uri="{FF2B5EF4-FFF2-40B4-BE49-F238E27FC236}">
                  <a16:creationId xmlns:a16="http://schemas.microsoft.com/office/drawing/2014/main" id="{0927C9E8-E844-FF06-9452-43D11035888E}"/>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244" name="文本框 243">
              <a:extLst>
                <a:ext uri="{FF2B5EF4-FFF2-40B4-BE49-F238E27FC236}">
                  <a16:creationId xmlns:a16="http://schemas.microsoft.com/office/drawing/2014/main" id="{3D1243A6-2512-C255-CD59-DA925A5D9F4D}"/>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grpSp>
        <p:nvGrpSpPr>
          <p:cNvPr id="249" name="组合 248">
            <a:extLst>
              <a:ext uri="{FF2B5EF4-FFF2-40B4-BE49-F238E27FC236}">
                <a16:creationId xmlns:a16="http://schemas.microsoft.com/office/drawing/2014/main" id="{85100DDF-1556-6C3F-66DC-67CB2CE18765}"/>
              </a:ext>
            </a:extLst>
          </p:cNvPr>
          <p:cNvGrpSpPr/>
          <p:nvPr/>
        </p:nvGrpSpPr>
        <p:grpSpPr>
          <a:xfrm>
            <a:off x="515304" y="5564568"/>
            <a:ext cx="10447240" cy="550596"/>
            <a:chOff x="515304" y="5564568"/>
            <a:chExt cx="10447240" cy="550596"/>
          </a:xfrm>
        </p:grpSpPr>
        <p:grpSp>
          <p:nvGrpSpPr>
            <p:cNvPr id="212" name="组合 211">
              <a:extLst>
                <a:ext uri="{FF2B5EF4-FFF2-40B4-BE49-F238E27FC236}">
                  <a16:creationId xmlns:a16="http://schemas.microsoft.com/office/drawing/2014/main" id="{3A2938FC-734F-9016-0844-C111FB7A54AB}"/>
                </a:ext>
              </a:extLst>
            </p:cNvPr>
            <p:cNvGrpSpPr/>
            <p:nvPr/>
          </p:nvGrpSpPr>
          <p:grpSpPr>
            <a:xfrm>
              <a:off x="515304" y="5564568"/>
              <a:ext cx="10447240" cy="550596"/>
              <a:chOff x="515304" y="5035507"/>
              <a:chExt cx="10447240" cy="550596"/>
            </a:xfrm>
          </p:grpSpPr>
          <p:sp>
            <p:nvSpPr>
              <p:cNvPr id="213" name="文本框 212">
                <a:extLst>
                  <a:ext uri="{FF2B5EF4-FFF2-40B4-BE49-F238E27FC236}">
                    <a16:creationId xmlns:a16="http://schemas.microsoft.com/office/drawing/2014/main" id="{212FBE70-7FEC-DFCE-3E26-3F96E374F759}"/>
                  </a:ext>
                </a:extLst>
              </p:cNvPr>
              <p:cNvSpPr txBox="1"/>
              <p:nvPr/>
            </p:nvSpPr>
            <p:spPr>
              <a:xfrm>
                <a:off x="515304" y="5062883"/>
                <a:ext cx="1180563" cy="461665"/>
              </a:xfrm>
              <a:prstGeom prst="rect">
                <a:avLst/>
              </a:prstGeom>
              <a:noFill/>
            </p:spPr>
            <p:txBody>
              <a:bodyPr wrap="square" rtlCol="0">
                <a:spAutoFit/>
              </a:bodyPr>
              <a:lstStyle/>
              <a:p>
                <a:pPr algn="ctr"/>
                <a:r>
                  <a:rPr lang="en-US" altLang="zh-CN" sz="2400"/>
                  <a:t>MISO</a:t>
                </a:r>
              </a:p>
            </p:txBody>
          </p:sp>
          <p:grpSp>
            <p:nvGrpSpPr>
              <p:cNvPr id="214" name="组合 213">
                <a:extLst>
                  <a:ext uri="{FF2B5EF4-FFF2-40B4-BE49-F238E27FC236}">
                    <a16:creationId xmlns:a16="http://schemas.microsoft.com/office/drawing/2014/main" id="{68E7A6B7-1657-D468-D00C-E44F37B4F8EB}"/>
                  </a:ext>
                </a:extLst>
              </p:cNvPr>
              <p:cNvGrpSpPr/>
              <p:nvPr/>
            </p:nvGrpSpPr>
            <p:grpSpPr>
              <a:xfrm>
                <a:off x="1718270" y="5062882"/>
                <a:ext cx="9244274" cy="523221"/>
                <a:chOff x="1374684" y="4902756"/>
                <a:chExt cx="9244274" cy="523221"/>
              </a:xfrm>
            </p:grpSpPr>
            <p:grpSp>
              <p:nvGrpSpPr>
                <p:cNvPr id="230" name="组合 229">
                  <a:extLst>
                    <a:ext uri="{FF2B5EF4-FFF2-40B4-BE49-F238E27FC236}">
                      <a16:creationId xmlns:a16="http://schemas.microsoft.com/office/drawing/2014/main" id="{3D0793BB-A6B2-222D-65B2-B9BF27EFDFE7}"/>
                    </a:ext>
                  </a:extLst>
                </p:cNvPr>
                <p:cNvGrpSpPr/>
                <p:nvPr/>
              </p:nvGrpSpPr>
              <p:grpSpPr>
                <a:xfrm>
                  <a:off x="1374684" y="5157198"/>
                  <a:ext cx="9244274" cy="268779"/>
                  <a:chOff x="2220800" y="4789871"/>
                  <a:chExt cx="9244274" cy="268779"/>
                </a:xfrm>
              </p:grpSpPr>
              <p:cxnSp>
                <p:nvCxnSpPr>
                  <p:cNvPr id="238" name="直接连接符 237">
                    <a:extLst>
                      <a:ext uri="{FF2B5EF4-FFF2-40B4-BE49-F238E27FC236}">
                        <a16:creationId xmlns:a16="http://schemas.microsoft.com/office/drawing/2014/main" id="{68FAE36F-52B7-FC07-929C-3B3999E10CA3}"/>
                      </a:ext>
                    </a:extLst>
                  </p:cNvPr>
                  <p:cNvCxnSpPr>
                    <a:cxnSpLocks/>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126EB957-42D4-F08A-82CC-4DEE78D1C1C6}"/>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D152A72A-E4DF-7E41-4FE3-B22217A7CA6D}"/>
                      </a:ext>
                    </a:extLst>
                  </p:cNvPr>
                  <p:cNvCxnSpPr>
                    <a:cxnSpLocks/>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2368EFA3-418B-B026-CE1E-455336D8F9CD}"/>
                      </a:ext>
                    </a:extLst>
                  </p:cNvPr>
                  <p:cNvCxnSpPr>
                    <a:cxnSpLocks/>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F1D81E12-8C1C-B997-5F27-BA297CB665EC}"/>
                      </a:ext>
                    </a:extLst>
                  </p:cNvPr>
                  <p:cNvCxnSpPr>
                    <a:cxnSpLocks/>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84C37E83-6189-1D17-1F51-273B3F04866E}"/>
                      </a:ext>
                    </a:extLst>
                  </p:cNvPr>
                  <p:cNvCxnSpPr>
                    <a:cxnSpLocks/>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4F680027-5A5A-74FD-AFF0-B93E9A93523F}"/>
                      </a:ext>
                    </a:extLst>
                  </p:cNvPr>
                  <p:cNvCxnSpPr>
                    <a:cxnSpLocks/>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a:extLst>
                    <a:ext uri="{FF2B5EF4-FFF2-40B4-BE49-F238E27FC236}">
                      <a16:creationId xmlns:a16="http://schemas.microsoft.com/office/drawing/2014/main" id="{46C71BC3-88A1-783B-5037-A4B5EC75A793}"/>
                    </a:ext>
                  </a:extLst>
                </p:cNvPr>
                <p:cNvGrpSpPr/>
                <p:nvPr/>
              </p:nvGrpSpPr>
              <p:grpSpPr>
                <a:xfrm flipV="1">
                  <a:off x="1915520" y="4902756"/>
                  <a:ext cx="8171489" cy="254442"/>
                  <a:chOff x="2761636" y="4804209"/>
                  <a:chExt cx="8171489" cy="254442"/>
                </a:xfrm>
              </p:grpSpPr>
              <p:cxnSp>
                <p:nvCxnSpPr>
                  <p:cNvPr id="233" name="直接连接符 232">
                    <a:extLst>
                      <a:ext uri="{FF2B5EF4-FFF2-40B4-BE49-F238E27FC236}">
                        <a16:creationId xmlns:a16="http://schemas.microsoft.com/office/drawing/2014/main" id="{C180D2C3-017C-6F85-F441-0F103ECC382D}"/>
                      </a:ext>
                    </a:extLst>
                  </p:cNvPr>
                  <p:cNvCxnSpPr>
                    <a:cxnSpLocks/>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D25E43F2-FE10-126F-5364-73A09743F5B4}"/>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8A85857D-EF0A-73E6-8C14-2F7626406AE5}"/>
                      </a:ext>
                    </a:extLst>
                  </p:cNvPr>
                  <p:cNvCxnSpPr>
                    <a:cxnSpLocks/>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D61AF0D7-50DB-D1CF-2EDE-E573704BEB6F}"/>
                      </a:ext>
                    </a:extLst>
                  </p:cNvPr>
                  <p:cNvCxnSpPr>
                    <a:cxnSpLocks/>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C41059D8-D2CD-09EF-F9C5-34E5F32C9809}"/>
                      </a:ext>
                    </a:extLst>
                  </p:cNvPr>
                  <p:cNvCxnSpPr>
                    <a:cxnSpLocks/>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a:extLst>
                  <a:ext uri="{FF2B5EF4-FFF2-40B4-BE49-F238E27FC236}">
                    <a16:creationId xmlns:a16="http://schemas.microsoft.com/office/drawing/2014/main" id="{74B87A3F-FBD9-3D8F-A41E-3D3A9A8B6FDF}"/>
                  </a:ext>
                </a:extLst>
              </p:cNvPr>
              <p:cNvGrpSpPr/>
              <p:nvPr/>
            </p:nvGrpSpPr>
            <p:grpSpPr>
              <a:xfrm>
                <a:off x="3923821" y="5062883"/>
                <a:ext cx="2151488" cy="523220"/>
                <a:chOff x="1709446" y="4902757"/>
                <a:chExt cx="2151488" cy="523220"/>
              </a:xfrm>
            </p:grpSpPr>
            <p:cxnSp>
              <p:nvCxnSpPr>
                <p:cNvPr id="226" name="直接连接符 225">
                  <a:extLst>
                    <a:ext uri="{FF2B5EF4-FFF2-40B4-BE49-F238E27FC236}">
                      <a16:creationId xmlns:a16="http://schemas.microsoft.com/office/drawing/2014/main" id="{E3BF8F82-2272-E31B-CB2D-F522B214C018}"/>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F4A0408B-D276-D323-A3A8-53B594859EE9}"/>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C94F05E2-96C3-3363-5CBF-ADF7F205F088}"/>
                    </a:ext>
                  </a:extLst>
                </p:cNvPr>
                <p:cNvCxnSpPr>
                  <a:cxnSpLocks/>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C8786CEE-1AC2-18C0-885E-5B718C0B7F70}"/>
                    </a:ext>
                  </a:extLst>
                </p:cNvPr>
                <p:cNvCxnSpPr>
                  <a:cxnSpLocks/>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C54E3CA-4C94-2F45-7ECC-9AF0C7BB6E06}"/>
                  </a:ext>
                </a:extLst>
              </p:cNvPr>
              <p:cNvGrpSpPr/>
              <p:nvPr/>
            </p:nvGrpSpPr>
            <p:grpSpPr>
              <a:xfrm>
                <a:off x="7709077" y="5062883"/>
                <a:ext cx="2584384" cy="523220"/>
                <a:chOff x="1228703" y="4902757"/>
                <a:chExt cx="2584384" cy="523220"/>
              </a:xfrm>
            </p:grpSpPr>
            <p:grpSp>
              <p:nvGrpSpPr>
                <p:cNvPr id="218" name="组合 217">
                  <a:extLst>
                    <a:ext uri="{FF2B5EF4-FFF2-40B4-BE49-F238E27FC236}">
                      <a16:creationId xmlns:a16="http://schemas.microsoft.com/office/drawing/2014/main" id="{E2C0D2A9-6514-F0AA-0B60-608DD6B62CA5}"/>
                    </a:ext>
                  </a:extLst>
                </p:cNvPr>
                <p:cNvGrpSpPr/>
                <p:nvPr/>
              </p:nvGrpSpPr>
              <p:grpSpPr>
                <a:xfrm>
                  <a:off x="1228703" y="4902757"/>
                  <a:ext cx="2576658" cy="523220"/>
                  <a:chOff x="2074819" y="4535430"/>
                  <a:chExt cx="2576658" cy="523220"/>
                </a:xfrm>
              </p:grpSpPr>
              <p:cxnSp>
                <p:nvCxnSpPr>
                  <p:cNvPr id="223" name="直接连接符 222">
                    <a:extLst>
                      <a:ext uri="{FF2B5EF4-FFF2-40B4-BE49-F238E27FC236}">
                        <a16:creationId xmlns:a16="http://schemas.microsoft.com/office/drawing/2014/main" id="{6E836575-EA27-8A36-08CA-BAAC40C8EE0A}"/>
                      </a:ext>
                    </a:extLst>
                  </p:cNvPr>
                  <p:cNvCxnSpPr>
                    <a:cxnSpLocks/>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4F03E713-E146-5A8D-989C-F680F69C1B64}"/>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A7B4F090-EA52-73A9-3ABA-D50D23347D24}"/>
                      </a:ext>
                    </a:extLst>
                  </p:cNvPr>
                  <p:cNvCxnSpPr>
                    <a:cxnSpLocks/>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a:extLst>
                    <a:ext uri="{FF2B5EF4-FFF2-40B4-BE49-F238E27FC236}">
                      <a16:creationId xmlns:a16="http://schemas.microsoft.com/office/drawing/2014/main" id="{114979A8-78DB-9822-E02B-677D765F7802}"/>
                    </a:ext>
                  </a:extLst>
                </p:cNvPr>
                <p:cNvGrpSpPr/>
                <p:nvPr/>
              </p:nvGrpSpPr>
              <p:grpSpPr>
                <a:xfrm flipV="1">
                  <a:off x="1228703" y="4902757"/>
                  <a:ext cx="2584384" cy="523220"/>
                  <a:chOff x="2074819" y="4535430"/>
                  <a:chExt cx="2584384" cy="523220"/>
                </a:xfrm>
              </p:grpSpPr>
              <p:cxnSp>
                <p:nvCxnSpPr>
                  <p:cNvPr id="220" name="直接连接符 219">
                    <a:extLst>
                      <a:ext uri="{FF2B5EF4-FFF2-40B4-BE49-F238E27FC236}">
                        <a16:creationId xmlns:a16="http://schemas.microsoft.com/office/drawing/2014/main" id="{0179C53F-F928-6409-A514-890008507502}"/>
                      </a:ext>
                    </a:extLst>
                  </p:cNvPr>
                  <p:cNvCxnSpPr>
                    <a:cxnSpLocks/>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DDA0F345-D2E5-FE3E-D018-B55DC8EBB208}"/>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5C97703-4C4F-F04F-B0D9-D29A20187B67}"/>
                      </a:ext>
                    </a:extLst>
                  </p:cNvPr>
                  <p:cNvCxnSpPr>
                    <a:cxnSpLocks/>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a:extLst>
                  <a:ext uri="{FF2B5EF4-FFF2-40B4-BE49-F238E27FC236}">
                    <a16:creationId xmlns:a16="http://schemas.microsoft.com/office/drawing/2014/main" id="{957FCFBF-D64C-5819-6701-A784E71E3D9D}"/>
                  </a:ext>
                </a:extLst>
              </p:cNvPr>
              <p:cNvSpPr txBox="1"/>
              <p:nvPr/>
            </p:nvSpPr>
            <p:spPr>
              <a:xfrm>
                <a:off x="6635939" y="5035507"/>
                <a:ext cx="1180563" cy="523220"/>
              </a:xfrm>
              <a:prstGeom prst="rect">
                <a:avLst/>
              </a:prstGeom>
              <a:noFill/>
            </p:spPr>
            <p:txBody>
              <a:bodyPr wrap="square" rtlCol="0">
                <a:spAutoFit/>
              </a:bodyPr>
              <a:lstStyle/>
              <a:p>
                <a:pPr algn="ctr"/>
                <a:r>
                  <a:rPr lang="en-US" altLang="zh-CN" sz="2800"/>
                  <a:t>……</a:t>
                </a:r>
              </a:p>
            </p:txBody>
          </p:sp>
        </p:grpSp>
        <p:sp>
          <p:nvSpPr>
            <p:cNvPr id="245" name="文本框 244">
              <a:extLst>
                <a:ext uri="{FF2B5EF4-FFF2-40B4-BE49-F238E27FC236}">
                  <a16:creationId xmlns:a16="http://schemas.microsoft.com/office/drawing/2014/main" id="{9FEBC483-3C83-F0EA-95C8-66E0593D45C1}"/>
                </a:ext>
              </a:extLst>
            </p:cNvPr>
            <p:cNvSpPr txBox="1"/>
            <p:nvPr/>
          </p:nvSpPr>
          <p:spPr>
            <a:xfrm>
              <a:off x="2756751" y="5624558"/>
              <a:ext cx="850006" cy="461665"/>
            </a:xfrm>
            <a:prstGeom prst="rect">
              <a:avLst/>
            </a:prstGeom>
            <a:noFill/>
          </p:spPr>
          <p:txBody>
            <a:bodyPr wrap="square" rtlCol="0">
              <a:spAutoFit/>
            </a:bodyPr>
            <a:lstStyle/>
            <a:p>
              <a:pPr algn="ctr"/>
              <a:r>
                <a:rPr lang="en-US" altLang="zh-CN" sz="2400"/>
                <a:t>B7</a:t>
              </a:r>
            </a:p>
          </p:txBody>
        </p:sp>
        <p:sp>
          <p:nvSpPr>
            <p:cNvPr id="246" name="文本框 245">
              <a:extLst>
                <a:ext uri="{FF2B5EF4-FFF2-40B4-BE49-F238E27FC236}">
                  <a16:creationId xmlns:a16="http://schemas.microsoft.com/office/drawing/2014/main" id="{BB09CF6B-42A8-01D9-B340-6855EFE89FEA}"/>
                </a:ext>
              </a:extLst>
            </p:cNvPr>
            <p:cNvSpPr txBox="1"/>
            <p:nvPr/>
          </p:nvSpPr>
          <p:spPr>
            <a:xfrm>
              <a:off x="4571950" y="5624558"/>
              <a:ext cx="850006" cy="461665"/>
            </a:xfrm>
            <a:prstGeom prst="rect">
              <a:avLst/>
            </a:prstGeom>
            <a:noFill/>
          </p:spPr>
          <p:txBody>
            <a:bodyPr wrap="square" rtlCol="0">
              <a:spAutoFit/>
            </a:bodyPr>
            <a:lstStyle/>
            <a:p>
              <a:pPr algn="ctr"/>
              <a:r>
                <a:rPr lang="en-US" altLang="zh-CN" sz="2400"/>
                <a:t>B6</a:t>
              </a:r>
            </a:p>
          </p:txBody>
        </p:sp>
        <p:sp>
          <p:nvSpPr>
            <p:cNvPr id="247" name="文本框 246">
              <a:extLst>
                <a:ext uri="{FF2B5EF4-FFF2-40B4-BE49-F238E27FC236}">
                  <a16:creationId xmlns:a16="http://schemas.microsoft.com/office/drawing/2014/main" id="{29DF6E1B-25C1-8BF5-906F-F5275E4A462B}"/>
                </a:ext>
              </a:extLst>
            </p:cNvPr>
            <p:cNvSpPr txBox="1"/>
            <p:nvPr/>
          </p:nvSpPr>
          <p:spPr>
            <a:xfrm>
              <a:off x="8123437" y="5624558"/>
              <a:ext cx="850006" cy="461665"/>
            </a:xfrm>
            <a:prstGeom prst="rect">
              <a:avLst/>
            </a:prstGeom>
            <a:noFill/>
          </p:spPr>
          <p:txBody>
            <a:bodyPr wrap="square" rtlCol="0">
              <a:spAutoFit/>
            </a:bodyPr>
            <a:lstStyle/>
            <a:p>
              <a:pPr algn="ctr"/>
              <a:r>
                <a:rPr lang="en-US" altLang="zh-CN" sz="2400"/>
                <a:t>B0</a:t>
              </a:r>
            </a:p>
          </p:txBody>
        </p:sp>
      </p:grpSp>
    </p:spTree>
    <p:extLst>
      <p:ext uri="{BB962C8B-B14F-4D97-AF65-F5344CB8AC3E}">
        <p14:creationId xmlns:p14="http://schemas.microsoft.com/office/powerpoint/2010/main" val="34408502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p>
        </p:txBody>
      </p:sp>
      <p:sp>
        <p:nvSpPr>
          <p:cNvPr id="2" name="文本框 1">
            <a:extLst>
              <a:ext uri="{FF2B5EF4-FFF2-40B4-BE49-F238E27FC236}">
                <a16:creationId xmlns:a16="http://schemas.microsoft.com/office/drawing/2014/main" id="{4C6F873A-C6FC-D5A1-8A1D-198C5715FBE7}"/>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1</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a:extLst>
              <a:ext uri="{FF2B5EF4-FFF2-40B4-BE49-F238E27FC236}">
                <a16:creationId xmlns:a16="http://schemas.microsoft.com/office/drawing/2014/main" id="{8F2C0D27-F0CC-D2F0-A901-EB0ECF762E3D}"/>
              </a:ext>
            </a:extLst>
          </p:cNvPr>
          <p:cNvGrpSpPr/>
          <p:nvPr/>
        </p:nvGrpSpPr>
        <p:grpSpPr>
          <a:xfrm>
            <a:off x="515304" y="3045576"/>
            <a:ext cx="10445333" cy="523220"/>
            <a:chOff x="515304" y="3252310"/>
            <a:chExt cx="10445333" cy="523220"/>
          </a:xfrm>
        </p:grpSpPr>
        <p:sp>
          <p:nvSpPr>
            <p:cNvPr id="3" name="文本框 2">
              <a:extLst>
                <a:ext uri="{FF2B5EF4-FFF2-40B4-BE49-F238E27FC236}">
                  <a16:creationId xmlns:a16="http://schemas.microsoft.com/office/drawing/2014/main" id="{C624C1C8-4AA6-115E-1C10-598037D1E696}"/>
                </a:ext>
              </a:extLst>
            </p:cNvPr>
            <p:cNvSpPr txBox="1"/>
            <p:nvPr/>
          </p:nvSpPr>
          <p:spPr>
            <a:xfrm>
              <a:off x="515304" y="3252310"/>
              <a:ext cx="1180563" cy="461665"/>
            </a:xfrm>
            <a:prstGeom prst="rect">
              <a:avLst/>
            </a:prstGeom>
            <a:noFill/>
          </p:spPr>
          <p:txBody>
            <a:bodyPr wrap="square" rtlCol="0">
              <a:spAutoFit/>
            </a:bodyPr>
            <a:lstStyle/>
            <a:p>
              <a:pPr algn="ctr"/>
              <a:r>
                <a:rPr lang="en-US" altLang="zh-CN" sz="2400"/>
                <a:t>SS</a:t>
              </a:r>
            </a:p>
          </p:txBody>
        </p:sp>
        <p:grpSp>
          <p:nvGrpSpPr>
            <p:cNvPr id="7" name="组合 6">
              <a:extLst>
                <a:ext uri="{FF2B5EF4-FFF2-40B4-BE49-F238E27FC236}">
                  <a16:creationId xmlns:a16="http://schemas.microsoft.com/office/drawing/2014/main" id="{F7CDB07D-5558-F9AF-9480-7B1A9E956F45}"/>
                </a:ext>
              </a:extLst>
            </p:cNvPr>
            <p:cNvGrpSpPr/>
            <p:nvPr/>
          </p:nvGrpSpPr>
          <p:grpSpPr>
            <a:xfrm>
              <a:off x="1718270" y="3252310"/>
              <a:ext cx="9242367" cy="523220"/>
              <a:chOff x="1374684" y="3818587"/>
              <a:chExt cx="9242367" cy="523220"/>
            </a:xfrm>
          </p:grpSpPr>
          <p:grpSp>
            <p:nvGrpSpPr>
              <p:cNvPr id="8" name="组合 7">
                <a:extLst>
                  <a:ext uri="{FF2B5EF4-FFF2-40B4-BE49-F238E27FC236}">
                    <a16:creationId xmlns:a16="http://schemas.microsoft.com/office/drawing/2014/main" id="{769373BE-6C67-AB18-DB0C-BBFD36FE6B30}"/>
                  </a:ext>
                </a:extLst>
              </p:cNvPr>
              <p:cNvGrpSpPr/>
              <p:nvPr/>
            </p:nvGrpSpPr>
            <p:grpSpPr>
              <a:xfrm>
                <a:off x="1374684" y="3818587"/>
                <a:ext cx="9242367" cy="523220"/>
                <a:chOff x="941767" y="4535430"/>
                <a:chExt cx="9242367" cy="523220"/>
              </a:xfrm>
            </p:grpSpPr>
            <p:cxnSp>
              <p:nvCxnSpPr>
                <p:cNvPr id="12" name="直接连接符 11">
                  <a:extLst>
                    <a:ext uri="{FF2B5EF4-FFF2-40B4-BE49-F238E27FC236}">
                      <a16:creationId xmlns:a16="http://schemas.microsoft.com/office/drawing/2014/main" id="{F8124028-F79A-0463-20C5-BD5403158053}"/>
                    </a:ext>
                  </a:extLst>
                </p:cNvPr>
                <p:cNvCxnSpPr>
                  <a:cxnSpLocks/>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6A70D87-DDBD-1061-0A73-EFE7A0D015AE}"/>
                    </a:ext>
                  </a:extLst>
                </p:cNvPr>
                <p:cNvCxnSpPr>
                  <a:cxnSpLocks/>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8EA225F-E29B-4605-0517-BD20F571F52A}"/>
                    </a:ext>
                  </a:extLst>
                </p:cNvPr>
                <p:cNvCxnSpPr>
                  <a:cxnSpLocks/>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380346D-83C7-6043-D79F-78094C40A586}"/>
                    </a:ext>
                  </a:extLst>
                </p:cNvPr>
                <p:cNvCxnSpPr>
                  <a:cxnSpLocks/>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2B147EEF-009C-F9B6-DEB9-096DCB55EC15}"/>
                  </a:ext>
                </a:extLst>
              </p:cNvPr>
              <p:cNvGrpSpPr/>
              <p:nvPr/>
            </p:nvGrpSpPr>
            <p:grpSpPr>
              <a:xfrm flipH="1">
                <a:off x="2052654" y="3818587"/>
                <a:ext cx="8171591" cy="523220"/>
                <a:chOff x="-4042522" y="4535430"/>
                <a:chExt cx="8171591" cy="523220"/>
              </a:xfrm>
            </p:grpSpPr>
            <p:cxnSp>
              <p:nvCxnSpPr>
                <p:cNvPr id="10" name="直接连接符 9">
                  <a:extLst>
                    <a:ext uri="{FF2B5EF4-FFF2-40B4-BE49-F238E27FC236}">
                      <a16:creationId xmlns:a16="http://schemas.microsoft.com/office/drawing/2014/main" id="{B9690FF4-A815-A667-BFED-46C1E78455B2}"/>
                    </a:ext>
                  </a:extLst>
                </p:cNvPr>
                <p:cNvCxnSpPr>
                  <a:cxnSpLocks/>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EC3DDD6-F5CE-9278-7477-FFB56A848DE6}"/>
                    </a:ext>
                  </a:extLst>
                </p:cNvPr>
                <p:cNvCxnSpPr>
                  <a:cxnSpLocks/>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a:extLst>
                <a:ext uri="{FF2B5EF4-FFF2-40B4-BE49-F238E27FC236}">
                  <a16:creationId xmlns:a16="http://schemas.microsoft.com/office/drawing/2014/main" id="{3E601DB1-79A4-36A9-12D1-205879CA8DE9}"/>
                </a:ext>
              </a:extLst>
            </p:cNvPr>
            <p:cNvSpPr txBox="1"/>
            <p:nvPr/>
          </p:nvSpPr>
          <p:spPr>
            <a:xfrm>
              <a:off x="6602500" y="3252310"/>
              <a:ext cx="1180563" cy="523220"/>
            </a:xfrm>
            <a:prstGeom prst="rect">
              <a:avLst/>
            </a:prstGeom>
            <a:noFill/>
          </p:spPr>
          <p:txBody>
            <a:bodyPr wrap="square" rtlCol="0">
              <a:spAutoFit/>
            </a:bodyPr>
            <a:lstStyle/>
            <a:p>
              <a:pPr algn="ctr"/>
              <a:r>
                <a:rPr lang="en-US" altLang="zh-CN" sz="2800"/>
                <a:t>……</a:t>
              </a:r>
            </a:p>
          </p:txBody>
        </p:sp>
      </p:grpSp>
      <p:grpSp>
        <p:nvGrpSpPr>
          <p:cNvPr id="123" name="组合 122">
            <a:extLst>
              <a:ext uri="{FF2B5EF4-FFF2-40B4-BE49-F238E27FC236}">
                <a16:creationId xmlns:a16="http://schemas.microsoft.com/office/drawing/2014/main" id="{03800719-DA08-8313-8E9E-258767C7C535}"/>
              </a:ext>
            </a:extLst>
          </p:cNvPr>
          <p:cNvGrpSpPr/>
          <p:nvPr/>
        </p:nvGrpSpPr>
        <p:grpSpPr>
          <a:xfrm>
            <a:off x="515304" y="3885758"/>
            <a:ext cx="10445333" cy="523221"/>
            <a:chOff x="515304" y="4016442"/>
            <a:chExt cx="10445333" cy="523221"/>
          </a:xfrm>
        </p:grpSpPr>
        <p:sp>
          <p:nvSpPr>
            <p:cNvPr id="64" name="文本框 63">
              <a:extLst>
                <a:ext uri="{FF2B5EF4-FFF2-40B4-BE49-F238E27FC236}">
                  <a16:creationId xmlns:a16="http://schemas.microsoft.com/office/drawing/2014/main" id="{A0EFAE54-4E9F-C147-0239-8D4A97A011F5}"/>
                </a:ext>
              </a:extLst>
            </p:cNvPr>
            <p:cNvSpPr txBox="1"/>
            <p:nvPr/>
          </p:nvSpPr>
          <p:spPr>
            <a:xfrm>
              <a:off x="515304" y="4016443"/>
              <a:ext cx="1180563" cy="461665"/>
            </a:xfrm>
            <a:prstGeom prst="rect">
              <a:avLst/>
            </a:prstGeom>
            <a:noFill/>
          </p:spPr>
          <p:txBody>
            <a:bodyPr wrap="square" rtlCol="0">
              <a:spAutoFit/>
            </a:bodyPr>
            <a:lstStyle/>
            <a:p>
              <a:pPr algn="ctr"/>
              <a:r>
                <a:rPr lang="en-US" altLang="zh-CN" sz="2400"/>
                <a:t>SCK</a:t>
              </a:r>
            </a:p>
          </p:txBody>
        </p:sp>
        <p:grpSp>
          <p:nvGrpSpPr>
            <p:cNvPr id="66" name="组合 65">
              <a:extLst>
                <a:ext uri="{FF2B5EF4-FFF2-40B4-BE49-F238E27FC236}">
                  <a16:creationId xmlns:a16="http://schemas.microsoft.com/office/drawing/2014/main" id="{E8BC2E82-1289-1FA5-BCEF-80C46678FCB1}"/>
                </a:ext>
              </a:extLst>
            </p:cNvPr>
            <p:cNvGrpSpPr/>
            <p:nvPr/>
          </p:nvGrpSpPr>
          <p:grpSpPr>
            <a:xfrm>
              <a:off x="1718270" y="4016443"/>
              <a:ext cx="2489605" cy="523220"/>
              <a:chOff x="1374684" y="3818587"/>
              <a:chExt cx="2489605" cy="523220"/>
            </a:xfrm>
          </p:grpSpPr>
          <p:grpSp>
            <p:nvGrpSpPr>
              <p:cNvPr id="67" name="组合 66">
                <a:extLst>
                  <a:ext uri="{FF2B5EF4-FFF2-40B4-BE49-F238E27FC236}">
                    <a16:creationId xmlns:a16="http://schemas.microsoft.com/office/drawing/2014/main" id="{E10DBFAD-0B46-23DE-07F8-5A493C6E8D0E}"/>
                  </a:ext>
                </a:extLst>
              </p:cNvPr>
              <p:cNvGrpSpPr/>
              <p:nvPr/>
            </p:nvGrpSpPr>
            <p:grpSpPr>
              <a:xfrm>
                <a:off x="2939171" y="3818587"/>
                <a:ext cx="925118" cy="523220"/>
                <a:chOff x="2506254" y="4535430"/>
                <a:chExt cx="925118" cy="523220"/>
              </a:xfrm>
            </p:grpSpPr>
            <p:cxnSp>
              <p:nvCxnSpPr>
                <p:cNvPr id="71" name="直接连接符 70">
                  <a:extLst>
                    <a:ext uri="{FF2B5EF4-FFF2-40B4-BE49-F238E27FC236}">
                      <a16:creationId xmlns:a16="http://schemas.microsoft.com/office/drawing/2014/main" id="{3C62448C-6419-F77B-9B30-832FBDE57802}"/>
                    </a:ext>
                  </a:extLst>
                </p:cNvPr>
                <p:cNvCxnSpPr>
                  <a:cxnSpLocks/>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A2CBCA7-C20E-20BF-C1B7-42DD04D8D12D}"/>
                    </a:ext>
                  </a:extLst>
                </p:cNvPr>
                <p:cNvCxnSpPr>
                  <a:cxnSpLocks/>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ADBD433A-C42F-A9EB-116D-3E316E80EAED}"/>
                  </a:ext>
                </a:extLst>
              </p:cNvPr>
              <p:cNvGrpSpPr/>
              <p:nvPr/>
            </p:nvGrpSpPr>
            <p:grpSpPr>
              <a:xfrm flipH="1">
                <a:off x="1374684" y="3818587"/>
                <a:ext cx="1564487" cy="523220"/>
                <a:chOff x="3242552" y="4535430"/>
                <a:chExt cx="1564487" cy="523220"/>
              </a:xfrm>
            </p:grpSpPr>
            <p:cxnSp>
              <p:nvCxnSpPr>
                <p:cNvPr id="69" name="直接连接符 68">
                  <a:extLst>
                    <a:ext uri="{FF2B5EF4-FFF2-40B4-BE49-F238E27FC236}">
                      <a16:creationId xmlns:a16="http://schemas.microsoft.com/office/drawing/2014/main" id="{94619C86-A0CC-1C42-580D-C770B65DF9A7}"/>
                    </a:ext>
                  </a:extLst>
                </p:cNvPr>
                <p:cNvCxnSpPr>
                  <a:cxnSpLocks/>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5503E17-2AE1-13C0-37FC-2CF893E16025}"/>
                    </a:ext>
                  </a:extLst>
                </p:cNvPr>
                <p:cNvCxnSpPr>
                  <a:cxnSpLocks/>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a:extLst>
                <a:ext uri="{FF2B5EF4-FFF2-40B4-BE49-F238E27FC236}">
                  <a16:creationId xmlns:a16="http://schemas.microsoft.com/office/drawing/2014/main" id="{1F2472E2-E24A-E36A-4D47-FBD7F5B42FC3}"/>
                </a:ext>
              </a:extLst>
            </p:cNvPr>
            <p:cNvGrpSpPr/>
            <p:nvPr/>
          </p:nvGrpSpPr>
          <p:grpSpPr>
            <a:xfrm>
              <a:off x="4207875" y="4016443"/>
              <a:ext cx="2515434" cy="523220"/>
              <a:chOff x="2006914" y="3818587"/>
              <a:chExt cx="2515434" cy="523220"/>
            </a:xfrm>
          </p:grpSpPr>
          <p:grpSp>
            <p:nvGrpSpPr>
              <p:cNvPr id="93" name="组合 92">
                <a:extLst>
                  <a:ext uri="{FF2B5EF4-FFF2-40B4-BE49-F238E27FC236}">
                    <a16:creationId xmlns:a16="http://schemas.microsoft.com/office/drawing/2014/main" id="{BE747C8C-1848-5F6D-E090-5037DF336B95}"/>
                  </a:ext>
                </a:extLst>
              </p:cNvPr>
              <p:cNvGrpSpPr/>
              <p:nvPr/>
            </p:nvGrpSpPr>
            <p:grpSpPr>
              <a:xfrm>
                <a:off x="2939130" y="3818587"/>
                <a:ext cx="1583218" cy="523220"/>
                <a:chOff x="2506213" y="4535430"/>
                <a:chExt cx="1583218" cy="523220"/>
              </a:xfrm>
            </p:grpSpPr>
            <p:cxnSp>
              <p:nvCxnSpPr>
                <p:cNvPr id="97" name="直接连接符 96">
                  <a:extLst>
                    <a:ext uri="{FF2B5EF4-FFF2-40B4-BE49-F238E27FC236}">
                      <a16:creationId xmlns:a16="http://schemas.microsoft.com/office/drawing/2014/main" id="{026C57EF-BF3A-F8BF-EE7C-E1C5D2D06E87}"/>
                    </a:ext>
                  </a:extLst>
                </p:cNvPr>
                <p:cNvCxnSpPr>
                  <a:cxnSpLocks/>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E595E0-00ED-2BBD-7C83-63A3D72B06C4}"/>
                    </a:ext>
                  </a:extLst>
                </p:cNvPr>
                <p:cNvCxnSpPr>
                  <a:cxnSpLocks/>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6528720-471B-AD20-0012-182A89109D8D}"/>
                    </a:ext>
                  </a:extLst>
                </p:cNvPr>
                <p:cNvCxnSpPr>
                  <a:cxnSpLocks/>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39A78148-3B8C-D825-BED8-72C3A4AA2D6B}"/>
                  </a:ext>
                </a:extLst>
              </p:cNvPr>
              <p:cNvGrpSpPr/>
              <p:nvPr/>
            </p:nvGrpSpPr>
            <p:grpSpPr>
              <a:xfrm flipH="1">
                <a:off x="2006914" y="3818587"/>
                <a:ext cx="932216" cy="523220"/>
                <a:chOff x="3242593" y="4535430"/>
                <a:chExt cx="932216" cy="523220"/>
              </a:xfrm>
            </p:grpSpPr>
            <p:cxnSp>
              <p:nvCxnSpPr>
                <p:cNvPr id="95" name="直接连接符 94">
                  <a:extLst>
                    <a:ext uri="{FF2B5EF4-FFF2-40B4-BE49-F238E27FC236}">
                      <a16:creationId xmlns:a16="http://schemas.microsoft.com/office/drawing/2014/main" id="{B6452B4C-74CD-DA12-3C05-DE509D32BDE3}"/>
                    </a:ext>
                  </a:extLst>
                </p:cNvPr>
                <p:cNvCxnSpPr>
                  <a:cxnSpLocks/>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E077009-5D4C-2004-8382-EC7EE98485EC}"/>
                    </a:ext>
                  </a:extLst>
                </p:cNvPr>
                <p:cNvCxnSpPr>
                  <a:cxnSpLocks/>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a:extLst>
                <a:ext uri="{FF2B5EF4-FFF2-40B4-BE49-F238E27FC236}">
                  <a16:creationId xmlns:a16="http://schemas.microsoft.com/office/drawing/2014/main" id="{85CDD12D-8B69-3FAA-53A0-6998363E733B}"/>
                </a:ext>
              </a:extLst>
            </p:cNvPr>
            <p:cNvGrpSpPr/>
            <p:nvPr/>
          </p:nvGrpSpPr>
          <p:grpSpPr>
            <a:xfrm>
              <a:off x="7711918" y="4016442"/>
              <a:ext cx="3248719" cy="523221"/>
              <a:chOff x="1231544" y="3818586"/>
              <a:chExt cx="3248719" cy="523221"/>
            </a:xfrm>
          </p:grpSpPr>
          <p:grpSp>
            <p:nvGrpSpPr>
              <p:cNvPr id="101" name="组合 100">
                <a:extLst>
                  <a:ext uri="{FF2B5EF4-FFF2-40B4-BE49-F238E27FC236}">
                    <a16:creationId xmlns:a16="http://schemas.microsoft.com/office/drawing/2014/main" id="{90880208-E522-0C4B-EAFA-964AAB199EF7}"/>
                  </a:ext>
                </a:extLst>
              </p:cNvPr>
              <p:cNvGrpSpPr/>
              <p:nvPr/>
            </p:nvGrpSpPr>
            <p:grpSpPr>
              <a:xfrm>
                <a:off x="2241729" y="3818586"/>
                <a:ext cx="2238534" cy="523221"/>
                <a:chOff x="1808812" y="4535429"/>
                <a:chExt cx="2238534" cy="523221"/>
              </a:xfrm>
            </p:grpSpPr>
            <p:cxnSp>
              <p:nvCxnSpPr>
                <p:cNvPr id="105" name="直接连接符 104">
                  <a:extLst>
                    <a:ext uri="{FF2B5EF4-FFF2-40B4-BE49-F238E27FC236}">
                      <a16:creationId xmlns:a16="http://schemas.microsoft.com/office/drawing/2014/main" id="{28AF146F-14C8-56B1-F193-0270CCC3526A}"/>
                    </a:ext>
                  </a:extLst>
                </p:cNvPr>
                <p:cNvCxnSpPr>
                  <a:cxnSpLocks/>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F5AFFF1-4452-48A0-A1AD-D81A003786A2}"/>
                    </a:ext>
                  </a:extLst>
                </p:cNvPr>
                <p:cNvCxnSpPr>
                  <a:cxnSpLocks/>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AFF2048E-E159-4879-E061-35AF55A05625}"/>
                    </a:ext>
                  </a:extLst>
                </p:cNvPr>
                <p:cNvCxnSpPr>
                  <a:cxnSpLocks/>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83705FF3-AD25-ACA7-B212-DB01D2354BEF}"/>
                  </a:ext>
                </a:extLst>
              </p:cNvPr>
              <p:cNvGrpSpPr/>
              <p:nvPr/>
            </p:nvGrpSpPr>
            <p:grpSpPr>
              <a:xfrm flipH="1">
                <a:off x="1231544" y="3818587"/>
                <a:ext cx="1010185" cy="523220"/>
                <a:chOff x="3939994" y="4535430"/>
                <a:chExt cx="1010185" cy="523220"/>
              </a:xfrm>
            </p:grpSpPr>
            <p:cxnSp>
              <p:nvCxnSpPr>
                <p:cNvPr id="103" name="直接连接符 102">
                  <a:extLst>
                    <a:ext uri="{FF2B5EF4-FFF2-40B4-BE49-F238E27FC236}">
                      <a16:creationId xmlns:a16="http://schemas.microsoft.com/office/drawing/2014/main" id="{4445DFF9-16E9-CE58-46DB-A6ED57876A97}"/>
                    </a:ext>
                  </a:extLst>
                </p:cNvPr>
                <p:cNvCxnSpPr>
                  <a:cxnSpLocks/>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5AC0998-1928-B11D-92B8-9F85E6AD399E}"/>
                    </a:ext>
                  </a:extLst>
                </p:cNvPr>
                <p:cNvCxnSpPr>
                  <a:cxnSpLocks/>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a:extLst>
                <a:ext uri="{FF2B5EF4-FFF2-40B4-BE49-F238E27FC236}">
                  <a16:creationId xmlns:a16="http://schemas.microsoft.com/office/drawing/2014/main" id="{D7E13184-5B27-8234-1DD2-42C4905D9B1F}"/>
                </a:ext>
              </a:extLst>
            </p:cNvPr>
            <p:cNvSpPr txBox="1"/>
            <p:nvPr/>
          </p:nvSpPr>
          <p:spPr>
            <a:xfrm>
              <a:off x="6602500" y="4016443"/>
              <a:ext cx="1180563" cy="523220"/>
            </a:xfrm>
            <a:prstGeom prst="rect">
              <a:avLst/>
            </a:prstGeom>
            <a:noFill/>
          </p:spPr>
          <p:txBody>
            <a:bodyPr wrap="square" rtlCol="0">
              <a:spAutoFit/>
            </a:bodyPr>
            <a:lstStyle/>
            <a:p>
              <a:pPr algn="ctr"/>
              <a:r>
                <a:rPr lang="en-US" altLang="zh-CN" sz="2800"/>
                <a:t>……</a:t>
              </a:r>
            </a:p>
          </p:txBody>
        </p:sp>
      </p:grpSp>
      <p:grpSp>
        <p:nvGrpSpPr>
          <p:cNvPr id="165" name="组合 164">
            <a:extLst>
              <a:ext uri="{FF2B5EF4-FFF2-40B4-BE49-F238E27FC236}">
                <a16:creationId xmlns:a16="http://schemas.microsoft.com/office/drawing/2014/main" id="{5F81B611-B0AC-AAD4-C85C-6A0C8165A0DF}"/>
              </a:ext>
            </a:extLst>
          </p:cNvPr>
          <p:cNvGrpSpPr/>
          <p:nvPr/>
        </p:nvGrpSpPr>
        <p:grpSpPr>
          <a:xfrm>
            <a:off x="515304" y="4695163"/>
            <a:ext cx="10445333" cy="553998"/>
            <a:chOff x="515304" y="4695163"/>
            <a:chExt cx="10445333" cy="553998"/>
          </a:xfrm>
        </p:grpSpPr>
        <p:grpSp>
          <p:nvGrpSpPr>
            <p:cNvPr id="160" name="组合 159">
              <a:extLst>
                <a:ext uri="{FF2B5EF4-FFF2-40B4-BE49-F238E27FC236}">
                  <a16:creationId xmlns:a16="http://schemas.microsoft.com/office/drawing/2014/main" id="{D9AA3D44-28CC-FCFE-E3B3-56E429AD022F}"/>
                </a:ext>
              </a:extLst>
            </p:cNvPr>
            <p:cNvGrpSpPr/>
            <p:nvPr/>
          </p:nvGrpSpPr>
          <p:grpSpPr>
            <a:xfrm>
              <a:off x="1718270" y="4695163"/>
              <a:ext cx="9242367" cy="553998"/>
              <a:chOff x="1718270" y="4695163"/>
              <a:chExt cx="9242367" cy="553998"/>
            </a:xfrm>
          </p:grpSpPr>
          <p:grpSp>
            <p:nvGrpSpPr>
              <p:cNvPr id="248" name="组合 247">
                <a:extLst>
                  <a:ext uri="{FF2B5EF4-FFF2-40B4-BE49-F238E27FC236}">
                    <a16:creationId xmlns:a16="http://schemas.microsoft.com/office/drawing/2014/main" id="{5F182B79-A834-C6E4-E345-CFC51EC5034B}"/>
                  </a:ext>
                </a:extLst>
              </p:cNvPr>
              <p:cNvGrpSpPr/>
              <p:nvPr/>
            </p:nvGrpSpPr>
            <p:grpSpPr>
              <a:xfrm>
                <a:off x="1718270" y="4725940"/>
                <a:ext cx="9242367" cy="523221"/>
                <a:chOff x="828485" y="4725940"/>
                <a:chExt cx="9242367" cy="523221"/>
              </a:xfrm>
            </p:grpSpPr>
            <p:grpSp>
              <p:nvGrpSpPr>
                <p:cNvPr id="124" name="组合 123">
                  <a:extLst>
                    <a:ext uri="{FF2B5EF4-FFF2-40B4-BE49-F238E27FC236}">
                      <a16:creationId xmlns:a16="http://schemas.microsoft.com/office/drawing/2014/main" id="{951F6C05-D492-E781-8EBA-030F65C26C83}"/>
                    </a:ext>
                  </a:extLst>
                </p:cNvPr>
                <p:cNvGrpSpPr/>
                <p:nvPr/>
              </p:nvGrpSpPr>
              <p:grpSpPr>
                <a:xfrm>
                  <a:off x="828485" y="4725940"/>
                  <a:ext cx="9242367" cy="523221"/>
                  <a:chOff x="828485" y="5062882"/>
                  <a:chExt cx="9242367" cy="523221"/>
                </a:xfrm>
              </p:grpSpPr>
              <p:grpSp>
                <p:nvGrpSpPr>
                  <p:cNvPr id="74" name="组合 73">
                    <a:extLst>
                      <a:ext uri="{FF2B5EF4-FFF2-40B4-BE49-F238E27FC236}">
                        <a16:creationId xmlns:a16="http://schemas.microsoft.com/office/drawing/2014/main" id="{4A198E1C-71CA-BC6A-9244-0F7F5DE09F52}"/>
                      </a:ext>
                    </a:extLst>
                  </p:cNvPr>
                  <p:cNvGrpSpPr/>
                  <p:nvPr/>
                </p:nvGrpSpPr>
                <p:grpSpPr>
                  <a:xfrm>
                    <a:off x="828485" y="5062882"/>
                    <a:ext cx="6729202" cy="523221"/>
                    <a:chOff x="484899" y="4902756"/>
                    <a:chExt cx="6729202" cy="523221"/>
                  </a:xfrm>
                </p:grpSpPr>
                <p:grpSp>
                  <p:nvGrpSpPr>
                    <p:cNvPr id="75" name="组合 74">
                      <a:extLst>
                        <a:ext uri="{FF2B5EF4-FFF2-40B4-BE49-F238E27FC236}">
                          <a16:creationId xmlns:a16="http://schemas.microsoft.com/office/drawing/2014/main" id="{679BA9E7-DC42-8927-58DD-E9805AF7DF77}"/>
                        </a:ext>
                      </a:extLst>
                    </p:cNvPr>
                    <p:cNvGrpSpPr/>
                    <p:nvPr/>
                  </p:nvGrpSpPr>
                  <p:grpSpPr>
                    <a:xfrm>
                      <a:off x="484899" y="4902756"/>
                      <a:ext cx="6729202" cy="523221"/>
                      <a:chOff x="1331015" y="4535429"/>
                      <a:chExt cx="6729202" cy="523221"/>
                    </a:xfrm>
                  </p:grpSpPr>
                  <p:cxnSp>
                    <p:nvCxnSpPr>
                      <p:cNvPr id="80" name="直接连接符 79">
                        <a:extLst>
                          <a:ext uri="{FF2B5EF4-FFF2-40B4-BE49-F238E27FC236}">
                            <a16:creationId xmlns:a16="http://schemas.microsoft.com/office/drawing/2014/main" id="{6CF9420E-27A4-AAFE-B8CD-7057D0A07B5C}"/>
                          </a:ext>
                        </a:extLst>
                      </p:cNvPr>
                      <p:cNvCxnSpPr>
                        <a:cxnSpLocks/>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2D16CBF2-3E58-F890-A037-A2F68D1F00D5}"/>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AFCFA76-1A78-5596-8DEC-03EC33E4D40D}"/>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A3D5BD0-360D-7A78-E74A-13C4BDC3386F}"/>
                          </a:ext>
                        </a:extLst>
                      </p:cNvPr>
                      <p:cNvCxnSpPr>
                        <a:cxnSpLocks/>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330AA88-CA24-B39C-B8ED-7172DF4A6E63}"/>
                          </a:ext>
                        </a:extLst>
                      </p:cNvPr>
                      <p:cNvCxnSpPr>
                        <a:cxnSpLocks/>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90AF580A-6122-C1A8-5D14-DA6CFB5282D5}"/>
                        </a:ext>
                      </a:extLst>
                    </p:cNvPr>
                    <p:cNvGrpSpPr/>
                    <p:nvPr/>
                  </p:nvGrpSpPr>
                  <p:grpSpPr>
                    <a:xfrm flipV="1">
                      <a:off x="484899" y="4902756"/>
                      <a:ext cx="6719251" cy="523221"/>
                      <a:chOff x="1331015" y="4535430"/>
                      <a:chExt cx="6719251" cy="523221"/>
                    </a:xfrm>
                  </p:grpSpPr>
                  <p:cxnSp>
                    <p:nvCxnSpPr>
                      <p:cNvPr id="77" name="直接连接符 76">
                        <a:extLst>
                          <a:ext uri="{FF2B5EF4-FFF2-40B4-BE49-F238E27FC236}">
                            <a16:creationId xmlns:a16="http://schemas.microsoft.com/office/drawing/2014/main" id="{ECDC6BEB-B960-494B-1B0B-3DBD9C0F565F}"/>
                          </a:ext>
                        </a:extLst>
                      </p:cNvPr>
                      <p:cNvCxnSpPr>
                        <a:cxnSpLocks/>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8B01748-FDEB-5BFA-DAAC-3B99394D1EB0}"/>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639CE57-2E60-806A-B826-FFE6ADC3A716}"/>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ECD1FC6E-99CA-FB02-806A-0282E4C67225}"/>
                          </a:ext>
                        </a:extLst>
                      </p:cNvPr>
                      <p:cNvCxnSpPr>
                        <a:cxnSpLocks/>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F9DD8AE-F3C7-57BE-329D-ECD5CAF0BBAF}"/>
                          </a:ext>
                        </a:extLst>
                      </p:cNvPr>
                      <p:cNvCxnSpPr>
                        <a:cxnSpLocks/>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a:extLst>
                      <a:ext uri="{FF2B5EF4-FFF2-40B4-BE49-F238E27FC236}">
                        <a16:creationId xmlns:a16="http://schemas.microsoft.com/office/drawing/2014/main" id="{D73D474B-E518-47B0-718E-A0249A40F3D9}"/>
                      </a:ext>
                    </a:extLst>
                  </p:cNvPr>
                  <p:cNvGrpSpPr/>
                  <p:nvPr/>
                </p:nvGrpSpPr>
                <p:grpSpPr>
                  <a:xfrm>
                    <a:off x="3923821" y="5062883"/>
                    <a:ext cx="3915860" cy="523220"/>
                    <a:chOff x="1709446" y="4902757"/>
                    <a:chExt cx="3915860" cy="523220"/>
                  </a:xfrm>
                </p:grpSpPr>
                <p:cxnSp>
                  <p:nvCxnSpPr>
                    <p:cNvPr id="90" name="直接连接符 89">
                      <a:extLst>
                        <a:ext uri="{FF2B5EF4-FFF2-40B4-BE49-F238E27FC236}">
                          <a16:creationId xmlns:a16="http://schemas.microsoft.com/office/drawing/2014/main" id="{8F0DC572-E9F8-20D3-327B-C1A26EB3C2A4}"/>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8AEEB44-99B1-6A3B-BA2C-82BB4ADE31E7}"/>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5E27082-CAE0-6774-A4A9-C6E9F9E089E2}"/>
                        </a:ext>
                      </a:extLst>
                    </p:cNvPr>
                    <p:cNvCxnSpPr>
                      <a:cxnSpLocks/>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0128E3-CAC3-9CEA-6E77-E9DC61E0E145}"/>
                        </a:ext>
                      </a:extLst>
                    </p:cNvPr>
                    <p:cNvCxnSpPr>
                      <a:cxnSpLocks/>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F1A52329-B692-E11E-BDC3-54320A449E4C}"/>
                      </a:ext>
                    </a:extLst>
                  </p:cNvPr>
                  <p:cNvGrpSpPr/>
                  <p:nvPr/>
                </p:nvGrpSpPr>
                <p:grpSpPr>
                  <a:xfrm>
                    <a:off x="7839681" y="5062883"/>
                    <a:ext cx="2231171" cy="523220"/>
                    <a:chOff x="1359307" y="4902757"/>
                    <a:chExt cx="2231171" cy="523220"/>
                  </a:xfrm>
                </p:grpSpPr>
                <p:grpSp>
                  <p:nvGrpSpPr>
                    <p:cNvPr id="109" name="组合 108">
                      <a:extLst>
                        <a:ext uri="{FF2B5EF4-FFF2-40B4-BE49-F238E27FC236}">
                          <a16:creationId xmlns:a16="http://schemas.microsoft.com/office/drawing/2014/main" id="{7B292893-44E5-7978-5859-846FF1C8A3E6}"/>
                        </a:ext>
                      </a:extLst>
                    </p:cNvPr>
                    <p:cNvGrpSpPr/>
                    <p:nvPr/>
                  </p:nvGrpSpPr>
                  <p:grpSpPr>
                    <a:xfrm>
                      <a:off x="1359307" y="4902757"/>
                      <a:ext cx="2231171" cy="523220"/>
                      <a:chOff x="2205423" y="4535430"/>
                      <a:chExt cx="2231171" cy="523220"/>
                    </a:xfrm>
                  </p:grpSpPr>
                  <p:cxnSp>
                    <p:nvCxnSpPr>
                      <p:cNvPr id="116" name="直接连接符 115">
                        <a:extLst>
                          <a:ext uri="{FF2B5EF4-FFF2-40B4-BE49-F238E27FC236}">
                            <a16:creationId xmlns:a16="http://schemas.microsoft.com/office/drawing/2014/main" id="{C7AA6EEC-3765-3FDE-23C5-C493E24AE812}"/>
                          </a:ext>
                        </a:extLst>
                      </p:cNvPr>
                      <p:cNvCxnSpPr>
                        <a:cxnSpLocks/>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A20CFEC-77DC-1AD8-6D8D-7D651423DF7B}"/>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6DC96516-46C0-EEF4-A26D-A7FEC9F519B8}"/>
                          </a:ext>
                        </a:extLst>
                      </p:cNvPr>
                      <p:cNvCxnSpPr>
                        <a:cxnSpLocks/>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6ADC3697-7BE5-3099-51DE-B9C013B641D9}"/>
                        </a:ext>
                      </a:extLst>
                    </p:cNvPr>
                    <p:cNvGrpSpPr/>
                    <p:nvPr/>
                  </p:nvGrpSpPr>
                  <p:grpSpPr>
                    <a:xfrm flipV="1">
                      <a:off x="1359307" y="4902757"/>
                      <a:ext cx="2231171" cy="523220"/>
                      <a:chOff x="2205423" y="4535430"/>
                      <a:chExt cx="2231171" cy="523220"/>
                    </a:xfrm>
                  </p:grpSpPr>
                  <p:cxnSp>
                    <p:nvCxnSpPr>
                      <p:cNvPr id="113" name="直接连接符 112">
                        <a:extLst>
                          <a:ext uri="{FF2B5EF4-FFF2-40B4-BE49-F238E27FC236}">
                            <a16:creationId xmlns:a16="http://schemas.microsoft.com/office/drawing/2014/main" id="{0650795E-1745-31B8-1180-51983DDC746A}"/>
                          </a:ext>
                        </a:extLst>
                      </p:cNvPr>
                      <p:cNvCxnSpPr>
                        <a:cxnSpLocks/>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D071D1E1-B6BF-B629-593C-1DB708EC0092}"/>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DD745FD-D9BA-90E8-9EBB-3B52FE30C97A}"/>
                          </a:ext>
                        </a:extLst>
                      </p:cNvPr>
                      <p:cNvCxnSpPr>
                        <a:cxnSpLocks/>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a:extLst>
                    <a:ext uri="{FF2B5EF4-FFF2-40B4-BE49-F238E27FC236}">
                      <a16:creationId xmlns:a16="http://schemas.microsoft.com/office/drawing/2014/main" id="{8E3346D5-26A4-A3E7-4C17-9ACD3F9584E7}"/>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243" name="文本框 242">
                  <a:extLst>
                    <a:ext uri="{FF2B5EF4-FFF2-40B4-BE49-F238E27FC236}">
                      <a16:creationId xmlns:a16="http://schemas.microsoft.com/office/drawing/2014/main" id="{0927C9E8-E844-FF06-9452-43D11035888E}"/>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244" name="文本框 243">
                  <a:extLst>
                    <a:ext uri="{FF2B5EF4-FFF2-40B4-BE49-F238E27FC236}">
                      <a16:creationId xmlns:a16="http://schemas.microsoft.com/office/drawing/2014/main" id="{3D1243A6-2512-C255-CD59-DA925A5D9F4D}"/>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sp>
            <p:nvSpPr>
              <p:cNvPr id="157" name="文本框 156">
                <a:extLst>
                  <a:ext uri="{FF2B5EF4-FFF2-40B4-BE49-F238E27FC236}">
                    <a16:creationId xmlns:a16="http://schemas.microsoft.com/office/drawing/2014/main" id="{D7E1BD07-87BD-2EB9-562B-D6BBFD53C958}"/>
                  </a:ext>
                </a:extLst>
              </p:cNvPr>
              <p:cNvSpPr txBox="1"/>
              <p:nvPr/>
            </p:nvSpPr>
            <p:spPr>
              <a:xfrm>
                <a:off x="6635939" y="4695163"/>
                <a:ext cx="1180563" cy="523220"/>
              </a:xfrm>
              <a:prstGeom prst="rect">
                <a:avLst/>
              </a:prstGeom>
              <a:noFill/>
            </p:spPr>
            <p:txBody>
              <a:bodyPr wrap="square" rtlCol="0">
                <a:spAutoFit/>
              </a:bodyPr>
              <a:lstStyle/>
              <a:p>
                <a:pPr algn="ctr"/>
                <a:r>
                  <a:rPr lang="en-US" altLang="zh-CN" sz="2800"/>
                  <a:t>……</a:t>
                </a:r>
              </a:p>
            </p:txBody>
          </p:sp>
        </p:grpSp>
        <p:sp>
          <p:nvSpPr>
            <p:cNvPr id="164" name="文本框 163">
              <a:extLst>
                <a:ext uri="{FF2B5EF4-FFF2-40B4-BE49-F238E27FC236}">
                  <a16:creationId xmlns:a16="http://schemas.microsoft.com/office/drawing/2014/main" id="{D71FCE30-9692-7838-1A43-914AC6E4DC13}"/>
                </a:ext>
              </a:extLst>
            </p:cNvPr>
            <p:cNvSpPr txBox="1"/>
            <p:nvPr/>
          </p:nvSpPr>
          <p:spPr>
            <a:xfrm>
              <a:off x="515304" y="4725941"/>
              <a:ext cx="1180563" cy="461665"/>
            </a:xfrm>
            <a:prstGeom prst="rect">
              <a:avLst/>
            </a:prstGeom>
            <a:noFill/>
          </p:spPr>
          <p:txBody>
            <a:bodyPr wrap="square" rtlCol="0">
              <a:spAutoFit/>
            </a:bodyPr>
            <a:lstStyle/>
            <a:p>
              <a:pPr algn="ctr"/>
              <a:r>
                <a:rPr lang="en-US" altLang="zh-CN" sz="2400"/>
                <a:t>MOSI</a:t>
              </a:r>
            </a:p>
          </p:txBody>
        </p:sp>
      </p:grpSp>
      <p:cxnSp>
        <p:nvCxnSpPr>
          <p:cNvPr id="168" name="直接连接符 167">
            <a:extLst>
              <a:ext uri="{FF2B5EF4-FFF2-40B4-BE49-F238E27FC236}">
                <a16:creationId xmlns:a16="http://schemas.microsoft.com/office/drawing/2014/main" id="{B70A0BAD-0A25-9D15-E0A0-8F6BB145F994}"/>
              </a:ext>
            </a:extLst>
          </p:cNvPr>
          <p:cNvCxnSpPr>
            <a:cxnSpLocks/>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0C7CE358-EA39-27CB-99F4-6692780D6120}"/>
              </a:ext>
            </a:extLst>
          </p:cNvPr>
          <p:cNvCxnSpPr>
            <a:cxnSpLocks/>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58FACC40-6113-846D-78F5-D791A6054CE5}"/>
              </a:ext>
            </a:extLst>
          </p:cNvPr>
          <p:cNvCxnSpPr>
            <a:cxnSpLocks/>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a:extLst>
              <a:ext uri="{FF2B5EF4-FFF2-40B4-BE49-F238E27FC236}">
                <a16:creationId xmlns:a16="http://schemas.microsoft.com/office/drawing/2014/main" id="{E7C77E1D-EC90-7419-395E-FC521629C3B1}"/>
              </a:ext>
            </a:extLst>
          </p:cNvPr>
          <p:cNvGrpSpPr/>
          <p:nvPr/>
        </p:nvGrpSpPr>
        <p:grpSpPr>
          <a:xfrm>
            <a:off x="515304" y="5564568"/>
            <a:ext cx="10447240" cy="550595"/>
            <a:chOff x="515304" y="5564568"/>
            <a:chExt cx="10447240" cy="550595"/>
          </a:xfrm>
        </p:grpSpPr>
        <p:grpSp>
          <p:nvGrpSpPr>
            <p:cNvPr id="167" name="组合 166">
              <a:extLst>
                <a:ext uri="{FF2B5EF4-FFF2-40B4-BE49-F238E27FC236}">
                  <a16:creationId xmlns:a16="http://schemas.microsoft.com/office/drawing/2014/main" id="{1F20CE51-6BD7-FEA7-64EC-B075F0DF3CBE}"/>
                </a:ext>
              </a:extLst>
            </p:cNvPr>
            <p:cNvGrpSpPr/>
            <p:nvPr/>
          </p:nvGrpSpPr>
          <p:grpSpPr>
            <a:xfrm>
              <a:off x="515304" y="5564568"/>
              <a:ext cx="9778157" cy="548627"/>
              <a:chOff x="515304" y="5564568"/>
              <a:chExt cx="9778157" cy="548627"/>
            </a:xfrm>
          </p:grpSpPr>
          <p:grpSp>
            <p:nvGrpSpPr>
              <p:cNvPr id="159" name="组合 158">
                <a:extLst>
                  <a:ext uri="{FF2B5EF4-FFF2-40B4-BE49-F238E27FC236}">
                    <a16:creationId xmlns:a16="http://schemas.microsoft.com/office/drawing/2014/main" id="{C43ECA0A-016C-629F-8E9C-0ADCB8C14C2F}"/>
                  </a:ext>
                </a:extLst>
              </p:cNvPr>
              <p:cNvGrpSpPr/>
              <p:nvPr/>
            </p:nvGrpSpPr>
            <p:grpSpPr>
              <a:xfrm>
                <a:off x="2396240" y="5564568"/>
                <a:ext cx="7897221" cy="548627"/>
                <a:chOff x="2396240" y="5564568"/>
                <a:chExt cx="7897221" cy="548627"/>
              </a:xfrm>
            </p:grpSpPr>
            <p:grpSp>
              <p:nvGrpSpPr>
                <p:cNvPr id="111" name="组合 110">
                  <a:extLst>
                    <a:ext uri="{FF2B5EF4-FFF2-40B4-BE49-F238E27FC236}">
                      <a16:creationId xmlns:a16="http://schemas.microsoft.com/office/drawing/2014/main" id="{D267E2F5-7B88-5B8D-AD13-D2AB3B9E58B7}"/>
                    </a:ext>
                  </a:extLst>
                </p:cNvPr>
                <p:cNvGrpSpPr/>
                <p:nvPr/>
              </p:nvGrpSpPr>
              <p:grpSpPr>
                <a:xfrm>
                  <a:off x="2396240" y="5589974"/>
                  <a:ext cx="7897221" cy="523221"/>
                  <a:chOff x="1506455" y="4725940"/>
                  <a:chExt cx="7897221" cy="523221"/>
                </a:xfrm>
              </p:grpSpPr>
              <p:grpSp>
                <p:nvGrpSpPr>
                  <p:cNvPr id="112" name="组合 111">
                    <a:extLst>
                      <a:ext uri="{FF2B5EF4-FFF2-40B4-BE49-F238E27FC236}">
                        <a16:creationId xmlns:a16="http://schemas.microsoft.com/office/drawing/2014/main" id="{FFDB4D1B-262C-8FBC-CA57-9A9D99591ECA}"/>
                      </a:ext>
                    </a:extLst>
                  </p:cNvPr>
                  <p:cNvGrpSpPr/>
                  <p:nvPr/>
                </p:nvGrpSpPr>
                <p:grpSpPr>
                  <a:xfrm>
                    <a:off x="1506455" y="4725940"/>
                    <a:ext cx="7897221" cy="523221"/>
                    <a:chOff x="1506455" y="5062882"/>
                    <a:chExt cx="7897221" cy="523221"/>
                  </a:xfrm>
                </p:grpSpPr>
                <p:grpSp>
                  <p:nvGrpSpPr>
                    <p:cNvPr id="119" name="组合 118">
                      <a:extLst>
                        <a:ext uri="{FF2B5EF4-FFF2-40B4-BE49-F238E27FC236}">
                          <a16:creationId xmlns:a16="http://schemas.microsoft.com/office/drawing/2014/main" id="{C43A7003-CC0C-464E-8DE9-E2C662C8FAE7}"/>
                        </a:ext>
                      </a:extLst>
                    </p:cNvPr>
                    <p:cNvGrpSpPr/>
                    <p:nvPr/>
                  </p:nvGrpSpPr>
                  <p:grpSpPr>
                    <a:xfrm>
                      <a:off x="1506455" y="5062882"/>
                      <a:ext cx="6051232" cy="523221"/>
                      <a:chOff x="1162869" y="4902756"/>
                      <a:chExt cx="6051232" cy="523221"/>
                    </a:xfrm>
                  </p:grpSpPr>
                  <p:grpSp>
                    <p:nvGrpSpPr>
                      <p:cNvPr id="141" name="组合 140">
                        <a:extLst>
                          <a:ext uri="{FF2B5EF4-FFF2-40B4-BE49-F238E27FC236}">
                            <a16:creationId xmlns:a16="http://schemas.microsoft.com/office/drawing/2014/main" id="{A8552466-E7FC-4AC8-A3D7-1B7154ABDB4D}"/>
                          </a:ext>
                        </a:extLst>
                      </p:cNvPr>
                      <p:cNvGrpSpPr/>
                      <p:nvPr/>
                    </p:nvGrpSpPr>
                    <p:grpSpPr>
                      <a:xfrm>
                        <a:off x="1162869" y="4902756"/>
                        <a:ext cx="6051232" cy="523221"/>
                        <a:chOff x="2008985" y="4535429"/>
                        <a:chExt cx="6051232" cy="523221"/>
                      </a:xfrm>
                    </p:grpSpPr>
                    <p:cxnSp>
                      <p:nvCxnSpPr>
                        <p:cNvPr id="150" name="直接连接符 149">
                          <a:extLst>
                            <a:ext uri="{FF2B5EF4-FFF2-40B4-BE49-F238E27FC236}">
                              <a16:creationId xmlns:a16="http://schemas.microsoft.com/office/drawing/2014/main" id="{52C11911-015B-AAB4-CC77-CD0DE0C1402F}"/>
                            </a:ext>
                          </a:extLst>
                        </p:cNvPr>
                        <p:cNvCxnSpPr>
                          <a:cxnSpLocks/>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3C4364B-2A3F-3BBA-A0B7-CA8F13AD285C}"/>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66889CA2-8B43-3579-DB37-981441FC340B}"/>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1FC08B2C-DF04-8F44-7C1A-2DAD2D2C3234}"/>
                            </a:ext>
                          </a:extLst>
                        </p:cNvPr>
                        <p:cNvCxnSpPr>
                          <a:cxnSpLocks/>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7236EA75-99CC-881B-82D3-F7973AD53C22}"/>
                            </a:ext>
                          </a:extLst>
                        </p:cNvPr>
                        <p:cNvCxnSpPr>
                          <a:cxnSpLocks/>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a:extLst>
                          <a:ext uri="{FF2B5EF4-FFF2-40B4-BE49-F238E27FC236}">
                            <a16:creationId xmlns:a16="http://schemas.microsoft.com/office/drawing/2014/main" id="{7AB0C7DC-0AC5-AA0A-5ED1-41EB6345CE9A}"/>
                          </a:ext>
                        </a:extLst>
                      </p:cNvPr>
                      <p:cNvGrpSpPr/>
                      <p:nvPr/>
                    </p:nvGrpSpPr>
                    <p:grpSpPr>
                      <a:xfrm flipV="1">
                        <a:off x="1162869" y="4902756"/>
                        <a:ext cx="6041281" cy="523221"/>
                        <a:chOff x="2008985" y="4535430"/>
                        <a:chExt cx="6041281" cy="523221"/>
                      </a:xfrm>
                    </p:grpSpPr>
                    <p:cxnSp>
                      <p:nvCxnSpPr>
                        <p:cNvPr id="143" name="直接连接符 142">
                          <a:extLst>
                            <a:ext uri="{FF2B5EF4-FFF2-40B4-BE49-F238E27FC236}">
                              <a16:creationId xmlns:a16="http://schemas.microsoft.com/office/drawing/2014/main" id="{9C58BDD8-585E-F698-A305-2C005DF1839F}"/>
                            </a:ext>
                          </a:extLst>
                        </p:cNvPr>
                        <p:cNvCxnSpPr>
                          <a:cxnSpLocks/>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C4E26C72-B7E0-A448-BFD2-541DA0E4E0DA}"/>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BA510773-C050-5AF1-4B13-F4BFE5D01C83}"/>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9152ADDF-43EE-584A-E107-27A2DCD4C13D}"/>
                            </a:ext>
                          </a:extLst>
                        </p:cNvPr>
                        <p:cNvCxnSpPr>
                          <a:cxnSpLocks/>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4AE6D82-E027-899E-E9C3-516575FA9444}"/>
                            </a:ext>
                          </a:extLst>
                        </p:cNvPr>
                        <p:cNvCxnSpPr>
                          <a:cxnSpLocks/>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a:extLst>
                        <a:ext uri="{FF2B5EF4-FFF2-40B4-BE49-F238E27FC236}">
                          <a16:creationId xmlns:a16="http://schemas.microsoft.com/office/drawing/2014/main" id="{9BA41B2B-A914-090D-662C-4695798D29B9}"/>
                        </a:ext>
                      </a:extLst>
                    </p:cNvPr>
                    <p:cNvGrpSpPr/>
                    <p:nvPr/>
                  </p:nvGrpSpPr>
                  <p:grpSpPr>
                    <a:xfrm>
                      <a:off x="3923821" y="5062883"/>
                      <a:ext cx="3915860" cy="523220"/>
                      <a:chOff x="1709446" y="4902757"/>
                      <a:chExt cx="3915860" cy="523220"/>
                    </a:xfrm>
                  </p:grpSpPr>
                  <p:cxnSp>
                    <p:nvCxnSpPr>
                      <p:cNvPr id="137" name="直接连接符 136">
                        <a:extLst>
                          <a:ext uri="{FF2B5EF4-FFF2-40B4-BE49-F238E27FC236}">
                            <a16:creationId xmlns:a16="http://schemas.microsoft.com/office/drawing/2014/main" id="{EA0951C9-E0A8-DB87-F761-A1B13FB9CAB3}"/>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B0850071-102C-DDFC-EE4E-541D54432F26}"/>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3701AB6F-717E-9CCB-0F31-1A2D239CC722}"/>
                          </a:ext>
                        </a:extLst>
                      </p:cNvPr>
                      <p:cNvCxnSpPr>
                        <a:cxnSpLocks/>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AF75F34A-8B70-0DE5-2D48-FD7F6F4B288A}"/>
                          </a:ext>
                        </a:extLst>
                      </p:cNvPr>
                      <p:cNvCxnSpPr>
                        <a:cxnSpLocks/>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5977687B-ADBB-D5D6-AAF4-4C852C5C5EE7}"/>
                        </a:ext>
                      </a:extLst>
                    </p:cNvPr>
                    <p:cNvGrpSpPr/>
                    <p:nvPr/>
                  </p:nvGrpSpPr>
                  <p:grpSpPr>
                    <a:xfrm>
                      <a:off x="7839681" y="5062883"/>
                      <a:ext cx="1563995" cy="523220"/>
                      <a:chOff x="1359307" y="4902757"/>
                      <a:chExt cx="1563995" cy="523220"/>
                    </a:xfrm>
                  </p:grpSpPr>
                  <p:cxnSp>
                    <p:nvCxnSpPr>
                      <p:cNvPr id="134" name="直接连接符 133">
                        <a:extLst>
                          <a:ext uri="{FF2B5EF4-FFF2-40B4-BE49-F238E27FC236}">
                            <a16:creationId xmlns:a16="http://schemas.microsoft.com/office/drawing/2014/main" id="{F9CC3C10-6274-493F-525E-AF9443FB9C03}"/>
                          </a:ext>
                        </a:extLst>
                      </p:cNvPr>
                      <p:cNvCxnSpPr>
                        <a:cxnSpLocks/>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1E506A8A-27D3-830D-1737-73DFFE5B1436}"/>
                          </a:ext>
                        </a:extLst>
                      </p:cNvPr>
                      <p:cNvCxnSpPr>
                        <a:cxnSpLocks/>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a:extLst>
                      <a:ext uri="{FF2B5EF4-FFF2-40B4-BE49-F238E27FC236}">
                        <a16:creationId xmlns:a16="http://schemas.microsoft.com/office/drawing/2014/main" id="{34BD6CB4-1448-880C-9751-BB6A256B9F5E}"/>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115" name="文本框 114">
                    <a:extLst>
                      <a:ext uri="{FF2B5EF4-FFF2-40B4-BE49-F238E27FC236}">
                        <a16:creationId xmlns:a16="http://schemas.microsoft.com/office/drawing/2014/main" id="{A052F744-9999-2EF2-667F-D41F62B45D2D}"/>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117" name="文本框 116">
                    <a:extLst>
                      <a:ext uri="{FF2B5EF4-FFF2-40B4-BE49-F238E27FC236}">
                        <a16:creationId xmlns:a16="http://schemas.microsoft.com/office/drawing/2014/main" id="{0E92AF00-40F5-8BC8-B0A4-BF49200C0924}"/>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sp>
              <p:nvSpPr>
                <p:cNvPr id="158" name="文本框 157">
                  <a:extLst>
                    <a:ext uri="{FF2B5EF4-FFF2-40B4-BE49-F238E27FC236}">
                      <a16:creationId xmlns:a16="http://schemas.microsoft.com/office/drawing/2014/main" id="{A26C08D3-7D1F-899A-0E82-DE517FCC42A5}"/>
                    </a:ext>
                  </a:extLst>
                </p:cNvPr>
                <p:cNvSpPr txBox="1"/>
                <p:nvPr/>
              </p:nvSpPr>
              <p:spPr>
                <a:xfrm>
                  <a:off x="6635939" y="5564568"/>
                  <a:ext cx="1180563" cy="523220"/>
                </a:xfrm>
                <a:prstGeom prst="rect">
                  <a:avLst/>
                </a:prstGeom>
                <a:noFill/>
              </p:spPr>
              <p:txBody>
                <a:bodyPr wrap="square" rtlCol="0">
                  <a:spAutoFit/>
                </a:bodyPr>
                <a:lstStyle/>
                <a:p>
                  <a:pPr algn="ctr"/>
                  <a:r>
                    <a:rPr lang="en-US" altLang="zh-CN" sz="2800"/>
                    <a:t>……</a:t>
                  </a:r>
                </a:p>
              </p:txBody>
            </p:sp>
          </p:grpSp>
          <p:sp>
            <p:nvSpPr>
              <p:cNvPr id="166" name="文本框 165">
                <a:extLst>
                  <a:ext uri="{FF2B5EF4-FFF2-40B4-BE49-F238E27FC236}">
                    <a16:creationId xmlns:a16="http://schemas.microsoft.com/office/drawing/2014/main" id="{9B5F7CEF-E3D0-8E98-1A2D-F24B60F2C0C8}"/>
                  </a:ext>
                </a:extLst>
              </p:cNvPr>
              <p:cNvSpPr txBox="1"/>
              <p:nvPr/>
            </p:nvSpPr>
            <p:spPr>
              <a:xfrm>
                <a:off x="515304" y="5591944"/>
                <a:ext cx="1180563" cy="461665"/>
              </a:xfrm>
              <a:prstGeom prst="rect">
                <a:avLst/>
              </a:prstGeom>
              <a:noFill/>
            </p:spPr>
            <p:txBody>
              <a:bodyPr wrap="square" rtlCol="0">
                <a:spAutoFit/>
              </a:bodyPr>
              <a:lstStyle/>
              <a:p>
                <a:pPr algn="ctr"/>
                <a:r>
                  <a:rPr lang="en-US" altLang="zh-CN" sz="2400"/>
                  <a:t>MISO</a:t>
                </a:r>
              </a:p>
            </p:txBody>
          </p:sp>
        </p:grpSp>
        <p:cxnSp>
          <p:nvCxnSpPr>
            <p:cNvPr id="173" name="直接连接符 172">
              <a:extLst>
                <a:ext uri="{FF2B5EF4-FFF2-40B4-BE49-F238E27FC236}">
                  <a16:creationId xmlns:a16="http://schemas.microsoft.com/office/drawing/2014/main" id="{DAF4BBBA-65DB-1CD0-E838-4A493832D679}"/>
                </a:ext>
              </a:extLst>
            </p:cNvPr>
            <p:cNvCxnSpPr>
              <a:cxnSpLocks/>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47115B5B-92F1-8517-A209-8467972ECED3}"/>
                </a:ext>
              </a:extLst>
            </p:cNvPr>
            <p:cNvCxnSpPr>
              <a:cxnSpLocks/>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8072AC8A-FFF2-4AB4-690E-6CDAE02CCC4E}"/>
                </a:ext>
              </a:extLst>
            </p:cNvPr>
            <p:cNvCxnSpPr>
              <a:cxnSpLocks/>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39608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p>
        </p:txBody>
      </p:sp>
      <p:sp>
        <p:nvSpPr>
          <p:cNvPr id="2" name="文本框 1">
            <a:extLst>
              <a:ext uri="{FF2B5EF4-FFF2-40B4-BE49-F238E27FC236}">
                <a16:creationId xmlns:a16="http://schemas.microsoft.com/office/drawing/2014/main" id="{4C6F873A-C6FC-D5A1-8A1D-198C5715FBE7}"/>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2</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a:extLst>
              <a:ext uri="{FF2B5EF4-FFF2-40B4-BE49-F238E27FC236}">
                <a16:creationId xmlns:a16="http://schemas.microsoft.com/office/drawing/2014/main" id="{8F2C0D27-F0CC-D2F0-A901-EB0ECF762E3D}"/>
              </a:ext>
            </a:extLst>
          </p:cNvPr>
          <p:cNvGrpSpPr/>
          <p:nvPr/>
        </p:nvGrpSpPr>
        <p:grpSpPr>
          <a:xfrm>
            <a:off x="515304" y="3045576"/>
            <a:ext cx="10445333" cy="523220"/>
            <a:chOff x="515304" y="3252310"/>
            <a:chExt cx="10445333" cy="523220"/>
          </a:xfrm>
        </p:grpSpPr>
        <p:sp>
          <p:nvSpPr>
            <p:cNvPr id="3" name="文本框 2">
              <a:extLst>
                <a:ext uri="{FF2B5EF4-FFF2-40B4-BE49-F238E27FC236}">
                  <a16:creationId xmlns:a16="http://schemas.microsoft.com/office/drawing/2014/main" id="{C624C1C8-4AA6-115E-1C10-598037D1E696}"/>
                </a:ext>
              </a:extLst>
            </p:cNvPr>
            <p:cNvSpPr txBox="1"/>
            <p:nvPr/>
          </p:nvSpPr>
          <p:spPr>
            <a:xfrm>
              <a:off x="515304" y="3252310"/>
              <a:ext cx="1180563" cy="461665"/>
            </a:xfrm>
            <a:prstGeom prst="rect">
              <a:avLst/>
            </a:prstGeom>
            <a:noFill/>
          </p:spPr>
          <p:txBody>
            <a:bodyPr wrap="square" rtlCol="0">
              <a:spAutoFit/>
            </a:bodyPr>
            <a:lstStyle/>
            <a:p>
              <a:pPr algn="ctr"/>
              <a:r>
                <a:rPr lang="en-US" altLang="zh-CN" sz="2400"/>
                <a:t>SS</a:t>
              </a:r>
            </a:p>
          </p:txBody>
        </p:sp>
        <p:grpSp>
          <p:nvGrpSpPr>
            <p:cNvPr id="7" name="组合 6">
              <a:extLst>
                <a:ext uri="{FF2B5EF4-FFF2-40B4-BE49-F238E27FC236}">
                  <a16:creationId xmlns:a16="http://schemas.microsoft.com/office/drawing/2014/main" id="{F7CDB07D-5558-F9AF-9480-7B1A9E956F45}"/>
                </a:ext>
              </a:extLst>
            </p:cNvPr>
            <p:cNvGrpSpPr/>
            <p:nvPr/>
          </p:nvGrpSpPr>
          <p:grpSpPr>
            <a:xfrm>
              <a:off x="1718270" y="3252310"/>
              <a:ext cx="9242367" cy="523220"/>
              <a:chOff x="1374684" y="3818587"/>
              <a:chExt cx="9242367" cy="523220"/>
            </a:xfrm>
          </p:grpSpPr>
          <p:grpSp>
            <p:nvGrpSpPr>
              <p:cNvPr id="8" name="组合 7">
                <a:extLst>
                  <a:ext uri="{FF2B5EF4-FFF2-40B4-BE49-F238E27FC236}">
                    <a16:creationId xmlns:a16="http://schemas.microsoft.com/office/drawing/2014/main" id="{769373BE-6C67-AB18-DB0C-BBFD36FE6B30}"/>
                  </a:ext>
                </a:extLst>
              </p:cNvPr>
              <p:cNvGrpSpPr/>
              <p:nvPr/>
            </p:nvGrpSpPr>
            <p:grpSpPr>
              <a:xfrm>
                <a:off x="1374684" y="3818587"/>
                <a:ext cx="9242367" cy="523220"/>
                <a:chOff x="941767" y="4535430"/>
                <a:chExt cx="9242367" cy="523220"/>
              </a:xfrm>
            </p:grpSpPr>
            <p:cxnSp>
              <p:nvCxnSpPr>
                <p:cNvPr id="12" name="直接连接符 11">
                  <a:extLst>
                    <a:ext uri="{FF2B5EF4-FFF2-40B4-BE49-F238E27FC236}">
                      <a16:creationId xmlns:a16="http://schemas.microsoft.com/office/drawing/2014/main" id="{F8124028-F79A-0463-20C5-BD5403158053}"/>
                    </a:ext>
                  </a:extLst>
                </p:cNvPr>
                <p:cNvCxnSpPr>
                  <a:cxnSpLocks/>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6A70D87-DDBD-1061-0A73-EFE7A0D015AE}"/>
                    </a:ext>
                  </a:extLst>
                </p:cNvPr>
                <p:cNvCxnSpPr>
                  <a:cxnSpLocks/>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8EA225F-E29B-4605-0517-BD20F571F52A}"/>
                    </a:ext>
                  </a:extLst>
                </p:cNvPr>
                <p:cNvCxnSpPr>
                  <a:cxnSpLocks/>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380346D-83C7-6043-D79F-78094C40A586}"/>
                    </a:ext>
                  </a:extLst>
                </p:cNvPr>
                <p:cNvCxnSpPr>
                  <a:cxnSpLocks/>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2B147EEF-009C-F9B6-DEB9-096DCB55EC15}"/>
                  </a:ext>
                </a:extLst>
              </p:cNvPr>
              <p:cNvGrpSpPr/>
              <p:nvPr/>
            </p:nvGrpSpPr>
            <p:grpSpPr>
              <a:xfrm flipH="1">
                <a:off x="2052654" y="3818587"/>
                <a:ext cx="8171591" cy="523220"/>
                <a:chOff x="-4042522" y="4535430"/>
                <a:chExt cx="8171591" cy="523220"/>
              </a:xfrm>
            </p:grpSpPr>
            <p:cxnSp>
              <p:nvCxnSpPr>
                <p:cNvPr id="10" name="直接连接符 9">
                  <a:extLst>
                    <a:ext uri="{FF2B5EF4-FFF2-40B4-BE49-F238E27FC236}">
                      <a16:creationId xmlns:a16="http://schemas.microsoft.com/office/drawing/2014/main" id="{B9690FF4-A815-A667-BFED-46C1E78455B2}"/>
                    </a:ext>
                  </a:extLst>
                </p:cNvPr>
                <p:cNvCxnSpPr>
                  <a:cxnSpLocks/>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EC3DDD6-F5CE-9278-7477-FFB56A848DE6}"/>
                    </a:ext>
                  </a:extLst>
                </p:cNvPr>
                <p:cNvCxnSpPr>
                  <a:cxnSpLocks/>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a:extLst>
                <a:ext uri="{FF2B5EF4-FFF2-40B4-BE49-F238E27FC236}">
                  <a16:creationId xmlns:a16="http://schemas.microsoft.com/office/drawing/2014/main" id="{3E601DB1-79A4-36A9-12D1-205879CA8DE9}"/>
                </a:ext>
              </a:extLst>
            </p:cNvPr>
            <p:cNvSpPr txBox="1"/>
            <p:nvPr/>
          </p:nvSpPr>
          <p:spPr>
            <a:xfrm>
              <a:off x="6602500" y="3252310"/>
              <a:ext cx="1180563" cy="523220"/>
            </a:xfrm>
            <a:prstGeom prst="rect">
              <a:avLst/>
            </a:prstGeom>
            <a:noFill/>
          </p:spPr>
          <p:txBody>
            <a:bodyPr wrap="square" rtlCol="0">
              <a:spAutoFit/>
            </a:bodyPr>
            <a:lstStyle/>
            <a:p>
              <a:pPr algn="ctr"/>
              <a:r>
                <a:rPr lang="en-US" altLang="zh-CN" sz="2800"/>
                <a:t>……</a:t>
              </a:r>
            </a:p>
          </p:txBody>
        </p:sp>
      </p:grpSp>
      <p:grpSp>
        <p:nvGrpSpPr>
          <p:cNvPr id="5" name="组合 4">
            <a:extLst>
              <a:ext uri="{FF2B5EF4-FFF2-40B4-BE49-F238E27FC236}">
                <a16:creationId xmlns:a16="http://schemas.microsoft.com/office/drawing/2014/main" id="{8047BF8A-B96A-8559-933F-7AEF449B95AA}"/>
              </a:ext>
            </a:extLst>
          </p:cNvPr>
          <p:cNvGrpSpPr/>
          <p:nvPr/>
        </p:nvGrpSpPr>
        <p:grpSpPr>
          <a:xfrm>
            <a:off x="515304" y="3885758"/>
            <a:ext cx="10445333" cy="523221"/>
            <a:chOff x="515304" y="3885758"/>
            <a:chExt cx="10445333" cy="523221"/>
          </a:xfrm>
        </p:grpSpPr>
        <p:sp>
          <p:nvSpPr>
            <p:cNvPr id="64" name="文本框 63">
              <a:extLst>
                <a:ext uri="{FF2B5EF4-FFF2-40B4-BE49-F238E27FC236}">
                  <a16:creationId xmlns:a16="http://schemas.microsoft.com/office/drawing/2014/main" id="{A0EFAE54-4E9F-C147-0239-8D4A97A011F5}"/>
                </a:ext>
              </a:extLst>
            </p:cNvPr>
            <p:cNvSpPr txBox="1"/>
            <p:nvPr/>
          </p:nvSpPr>
          <p:spPr>
            <a:xfrm>
              <a:off x="515304" y="3885759"/>
              <a:ext cx="1180563" cy="461665"/>
            </a:xfrm>
            <a:prstGeom prst="rect">
              <a:avLst/>
            </a:prstGeom>
            <a:noFill/>
          </p:spPr>
          <p:txBody>
            <a:bodyPr wrap="square" rtlCol="0">
              <a:spAutoFit/>
            </a:bodyPr>
            <a:lstStyle/>
            <a:p>
              <a:pPr algn="ctr"/>
              <a:r>
                <a:rPr lang="en-US" altLang="zh-CN" sz="2400"/>
                <a:t>SCK</a:t>
              </a:r>
            </a:p>
          </p:txBody>
        </p:sp>
        <p:grpSp>
          <p:nvGrpSpPr>
            <p:cNvPr id="66" name="组合 65">
              <a:extLst>
                <a:ext uri="{FF2B5EF4-FFF2-40B4-BE49-F238E27FC236}">
                  <a16:creationId xmlns:a16="http://schemas.microsoft.com/office/drawing/2014/main" id="{E8BC2E82-1289-1FA5-BCEF-80C46678FCB1}"/>
                </a:ext>
              </a:extLst>
            </p:cNvPr>
            <p:cNvGrpSpPr/>
            <p:nvPr/>
          </p:nvGrpSpPr>
          <p:grpSpPr>
            <a:xfrm flipV="1">
              <a:off x="1718270" y="3885759"/>
              <a:ext cx="2489605" cy="523220"/>
              <a:chOff x="1374684" y="3818587"/>
              <a:chExt cx="2489605" cy="523220"/>
            </a:xfrm>
          </p:grpSpPr>
          <p:grpSp>
            <p:nvGrpSpPr>
              <p:cNvPr id="67" name="组合 66">
                <a:extLst>
                  <a:ext uri="{FF2B5EF4-FFF2-40B4-BE49-F238E27FC236}">
                    <a16:creationId xmlns:a16="http://schemas.microsoft.com/office/drawing/2014/main" id="{E10DBFAD-0B46-23DE-07F8-5A493C6E8D0E}"/>
                  </a:ext>
                </a:extLst>
              </p:cNvPr>
              <p:cNvGrpSpPr/>
              <p:nvPr/>
            </p:nvGrpSpPr>
            <p:grpSpPr>
              <a:xfrm>
                <a:off x="2939171" y="3818587"/>
                <a:ext cx="925118" cy="523220"/>
                <a:chOff x="2506254" y="4535430"/>
                <a:chExt cx="925118" cy="523220"/>
              </a:xfrm>
            </p:grpSpPr>
            <p:cxnSp>
              <p:nvCxnSpPr>
                <p:cNvPr id="71" name="直接连接符 70">
                  <a:extLst>
                    <a:ext uri="{FF2B5EF4-FFF2-40B4-BE49-F238E27FC236}">
                      <a16:creationId xmlns:a16="http://schemas.microsoft.com/office/drawing/2014/main" id="{3C62448C-6419-F77B-9B30-832FBDE57802}"/>
                    </a:ext>
                  </a:extLst>
                </p:cNvPr>
                <p:cNvCxnSpPr>
                  <a:cxnSpLocks/>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A2CBCA7-C20E-20BF-C1B7-42DD04D8D12D}"/>
                    </a:ext>
                  </a:extLst>
                </p:cNvPr>
                <p:cNvCxnSpPr>
                  <a:cxnSpLocks/>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ADBD433A-C42F-A9EB-116D-3E316E80EAED}"/>
                  </a:ext>
                </a:extLst>
              </p:cNvPr>
              <p:cNvGrpSpPr/>
              <p:nvPr/>
            </p:nvGrpSpPr>
            <p:grpSpPr>
              <a:xfrm flipH="1">
                <a:off x="1374684" y="3818587"/>
                <a:ext cx="1564487" cy="523220"/>
                <a:chOff x="3242552" y="4535430"/>
                <a:chExt cx="1564487" cy="523220"/>
              </a:xfrm>
            </p:grpSpPr>
            <p:cxnSp>
              <p:nvCxnSpPr>
                <p:cNvPr id="69" name="直接连接符 68">
                  <a:extLst>
                    <a:ext uri="{FF2B5EF4-FFF2-40B4-BE49-F238E27FC236}">
                      <a16:creationId xmlns:a16="http://schemas.microsoft.com/office/drawing/2014/main" id="{94619C86-A0CC-1C42-580D-C770B65DF9A7}"/>
                    </a:ext>
                  </a:extLst>
                </p:cNvPr>
                <p:cNvCxnSpPr>
                  <a:cxnSpLocks/>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5503E17-2AE1-13C0-37FC-2CF893E16025}"/>
                    </a:ext>
                  </a:extLst>
                </p:cNvPr>
                <p:cNvCxnSpPr>
                  <a:cxnSpLocks/>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a:extLst>
                <a:ext uri="{FF2B5EF4-FFF2-40B4-BE49-F238E27FC236}">
                  <a16:creationId xmlns:a16="http://schemas.microsoft.com/office/drawing/2014/main" id="{1F2472E2-E24A-E36A-4D47-FBD7F5B42FC3}"/>
                </a:ext>
              </a:extLst>
            </p:cNvPr>
            <p:cNvGrpSpPr/>
            <p:nvPr/>
          </p:nvGrpSpPr>
          <p:grpSpPr>
            <a:xfrm flipV="1">
              <a:off x="4207875" y="3885759"/>
              <a:ext cx="2515434" cy="523220"/>
              <a:chOff x="2006914" y="3818587"/>
              <a:chExt cx="2515434" cy="523220"/>
            </a:xfrm>
          </p:grpSpPr>
          <p:grpSp>
            <p:nvGrpSpPr>
              <p:cNvPr id="93" name="组合 92">
                <a:extLst>
                  <a:ext uri="{FF2B5EF4-FFF2-40B4-BE49-F238E27FC236}">
                    <a16:creationId xmlns:a16="http://schemas.microsoft.com/office/drawing/2014/main" id="{BE747C8C-1848-5F6D-E090-5037DF336B95}"/>
                  </a:ext>
                </a:extLst>
              </p:cNvPr>
              <p:cNvGrpSpPr/>
              <p:nvPr/>
            </p:nvGrpSpPr>
            <p:grpSpPr>
              <a:xfrm>
                <a:off x="2939130" y="3818587"/>
                <a:ext cx="1583218" cy="523220"/>
                <a:chOff x="2506213" y="4535430"/>
                <a:chExt cx="1583218" cy="523220"/>
              </a:xfrm>
            </p:grpSpPr>
            <p:cxnSp>
              <p:nvCxnSpPr>
                <p:cNvPr id="97" name="直接连接符 96">
                  <a:extLst>
                    <a:ext uri="{FF2B5EF4-FFF2-40B4-BE49-F238E27FC236}">
                      <a16:creationId xmlns:a16="http://schemas.microsoft.com/office/drawing/2014/main" id="{026C57EF-BF3A-F8BF-EE7C-E1C5D2D06E87}"/>
                    </a:ext>
                  </a:extLst>
                </p:cNvPr>
                <p:cNvCxnSpPr>
                  <a:cxnSpLocks/>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E595E0-00ED-2BBD-7C83-63A3D72B06C4}"/>
                    </a:ext>
                  </a:extLst>
                </p:cNvPr>
                <p:cNvCxnSpPr>
                  <a:cxnSpLocks/>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6528720-471B-AD20-0012-182A89109D8D}"/>
                    </a:ext>
                  </a:extLst>
                </p:cNvPr>
                <p:cNvCxnSpPr>
                  <a:cxnSpLocks/>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39A78148-3B8C-D825-BED8-72C3A4AA2D6B}"/>
                  </a:ext>
                </a:extLst>
              </p:cNvPr>
              <p:cNvGrpSpPr/>
              <p:nvPr/>
            </p:nvGrpSpPr>
            <p:grpSpPr>
              <a:xfrm flipH="1">
                <a:off x="2006914" y="3818587"/>
                <a:ext cx="932216" cy="523220"/>
                <a:chOff x="3242593" y="4535430"/>
                <a:chExt cx="932216" cy="523220"/>
              </a:xfrm>
            </p:grpSpPr>
            <p:cxnSp>
              <p:nvCxnSpPr>
                <p:cNvPr id="95" name="直接连接符 94">
                  <a:extLst>
                    <a:ext uri="{FF2B5EF4-FFF2-40B4-BE49-F238E27FC236}">
                      <a16:creationId xmlns:a16="http://schemas.microsoft.com/office/drawing/2014/main" id="{B6452B4C-74CD-DA12-3C05-DE509D32BDE3}"/>
                    </a:ext>
                  </a:extLst>
                </p:cNvPr>
                <p:cNvCxnSpPr>
                  <a:cxnSpLocks/>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E077009-5D4C-2004-8382-EC7EE98485EC}"/>
                    </a:ext>
                  </a:extLst>
                </p:cNvPr>
                <p:cNvCxnSpPr>
                  <a:cxnSpLocks/>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a:extLst>
                <a:ext uri="{FF2B5EF4-FFF2-40B4-BE49-F238E27FC236}">
                  <a16:creationId xmlns:a16="http://schemas.microsoft.com/office/drawing/2014/main" id="{85CDD12D-8B69-3FAA-53A0-6998363E733B}"/>
                </a:ext>
              </a:extLst>
            </p:cNvPr>
            <p:cNvGrpSpPr/>
            <p:nvPr/>
          </p:nvGrpSpPr>
          <p:grpSpPr>
            <a:xfrm flipV="1">
              <a:off x="7711918" y="3885758"/>
              <a:ext cx="3248719" cy="523221"/>
              <a:chOff x="1231544" y="3818586"/>
              <a:chExt cx="3248719" cy="523221"/>
            </a:xfrm>
          </p:grpSpPr>
          <p:grpSp>
            <p:nvGrpSpPr>
              <p:cNvPr id="101" name="组合 100">
                <a:extLst>
                  <a:ext uri="{FF2B5EF4-FFF2-40B4-BE49-F238E27FC236}">
                    <a16:creationId xmlns:a16="http://schemas.microsoft.com/office/drawing/2014/main" id="{90880208-E522-0C4B-EAFA-964AAB199EF7}"/>
                  </a:ext>
                </a:extLst>
              </p:cNvPr>
              <p:cNvGrpSpPr/>
              <p:nvPr/>
            </p:nvGrpSpPr>
            <p:grpSpPr>
              <a:xfrm>
                <a:off x="2241729" y="3818586"/>
                <a:ext cx="2238534" cy="523221"/>
                <a:chOff x="1808812" y="4535429"/>
                <a:chExt cx="2238534" cy="523221"/>
              </a:xfrm>
            </p:grpSpPr>
            <p:cxnSp>
              <p:nvCxnSpPr>
                <p:cNvPr id="105" name="直接连接符 104">
                  <a:extLst>
                    <a:ext uri="{FF2B5EF4-FFF2-40B4-BE49-F238E27FC236}">
                      <a16:creationId xmlns:a16="http://schemas.microsoft.com/office/drawing/2014/main" id="{28AF146F-14C8-56B1-F193-0270CCC3526A}"/>
                    </a:ext>
                  </a:extLst>
                </p:cNvPr>
                <p:cNvCxnSpPr>
                  <a:cxnSpLocks/>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F5AFFF1-4452-48A0-A1AD-D81A003786A2}"/>
                    </a:ext>
                  </a:extLst>
                </p:cNvPr>
                <p:cNvCxnSpPr>
                  <a:cxnSpLocks/>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AFF2048E-E159-4879-E061-35AF55A05625}"/>
                    </a:ext>
                  </a:extLst>
                </p:cNvPr>
                <p:cNvCxnSpPr>
                  <a:cxnSpLocks/>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83705FF3-AD25-ACA7-B212-DB01D2354BEF}"/>
                  </a:ext>
                </a:extLst>
              </p:cNvPr>
              <p:cNvGrpSpPr/>
              <p:nvPr/>
            </p:nvGrpSpPr>
            <p:grpSpPr>
              <a:xfrm flipH="1">
                <a:off x="1231544" y="3818587"/>
                <a:ext cx="1010185" cy="523220"/>
                <a:chOff x="3939994" y="4535430"/>
                <a:chExt cx="1010185" cy="523220"/>
              </a:xfrm>
            </p:grpSpPr>
            <p:cxnSp>
              <p:nvCxnSpPr>
                <p:cNvPr id="103" name="直接连接符 102">
                  <a:extLst>
                    <a:ext uri="{FF2B5EF4-FFF2-40B4-BE49-F238E27FC236}">
                      <a16:creationId xmlns:a16="http://schemas.microsoft.com/office/drawing/2014/main" id="{4445DFF9-16E9-CE58-46DB-A6ED57876A97}"/>
                    </a:ext>
                  </a:extLst>
                </p:cNvPr>
                <p:cNvCxnSpPr>
                  <a:cxnSpLocks/>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5AC0998-1928-B11D-92B8-9F85E6AD399E}"/>
                    </a:ext>
                  </a:extLst>
                </p:cNvPr>
                <p:cNvCxnSpPr>
                  <a:cxnSpLocks/>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a:extLst>
                <a:ext uri="{FF2B5EF4-FFF2-40B4-BE49-F238E27FC236}">
                  <a16:creationId xmlns:a16="http://schemas.microsoft.com/office/drawing/2014/main" id="{D7E13184-5B27-8234-1DD2-42C4905D9B1F}"/>
                </a:ext>
              </a:extLst>
            </p:cNvPr>
            <p:cNvSpPr txBox="1"/>
            <p:nvPr/>
          </p:nvSpPr>
          <p:spPr>
            <a:xfrm flipV="1">
              <a:off x="6602500" y="3885759"/>
              <a:ext cx="1180563" cy="523220"/>
            </a:xfrm>
            <a:prstGeom prst="rect">
              <a:avLst/>
            </a:prstGeom>
            <a:noFill/>
          </p:spPr>
          <p:txBody>
            <a:bodyPr wrap="square" rtlCol="0">
              <a:spAutoFit/>
            </a:bodyPr>
            <a:lstStyle/>
            <a:p>
              <a:pPr algn="ctr"/>
              <a:r>
                <a:rPr lang="en-US" altLang="zh-CN" sz="2800"/>
                <a:t>……</a:t>
              </a:r>
            </a:p>
          </p:txBody>
        </p:sp>
      </p:grpSp>
      <p:grpSp>
        <p:nvGrpSpPr>
          <p:cNvPr id="248" name="组合 247">
            <a:extLst>
              <a:ext uri="{FF2B5EF4-FFF2-40B4-BE49-F238E27FC236}">
                <a16:creationId xmlns:a16="http://schemas.microsoft.com/office/drawing/2014/main" id="{5F182B79-A834-C6E4-E345-CFC51EC5034B}"/>
              </a:ext>
            </a:extLst>
          </p:cNvPr>
          <p:cNvGrpSpPr/>
          <p:nvPr/>
        </p:nvGrpSpPr>
        <p:grpSpPr>
          <a:xfrm>
            <a:off x="515304" y="4695163"/>
            <a:ext cx="10445333" cy="553998"/>
            <a:chOff x="515304" y="4695163"/>
            <a:chExt cx="10445333" cy="553998"/>
          </a:xfrm>
        </p:grpSpPr>
        <p:grpSp>
          <p:nvGrpSpPr>
            <p:cNvPr id="124" name="组合 123">
              <a:extLst>
                <a:ext uri="{FF2B5EF4-FFF2-40B4-BE49-F238E27FC236}">
                  <a16:creationId xmlns:a16="http://schemas.microsoft.com/office/drawing/2014/main" id="{951F6C05-D492-E781-8EBA-030F65C26C83}"/>
                </a:ext>
              </a:extLst>
            </p:cNvPr>
            <p:cNvGrpSpPr/>
            <p:nvPr/>
          </p:nvGrpSpPr>
          <p:grpSpPr>
            <a:xfrm>
              <a:off x="515304" y="4695163"/>
              <a:ext cx="10445333" cy="553998"/>
              <a:chOff x="515304" y="5032105"/>
              <a:chExt cx="10445333" cy="553998"/>
            </a:xfrm>
          </p:grpSpPr>
          <p:sp>
            <p:nvSpPr>
              <p:cNvPr id="65" name="文本框 64">
                <a:extLst>
                  <a:ext uri="{FF2B5EF4-FFF2-40B4-BE49-F238E27FC236}">
                    <a16:creationId xmlns:a16="http://schemas.microsoft.com/office/drawing/2014/main" id="{183EFB47-A7E3-76D7-D7E9-94CCFA7FCEFE}"/>
                  </a:ext>
                </a:extLst>
              </p:cNvPr>
              <p:cNvSpPr txBox="1"/>
              <p:nvPr/>
            </p:nvSpPr>
            <p:spPr>
              <a:xfrm>
                <a:off x="515304" y="5062883"/>
                <a:ext cx="1180563" cy="461665"/>
              </a:xfrm>
              <a:prstGeom prst="rect">
                <a:avLst/>
              </a:prstGeom>
              <a:noFill/>
            </p:spPr>
            <p:txBody>
              <a:bodyPr wrap="square" rtlCol="0">
                <a:spAutoFit/>
              </a:bodyPr>
              <a:lstStyle/>
              <a:p>
                <a:pPr algn="ctr"/>
                <a:r>
                  <a:rPr lang="en-US" altLang="zh-CN" sz="2400"/>
                  <a:t>MOSI</a:t>
                </a:r>
              </a:p>
            </p:txBody>
          </p:sp>
          <p:grpSp>
            <p:nvGrpSpPr>
              <p:cNvPr id="74" name="组合 73">
                <a:extLst>
                  <a:ext uri="{FF2B5EF4-FFF2-40B4-BE49-F238E27FC236}">
                    <a16:creationId xmlns:a16="http://schemas.microsoft.com/office/drawing/2014/main" id="{4A198E1C-71CA-BC6A-9244-0F7F5DE09F52}"/>
                  </a:ext>
                </a:extLst>
              </p:cNvPr>
              <p:cNvGrpSpPr/>
              <p:nvPr/>
            </p:nvGrpSpPr>
            <p:grpSpPr>
              <a:xfrm>
                <a:off x="1718270" y="5062882"/>
                <a:ext cx="5014085" cy="523221"/>
                <a:chOff x="1374684" y="4902756"/>
                <a:chExt cx="5014085" cy="523221"/>
              </a:xfrm>
            </p:grpSpPr>
            <p:grpSp>
              <p:nvGrpSpPr>
                <p:cNvPr id="75" name="组合 74">
                  <a:extLst>
                    <a:ext uri="{FF2B5EF4-FFF2-40B4-BE49-F238E27FC236}">
                      <a16:creationId xmlns:a16="http://schemas.microsoft.com/office/drawing/2014/main" id="{679BA9E7-DC42-8927-58DD-E9805AF7DF77}"/>
                    </a:ext>
                  </a:extLst>
                </p:cNvPr>
                <p:cNvGrpSpPr/>
                <p:nvPr/>
              </p:nvGrpSpPr>
              <p:grpSpPr>
                <a:xfrm>
                  <a:off x="1374684" y="4902756"/>
                  <a:ext cx="5014085" cy="523221"/>
                  <a:chOff x="2220800" y="4535429"/>
                  <a:chExt cx="5014085" cy="523221"/>
                </a:xfrm>
              </p:grpSpPr>
              <p:cxnSp>
                <p:nvCxnSpPr>
                  <p:cNvPr id="80" name="直接连接符 79">
                    <a:extLst>
                      <a:ext uri="{FF2B5EF4-FFF2-40B4-BE49-F238E27FC236}">
                        <a16:creationId xmlns:a16="http://schemas.microsoft.com/office/drawing/2014/main" id="{6CF9420E-27A4-AAFE-B8CD-7057D0A07B5C}"/>
                      </a:ext>
                    </a:extLst>
                  </p:cNvPr>
                  <p:cNvCxnSpPr>
                    <a:cxnSpLocks/>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2D16CBF2-3E58-F890-A037-A2F68D1F00D5}"/>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AFCFA76-1A78-5596-8DEC-03EC33E4D40D}"/>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A3D5BD0-360D-7A78-E74A-13C4BDC3386F}"/>
                      </a:ext>
                    </a:extLst>
                  </p:cNvPr>
                  <p:cNvCxnSpPr>
                    <a:cxnSpLocks/>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330AA88-CA24-B39C-B8ED-7172DF4A6E63}"/>
                      </a:ext>
                    </a:extLst>
                  </p:cNvPr>
                  <p:cNvCxnSpPr>
                    <a:cxnSpLocks/>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90AF580A-6122-C1A8-5D14-DA6CFB5282D5}"/>
                    </a:ext>
                  </a:extLst>
                </p:cNvPr>
                <p:cNvGrpSpPr/>
                <p:nvPr/>
              </p:nvGrpSpPr>
              <p:grpSpPr>
                <a:xfrm flipV="1">
                  <a:off x="1374684" y="4902756"/>
                  <a:ext cx="5014085" cy="523221"/>
                  <a:chOff x="2220800" y="4535430"/>
                  <a:chExt cx="5014085" cy="523221"/>
                </a:xfrm>
              </p:grpSpPr>
              <p:cxnSp>
                <p:nvCxnSpPr>
                  <p:cNvPr id="77" name="直接连接符 76">
                    <a:extLst>
                      <a:ext uri="{FF2B5EF4-FFF2-40B4-BE49-F238E27FC236}">
                        <a16:creationId xmlns:a16="http://schemas.microsoft.com/office/drawing/2014/main" id="{ECDC6BEB-B960-494B-1B0B-3DBD9C0F565F}"/>
                      </a:ext>
                    </a:extLst>
                  </p:cNvPr>
                  <p:cNvCxnSpPr>
                    <a:cxnSpLocks/>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8B01748-FDEB-5BFA-DAAC-3B99394D1EB0}"/>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639CE57-2E60-806A-B826-FFE6ADC3A716}"/>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ECD1FC6E-99CA-FB02-806A-0282E4C67225}"/>
                      </a:ext>
                    </a:extLst>
                  </p:cNvPr>
                  <p:cNvCxnSpPr>
                    <a:cxnSpLocks/>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F9DD8AE-F3C7-57BE-329D-ECD5CAF0BBAF}"/>
                      </a:ext>
                    </a:extLst>
                  </p:cNvPr>
                  <p:cNvCxnSpPr>
                    <a:cxnSpLocks/>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a:extLst>
                  <a:ext uri="{FF2B5EF4-FFF2-40B4-BE49-F238E27FC236}">
                    <a16:creationId xmlns:a16="http://schemas.microsoft.com/office/drawing/2014/main" id="{D73D474B-E518-47B0-718E-A0249A40F3D9}"/>
                  </a:ext>
                </a:extLst>
              </p:cNvPr>
              <p:cNvGrpSpPr/>
              <p:nvPr/>
            </p:nvGrpSpPr>
            <p:grpSpPr>
              <a:xfrm>
                <a:off x="3923821" y="5062883"/>
                <a:ext cx="2151488" cy="523220"/>
                <a:chOff x="1709446" y="4902757"/>
                <a:chExt cx="2151488" cy="523220"/>
              </a:xfrm>
            </p:grpSpPr>
            <p:cxnSp>
              <p:nvCxnSpPr>
                <p:cNvPr id="90" name="直接连接符 89">
                  <a:extLst>
                    <a:ext uri="{FF2B5EF4-FFF2-40B4-BE49-F238E27FC236}">
                      <a16:creationId xmlns:a16="http://schemas.microsoft.com/office/drawing/2014/main" id="{8F0DC572-E9F8-20D3-327B-C1A26EB3C2A4}"/>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8AEEB44-99B1-6A3B-BA2C-82BB4ADE31E7}"/>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2F7DDFCA-70A0-8D86-93A9-3870901B750B}"/>
                    </a:ext>
                  </a:extLst>
                </p:cNvPr>
                <p:cNvCxnSpPr>
                  <a:cxnSpLocks/>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2E7F60C8-EF1C-0136-2F1B-6051A72DF900}"/>
                    </a:ext>
                  </a:extLst>
                </p:cNvPr>
                <p:cNvCxnSpPr>
                  <a:cxnSpLocks/>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F1A52329-B692-E11E-BDC3-54320A449E4C}"/>
                  </a:ext>
                </a:extLst>
              </p:cNvPr>
              <p:cNvGrpSpPr/>
              <p:nvPr/>
            </p:nvGrpSpPr>
            <p:grpSpPr>
              <a:xfrm>
                <a:off x="7709077" y="5062883"/>
                <a:ext cx="3251560" cy="523220"/>
                <a:chOff x="1228703" y="4902757"/>
                <a:chExt cx="3251560" cy="523220"/>
              </a:xfrm>
            </p:grpSpPr>
            <p:grpSp>
              <p:nvGrpSpPr>
                <p:cNvPr id="109" name="组合 108">
                  <a:extLst>
                    <a:ext uri="{FF2B5EF4-FFF2-40B4-BE49-F238E27FC236}">
                      <a16:creationId xmlns:a16="http://schemas.microsoft.com/office/drawing/2014/main" id="{7B292893-44E5-7978-5859-846FF1C8A3E6}"/>
                    </a:ext>
                  </a:extLst>
                </p:cNvPr>
                <p:cNvGrpSpPr/>
                <p:nvPr/>
              </p:nvGrpSpPr>
              <p:grpSpPr>
                <a:xfrm>
                  <a:off x="1228703" y="4902757"/>
                  <a:ext cx="3251560" cy="523220"/>
                  <a:chOff x="2074819" y="4535430"/>
                  <a:chExt cx="3251560" cy="523220"/>
                </a:xfrm>
              </p:grpSpPr>
              <p:cxnSp>
                <p:nvCxnSpPr>
                  <p:cNvPr id="116" name="直接连接符 115">
                    <a:extLst>
                      <a:ext uri="{FF2B5EF4-FFF2-40B4-BE49-F238E27FC236}">
                        <a16:creationId xmlns:a16="http://schemas.microsoft.com/office/drawing/2014/main" id="{C7AA6EEC-3765-3FDE-23C5-C493E24AE812}"/>
                      </a:ext>
                    </a:extLst>
                  </p:cNvPr>
                  <p:cNvCxnSpPr>
                    <a:cxnSpLocks/>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A20CFEC-77DC-1AD8-6D8D-7D651423DF7B}"/>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6DC96516-46C0-EEF4-A26D-A7FEC9F519B8}"/>
                      </a:ext>
                    </a:extLst>
                  </p:cNvPr>
                  <p:cNvCxnSpPr>
                    <a:cxnSpLocks/>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6ADC3697-7BE5-3099-51DE-B9C013B641D9}"/>
                    </a:ext>
                  </a:extLst>
                </p:cNvPr>
                <p:cNvGrpSpPr/>
                <p:nvPr/>
              </p:nvGrpSpPr>
              <p:grpSpPr>
                <a:xfrm flipV="1">
                  <a:off x="1228703" y="4902757"/>
                  <a:ext cx="3251560" cy="523220"/>
                  <a:chOff x="2074819" y="4535430"/>
                  <a:chExt cx="3251560" cy="523220"/>
                </a:xfrm>
              </p:grpSpPr>
              <p:cxnSp>
                <p:nvCxnSpPr>
                  <p:cNvPr id="113" name="直接连接符 112">
                    <a:extLst>
                      <a:ext uri="{FF2B5EF4-FFF2-40B4-BE49-F238E27FC236}">
                        <a16:creationId xmlns:a16="http://schemas.microsoft.com/office/drawing/2014/main" id="{0650795E-1745-31B8-1180-51983DDC746A}"/>
                      </a:ext>
                    </a:extLst>
                  </p:cNvPr>
                  <p:cNvCxnSpPr>
                    <a:cxnSpLocks/>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D071D1E1-B6BF-B629-593C-1DB708EC0092}"/>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DD745FD-D9BA-90E8-9EBB-3B52FE30C97A}"/>
                      </a:ext>
                    </a:extLst>
                  </p:cNvPr>
                  <p:cNvCxnSpPr>
                    <a:cxnSpLocks/>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a:extLst>
                  <a:ext uri="{FF2B5EF4-FFF2-40B4-BE49-F238E27FC236}">
                    <a16:creationId xmlns:a16="http://schemas.microsoft.com/office/drawing/2014/main" id="{3174CAB1-149F-44F2-0C93-1252696FB04B}"/>
                  </a:ext>
                </a:extLst>
              </p:cNvPr>
              <p:cNvSpPr txBox="1"/>
              <p:nvPr/>
            </p:nvSpPr>
            <p:spPr>
              <a:xfrm>
                <a:off x="6635939" y="5032105"/>
                <a:ext cx="1180563" cy="523220"/>
              </a:xfrm>
              <a:prstGeom prst="rect">
                <a:avLst/>
              </a:prstGeom>
              <a:noFill/>
            </p:spPr>
            <p:txBody>
              <a:bodyPr wrap="square" rtlCol="0">
                <a:spAutoFit/>
              </a:bodyPr>
              <a:lstStyle/>
              <a:p>
                <a:pPr algn="ctr"/>
                <a:r>
                  <a:rPr lang="en-US" altLang="zh-CN" sz="2800"/>
                  <a:t>……</a:t>
                </a:r>
              </a:p>
            </p:txBody>
          </p:sp>
        </p:grpSp>
        <p:sp>
          <p:nvSpPr>
            <p:cNvPr id="242" name="文本框 241">
              <a:extLst>
                <a:ext uri="{FF2B5EF4-FFF2-40B4-BE49-F238E27FC236}">
                  <a16:creationId xmlns:a16="http://schemas.microsoft.com/office/drawing/2014/main" id="{8E3346D5-26A4-A3E7-4C17-9ACD3F9584E7}"/>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243" name="文本框 242">
              <a:extLst>
                <a:ext uri="{FF2B5EF4-FFF2-40B4-BE49-F238E27FC236}">
                  <a16:creationId xmlns:a16="http://schemas.microsoft.com/office/drawing/2014/main" id="{0927C9E8-E844-FF06-9452-43D11035888E}"/>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244" name="文本框 243">
              <a:extLst>
                <a:ext uri="{FF2B5EF4-FFF2-40B4-BE49-F238E27FC236}">
                  <a16:creationId xmlns:a16="http://schemas.microsoft.com/office/drawing/2014/main" id="{3D1243A6-2512-C255-CD59-DA925A5D9F4D}"/>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grpSp>
        <p:nvGrpSpPr>
          <p:cNvPr id="249" name="组合 248">
            <a:extLst>
              <a:ext uri="{FF2B5EF4-FFF2-40B4-BE49-F238E27FC236}">
                <a16:creationId xmlns:a16="http://schemas.microsoft.com/office/drawing/2014/main" id="{85100DDF-1556-6C3F-66DC-67CB2CE18765}"/>
              </a:ext>
            </a:extLst>
          </p:cNvPr>
          <p:cNvGrpSpPr/>
          <p:nvPr/>
        </p:nvGrpSpPr>
        <p:grpSpPr>
          <a:xfrm>
            <a:off x="515304" y="5564568"/>
            <a:ext cx="10447240" cy="550596"/>
            <a:chOff x="515304" y="5564568"/>
            <a:chExt cx="10447240" cy="550596"/>
          </a:xfrm>
        </p:grpSpPr>
        <p:grpSp>
          <p:nvGrpSpPr>
            <p:cNvPr id="212" name="组合 211">
              <a:extLst>
                <a:ext uri="{FF2B5EF4-FFF2-40B4-BE49-F238E27FC236}">
                  <a16:creationId xmlns:a16="http://schemas.microsoft.com/office/drawing/2014/main" id="{3A2938FC-734F-9016-0844-C111FB7A54AB}"/>
                </a:ext>
              </a:extLst>
            </p:cNvPr>
            <p:cNvGrpSpPr/>
            <p:nvPr/>
          </p:nvGrpSpPr>
          <p:grpSpPr>
            <a:xfrm>
              <a:off x="515304" y="5564568"/>
              <a:ext cx="10447240" cy="550596"/>
              <a:chOff x="515304" y="5035507"/>
              <a:chExt cx="10447240" cy="550596"/>
            </a:xfrm>
          </p:grpSpPr>
          <p:sp>
            <p:nvSpPr>
              <p:cNvPr id="213" name="文本框 212">
                <a:extLst>
                  <a:ext uri="{FF2B5EF4-FFF2-40B4-BE49-F238E27FC236}">
                    <a16:creationId xmlns:a16="http://schemas.microsoft.com/office/drawing/2014/main" id="{212FBE70-7FEC-DFCE-3E26-3F96E374F759}"/>
                  </a:ext>
                </a:extLst>
              </p:cNvPr>
              <p:cNvSpPr txBox="1"/>
              <p:nvPr/>
            </p:nvSpPr>
            <p:spPr>
              <a:xfrm>
                <a:off x="515304" y="5062883"/>
                <a:ext cx="1180563" cy="461665"/>
              </a:xfrm>
              <a:prstGeom prst="rect">
                <a:avLst/>
              </a:prstGeom>
              <a:noFill/>
            </p:spPr>
            <p:txBody>
              <a:bodyPr wrap="square" rtlCol="0">
                <a:spAutoFit/>
              </a:bodyPr>
              <a:lstStyle/>
              <a:p>
                <a:pPr algn="ctr"/>
                <a:r>
                  <a:rPr lang="en-US" altLang="zh-CN" sz="2400"/>
                  <a:t>MISO</a:t>
                </a:r>
              </a:p>
            </p:txBody>
          </p:sp>
          <p:grpSp>
            <p:nvGrpSpPr>
              <p:cNvPr id="214" name="组合 213">
                <a:extLst>
                  <a:ext uri="{FF2B5EF4-FFF2-40B4-BE49-F238E27FC236}">
                    <a16:creationId xmlns:a16="http://schemas.microsoft.com/office/drawing/2014/main" id="{68E7A6B7-1657-D468-D00C-E44F37B4F8EB}"/>
                  </a:ext>
                </a:extLst>
              </p:cNvPr>
              <p:cNvGrpSpPr/>
              <p:nvPr/>
            </p:nvGrpSpPr>
            <p:grpSpPr>
              <a:xfrm>
                <a:off x="1718270" y="5062882"/>
                <a:ext cx="9244274" cy="523221"/>
                <a:chOff x="1374684" y="4902756"/>
                <a:chExt cx="9244274" cy="523221"/>
              </a:xfrm>
            </p:grpSpPr>
            <p:grpSp>
              <p:nvGrpSpPr>
                <p:cNvPr id="230" name="组合 229">
                  <a:extLst>
                    <a:ext uri="{FF2B5EF4-FFF2-40B4-BE49-F238E27FC236}">
                      <a16:creationId xmlns:a16="http://schemas.microsoft.com/office/drawing/2014/main" id="{3D0793BB-A6B2-222D-65B2-B9BF27EFDFE7}"/>
                    </a:ext>
                  </a:extLst>
                </p:cNvPr>
                <p:cNvGrpSpPr/>
                <p:nvPr/>
              </p:nvGrpSpPr>
              <p:grpSpPr>
                <a:xfrm>
                  <a:off x="1374684" y="5157198"/>
                  <a:ext cx="9244274" cy="268779"/>
                  <a:chOff x="2220800" y="4789871"/>
                  <a:chExt cx="9244274" cy="268779"/>
                </a:xfrm>
              </p:grpSpPr>
              <p:cxnSp>
                <p:nvCxnSpPr>
                  <p:cNvPr id="238" name="直接连接符 237">
                    <a:extLst>
                      <a:ext uri="{FF2B5EF4-FFF2-40B4-BE49-F238E27FC236}">
                        <a16:creationId xmlns:a16="http://schemas.microsoft.com/office/drawing/2014/main" id="{68FAE36F-52B7-FC07-929C-3B3999E10CA3}"/>
                      </a:ext>
                    </a:extLst>
                  </p:cNvPr>
                  <p:cNvCxnSpPr>
                    <a:cxnSpLocks/>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126EB957-42D4-F08A-82CC-4DEE78D1C1C6}"/>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D152A72A-E4DF-7E41-4FE3-B22217A7CA6D}"/>
                      </a:ext>
                    </a:extLst>
                  </p:cNvPr>
                  <p:cNvCxnSpPr>
                    <a:cxnSpLocks/>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2368EFA3-418B-B026-CE1E-455336D8F9CD}"/>
                      </a:ext>
                    </a:extLst>
                  </p:cNvPr>
                  <p:cNvCxnSpPr>
                    <a:cxnSpLocks/>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F1D81E12-8C1C-B997-5F27-BA297CB665EC}"/>
                      </a:ext>
                    </a:extLst>
                  </p:cNvPr>
                  <p:cNvCxnSpPr>
                    <a:cxnSpLocks/>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84C37E83-6189-1D17-1F51-273B3F04866E}"/>
                      </a:ext>
                    </a:extLst>
                  </p:cNvPr>
                  <p:cNvCxnSpPr>
                    <a:cxnSpLocks/>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4F680027-5A5A-74FD-AFF0-B93E9A93523F}"/>
                      </a:ext>
                    </a:extLst>
                  </p:cNvPr>
                  <p:cNvCxnSpPr>
                    <a:cxnSpLocks/>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a:extLst>
                    <a:ext uri="{FF2B5EF4-FFF2-40B4-BE49-F238E27FC236}">
                      <a16:creationId xmlns:a16="http://schemas.microsoft.com/office/drawing/2014/main" id="{46C71BC3-88A1-783B-5037-A4B5EC75A793}"/>
                    </a:ext>
                  </a:extLst>
                </p:cNvPr>
                <p:cNvGrpSpPr/>
                <p:nvPr/>
              </p:nvGrpSpPr>
              <p:grpSpPr>
                <a:xfrm flipV="1">
                  <a:off x="1915520" y="4902756"/>
                  <a:ext cx="8171489" cy="254442"/>
                  <a:chOff x="2761636" y="4804209"/>
                  <a:chExt cx="8171489" cy="254442"/>
                </a:xfrm>
              </p:grpSpPr>
              <p:cxnSp>
                <p:nvCxnSpPr>
                  <p:cNvPr id="233" name="直接连接符 232">
                    <a:extLst>
                      <a:ext uri="{FF2B5EF4-FFF2-40B4-BE49-F238E27FC236}">
                        <a16:creationId xmlns:a16="http://schemas.microsoft.com/office/drawing/2014/main" id="{C180D2C3-017C-6F85-F441-0F103ECC382D}"/>
                      </a:ext>
                    </a:extLst>
                  </p:cNvPr>
                  <p:cNvCxnSpPr>
                    <a:cxnSpLocks/>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D25E43F2-FE10-126F-5364-73A09743F5B4}"/>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8A85857D-EF0A-73E6-8C14-2F7626406AE5}"/>
                      </a:ext>
                    </a:extLst>
                  </p:cNvPr>
                  <p:cNvCxnSpPr>
                    <a:cxnSpLocks/>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D61AF0D7-50DB-D1CF-2EDE-E573704BEB6F}"/>
                      </a:ext>
                    </a:extLst>
                  </p:cNvPr>
                  <p:cNvCxnSpPr>
                    <a:cxnSpLocks/>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C41059D8-D2CD-09EF-F9C5-34E5F32C9809}"/>
                      </a:ext>
                    </a:extLst>
                  </p:cNvPr>
                  <p:cNvCxnSpPr>
                    <a:cxnSpLocks/>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a:extLst>
                  <a:ext uri="{FF2B5EF4-FFF2-40B4-BE49-F238E27FC236}">
                    <a16:creationId xmlns:a16="http://schemas.microsoft.com/office/drawing/2014/main" id="{74B87A3F-FBD9-3D8F-A41E-3D3A9A8B6FDF}"/>
                  </a:ext>
                </a:extLst>
              </p:cNvPr>
              <p:cNvGrpSpPr/>
              <p:nvPr/>
            </p:nvGrpSpPr>
            <p:grpSpPr>
              <a:xfrm>
                <a:off x="3923821" y="5062883"/>
                <a:ext cx="2151488" cy="523220"/>
                <a:chOff x="1709446" y="4902757"/>
                <a:chExt cx="2151488" cy="523220"/>
              </a:xfrm>
            </p:grpSpPr>
            <p:cxnSp>
              <p:nvCxnSpPr>
                <p:cNvPr id="226" name="直接连接符 225">
                  <a:extLst>
                    <a:ext uri="{FF2B5EF4-FFF2-40B4-BE49-F238E27FC236}">
                      <a16:creationId xmlns:a16="http://schemas.microsoft.com/office/drawing/2014/main" id="{E3BF8F82-2272-E31B-CB2D-F522B214C018}"/>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F4A0408B-D276-D323-A3A8-53B594859EE9}"/>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C94F05E2-96C3-3363-5CBF-ADF7F205F088}"/>
                    </a:ext>
                  </a:extLst>
                </p:cNvPr>
                <p:cNvCxnSpPr>
                  <a:cxnSpLocks/>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C8786CEE-1AC2-18C0-885E-5B718C0B7F70}"/>
                    </a:ext>
                  </a:extLst>
                </p:cNvPr>
                <p:cNvCxnSpPr>
                  <a:cxnSpLocks/>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C54E3CA-4C94-2F45-7ECC-9AF0C7BB6E06}"/>
                  </a:ext>
                </a:extLst>
              </p:cNvPr>
              <p:cNvGrpSpPr/>
              <p:nvPr/>
            </p:nvGrpSpPr>
            <p:grpSpPr>
              <a:xfrm>
                <a:off x="7709077" y="5062883"/>
                <a:ext cx="2584384" cy="523220"/>
                <a:chOff x="1228703" y="4902757"/>
                <a:chExt cx="2584384" cy="523220"/>
              </a:xfrm>
            </p:grpSpPr>
            <p:grpSp>
              <p:nvGrpSpPr>
                <p:cNvPr id="218" name="组合 217">
                  <a:extLst>
                    <a:ext uri="{FF2B5EF4-FFF2-40B4-BE49-F238E27FC236}">
                      <a16:creationId xmlns:a16="http://schemas.microsoft.com/office/drawing/2014/main" id="{E2C0D2A9-6514-F0AA-0B60-608DD6B62CA5}"/>
                    </a:ext>
                  </a:extLst>
                </p:cNvPr>
                <p:cNvGrpSpPr/>
                <p:nvPr/>
              </p:nvGrpSpPr>
              <p:grpSpPr>
                <a:xfrm>
                  <a:off x="1228703" y="4902757"/>
                  <a:ext cx="2576658" cy="523220"/>
                  <a:chOff x="2074819" y="4535430"/>
                  <a:chExt cx="2576658" cy="523220"/>
                </a:xfrm>
              </p:grpSpPr>
              <p:cxnSp>
                <p:nvCxnSpPr>
                  <p:cNvPr id="223" name="直接连接符 222">
                    <a:extLst>
                      <a:ext uri="{FF2B5EF4-FFF2-40B4-BE49-F238E27FC236}">
                        <a16:creationId xmlns:a16="http://schemas.microsoft.com/office/drawing/2014/main" id="{6E836575-EA27-8A36-08CA-BAAC40C8EE0A}"/>
                      </a:ext>
                    </a:extLst>
                  </p:cNvPr>
                  <p:cNvCxnSpPr>
                    <a:cxnSpLocks/>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4F03E713-E146-5A8D-989C-F680F69C1B64}"/>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A7B4F090-EA52-73A9-3ABA-D50D23347D24}"/>
                      </a:ext>
                    </a:extLst>
                  </p:cNvPr>
                  <p:cNvCxnSpPr>
                    <a:cxnSpLocks/>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a:extLst>
                    <a:ext uri="{FF2B5EF4-FFF2-40B4-BE49-F238E27FC236}">
                      <a16:creationId xmlns:a16="http://schemas.microsoft.com/office/drawing/2014/main" id="{114979A8-78DB-9822-E02B-677D765F7802}"/>
                    </a:ext>
                  </a:extLst>
                </p:cNvPr>
                <p:cNvGrpSpPr/>
                <p:nvPr/>
              </p:nvGrpSpPr>
              <p:grpSpPr>
                <a:xfrm flipV="1">
                  <a:off x="1228703" y="4902757"/>
                  <a:ext cx="2584384" cy="523220"/>
                  <a:chOff x="2074819" y="4535430"/>
                  <a:chExt cx="2584384" cy="523220"/>
                </a:xfrm>
              </p:grpSpPr>
              <p:cxnSp>
                <p:nvCxnSpPr>
                  <p:cNvPr id="220" name="直接连接符 219">
                    <a:extLst>
                      <a:ext uri="{FF2B5EF4-FFF2-40B4-BE49-F238E27FC236}">
                        <a16:creationId xmlns:a16="http://schemas.microsoft.com/office/drawing/2014/main" id="{0179C53F-F928-6409-A514-890008507502}"/>
                      </a:ext>
                    </a:extLst>
                  </p:cNvPr>
                  <p:cNvCxnSpPr>
                    <a:cxnSpLocks/>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DDA0F345-D2E5-FE3E-D018-B55DC8EBB208}"/>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5C97703-4C4F-F04F-B0D9-D29A20187B67}"/>
                      </a:ext>
                    </a:extLst>
                  </p:cNvPr>
                  <p:cNvCxnSpPr>
                    <a:cxnSpLocks/>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a:extLst>
                  <a:ext uri="{FF2B5EF4-FFF2-40B4-BE49-F238E27FC236}">
                    <a16:creationId xmlns:a16="http://schemas.microsoft.com/office/drawing/2014/main" id="{957FCFBF-D64C-5819-6701-A784E71E3D9D}"/>
                  </a:ext>
                </a:extLst>
              </p:cNvPr>
              <p:cNvSpPr txBox="1"/>
              <p:nvPr/>
            </p:nvSpPr>
            <p:spPr>
              <a:xfrm>
                <a:off x="6635939" y="5035507"/>
                <a:ext cx="1180563" cy="523220"/>
              </a:xfrm>
              <a:prstGeom prst="rect">
                <a:avLst/>
              </a:prstGeom>
              <a:noFill/>
            </p:spPr>
            <p:txBody>
              <a:bodyPr wrap="square" rtlCol="0">
                <a:spAutoFit/>
              </a:bodyPr>
              <a:lstStyle/>
              <a:p>
                <a:pPr algn="ctr"/>
                <a:r>
                  <a:rPr lang="en-US" altLang="zh-CN" sz="2800"/>
                  <a:t>……</a:t>
                </a:r>
              </a:p>
            </p:txBody>
          </p:sp>
        </p:grpSp>
        <p:sp>
          <p:nvSpPr>
            <p:cNvPr id="245" name="文本框 244">
              <a:extLst>
                <a:ext uri="{FF2B5EF4-FFF2-40B4-BE49-F238E27FC236}">
                  <a16:creationId xmlns:a16="http://schemas.microsoft.com/office/drawing/2014/main" id="{9FEBC483-3C83-F0EA-95C8-66E0593D45C1}"/>
                </a:ext>
              </a:extLst>
            </p:cNvPr>
            <p:cNvSpPr txBox="1"/>
            <p:nvPr/>
          </p:nvSpPr>
          <p:spPr>
            <a:xfrm>
              <a:off x="2756751" y="5624558"/>
              <a:ext cx="850006" cy="461665"/>
            </a:xfrm>
            <a:prstGeom prst="rect">
              <a:avLst/>
            </a:prstGeom>
            <a:noFill/>
          </p:spPr>
          <p:txBody>
            <a:bodyPr wrap="square" rtlCol="0">
              <a:spAutoFit/>
            </a:bodyPr>
            <a:lstStyle/>
            <a:p>
              <a:pPr algn="ctr"/>
              <a:r>
                <a:rPr lang="en-US" altLang="zh-CN" sz="2400"/>
                <a:t>B7</a:t>
              </a:r>
            </a:p>
          </p:txBody>
        </p:sp>
        <p:sp>
          <p:nvSpPr>
            <p:cNvPr id="246" name="文本框 245">
              <a:extLst>
                <a:ext uri="{FF2B5EF4-FFF2-40B4-BE49-F238E27FC236}">
                  <a16:creationId xmlns:a16="http://schemas.microsoft.com/office/drawing/2014/main" id="{BB09CF6B-42A8-01D9-B340-6855EFE89FEA}"/>
                </a:ext>
              </a:extLst>
            </p:cNvPr>
            <p:cNvSpPr txBox="1"/>
            <p:nvPr/>
          </p:nvSpPr>
          <p:spPr>
            <a:xfrm>
              <a:off x="4571950" y="5624558"/>
              <a:ext cx="850006" cy="461665"/>
            </a:xfrm>
            <a:prstGeom prst="rect">
              <a:avLst/>
            </a:prstGeom>
            <a:noFill/>
          </p:spPr>
          <p:txBody>
            <a:bodyPr wrap="square" rtlCol="0">
              <a:spAutoFit/>
            </a:bodyPr>
            <a:lstStyle/>
            <a:p>
              <a:pPr algn="ctr"/>
              <a:r>
                <a:rPr lang="en-US" altLang="zh-CN" sz="2400"/>
                <a:t>B6</a:t>
              </a:r>
            </a:p>
          </p:txBody>
        </p:sp>
        <p:sp>
          <p:nvSpPr>
            <p:cNvPr id="247" name="文本框 246">
              <a:extLst>
                <a:ext uri="{FF2B5EF4-FFF2-40B4-BE49-F238E27FC236}">
                  <a16:creationId xmlns:a16="http://schemas.microsoft.com/office/drawing/2014/main" id="{29DF6E1B-25C1-8BF5-906F-F5275E4A462B}"/>
                </a:ext>
              </a:extLst>
            </p:cNvPr>
            <p:cNvSpPr txBox="1"/>
            <p:nvPr/>
          </p:nvSpPr>
          <p:spPr>
            <a:xfrm>
              <a:off x="8123437" y="5624558"/>
              <a:ext cx="850006" cy="461665"/>
            </a:xfrm>
            <a:prstGeom prst="rect">
              <a:avLst/>
            </a:prstGeom>
            <a:noFill/>
          </p:spPr>
          <p:txBody>
            <a:bodyPr wrap="square" rtlCol="0">
              <a:spAutoFit/>
            </a:bodyPr>
            <a:lstStyle/>
            <a:p>
              <a:pPr algn="ctr"/>
              <a:r>
                <a:rPr lang="en-US" altLang="zh-CN" sz="2400"/>
                <a:t>B0</a:t>
              </a:r>
            </a:p>
          </p:txBody>
        </p:sp>
      </p:grpSp>
    </p:spTree>
    <p:extLst>
      <p:ext uri="{BB962C8B-B14F-4D97-AF65-F5344CB8AC3E}">
        <p14:creationId xmlns:p14="http://schemas.microsoft.com/office/powerpoint/2010/main" val="3236441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p>
        </p:txBody>
      </p:sp>
      <p:sp>
        <p:nvSpPr>
          <p:cNvPr id="2" name="文本框 1">
            <a:extLst>
              <a:ext uri="{FF2B5EF4-FFF2-40B4-BE49-F238E27FC236}">
                <a16:creationId xmlns:a16="http://schemas.microsoft.com/office/drawing/2014/main" id="{4C6F873A-C6FC-D5A1-8A1D-198C5715FBE7}"/>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3</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a:extLst>
              <a:ext uri="{FF2B5EF4-FFF2-40B4-BE49-F238E27FC236}">
                <a16:creationId xmlns:a16="http://schemas.microsoft.com/office/drawing/2014/main" id="{8F2C0D27-F0CC-D2F0-A901-EB0ECF762E3D}"/>
              </a:ext>
            </a:extLst>
          </p:cNvPr>
          <p:cNvGrpSpPr/>
          <p:nvPr/>
        </p:nvGrpSpPr>
        <p:grpSpPr>
          <a:xfrm>
            <a:off x="515304" y="3045576"/>
            <a:ext cx="10445333" cy="523220"/>
            <a:chOff x="515304" y="3252310"/>
            <a:chExt cx="10445333" cy="523220"/>
          </a:xfrm>
        </p:grpSpPr>
        <p:sp>
          <p:nvSpPr>
            <p:cNvPr id="3" name="文本框 2">
              <a:extLst>
                <a:ext uri="{FF2B5EF4-FFF2-40B4-BE49-F238E27FC236}">
                  <a16:creationId xmlns:a16="http://schemas.microsoft.com/office/drawing/2014/main" id="{C624C1C8-4AA6-115E-1C10-598037D1E696}"/>
                </a:ext>
              </a:extLst>
            </p:cNvPr>
            <p:cNvSpPr txBox="1"/>
            <p:nvPr/>
          </p:nvSpPr>
          <p:spPr>
            <a:xfrm>
              <a:off x="515304" y="3252310"/>
              <a:ext cx="1180563" cy="461665"/>
            </a:xfrm>
            <a:prstGeom prst="rect">
              <a:avLst/>
            </a:prstGeom>
            <a:noFill/>
          </p:spPr>
          <p:txBody>
            <a:bodyPr wrap="square" rtlCol="0">
              <a:spAutoFit/>
            </a:bodyPr>
            <a:lstStyle/>
            <a:p>
              <a:pPr algn="ctr"/>
              <a:r>
                <a:rPr lang="en-US" altLang="zh-CN" sz="2400"/>
                <a:t>SS</a:t>
              </a:r>
            </a:p>
          </p:txBody>
        </p:sp>
        <p:grpSp>
          <p:nvGrpSpPr>
            <p:cNvPr id="7" name="组合 6">
              <a:extLst>
                <a:ext uri="{FF2B5EF4-FFF2-40B4-BE49-F238E27FC236}">
                  <a16:creationId xmlns:a16="http://schemas.microsoft.com/office/drawing/2014/main" id="{F7CDB07D-5558-F9AF-9480-7B1A9E956F45}"/>
                </a:ext>
              </a:extLst>
            </p:cNvPr>
            <p:cNvGrpSpPr/>
            <p:nvPr/>
          </p:nvGrpSpPr>
          <p:grpSpPr>
            <a:xfrm>
              <a:off x="1718270" y="3252310"/>
              <a:ext cx="9242367" cy="523220"/>
              <a:chOff x="1374684" y="3818587"/>
              <a:chExt cx="9242367" cy="523220"/>
            </a:xfrm>
          </p:grpSpPr>
          <p:grpSp>
            <p:nvGrpSpPr>
              <p:cNvPr id="8" name="组合 7">
                <a:extLst>
                  <a:ext uri="{FF2B5EF4-FFF2-40B4-BE49-F238E27FC236}">
                    <a16:creationId xmlns:a16="http://schemas.microsoft.com/office/drawing/2014/main" id="{769373BE-6C67-AB18-DB0C-BBFD36FE6B30}"/>
                  </a:ext>
                </a:extLst>
              </p:cNvPr>
              <p:cNvGrpSpPr/>
              <p:nvPr/>
            </p:nvGrpSpPr>
            <p:grpSpPr>
              <a:xfrm>
                <a:off x="1374684" y="3818587"/>
                <a:ext cx="9242367" cy="523220"/>
                <a:chOff x="941767" y="4535430"/>
                <a:chExt cx="9242367" cy="523220"/>
              </a:xfrm>
            </p:grpSpPr>
            <p:cxnSp>
              <p:nvCxnSpPr>
                <p:cNvPr id="12" name="直接连接符 11">
                  <a:extLst>
                    <a:ext uri="{FF2B5EF4-FFF2-40B4-BE49-F238E27FC236}">
                      <a16:creationId xmlns:a16="http://schemas.microsoft.com/office/drawing/2014/main" id="{F8124028-F79A-0463-20C5-BD5403158053}"/>
                    </a:ext>
                  </a:extLst>
                </p:cNvPr>
                <p:cNvCxnSpPr>
                  <a:cxnSpLocks/>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6A70D87-DDBD-1061-0A73-EFE7A0D015AE}"/>
                    </a:ext>
                  </a:extLst>
                </p:cNvPr>
                <p:cNvCxnSpPr>
                  <a:cxnSpLocks/>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8EA225F-E29B-4605-0517-BD20F571F52A}"/>
                    </a:ext>
                  </a:extLst>
                </p:cNvPr>
                <p:cNvCxnSpPr>
                  <a:cxnSpLocks/>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380346D-83C7-6043-D79F-78094C40A586}"/>
                    </a:ext>
                  </a:extLst>
                </p:cNvPr>
                <p:cNvCxnSpPr>
                  <a:cxnSpLocks/>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2B147EEF-009C-F9B6-DEB9-096DCB55EC15}"/>
                  </a:ext>
                </a:extLst>
              </p:cNvPr>
              <p:cNvGrpSpPr/>
              <p:nvPr/>
            </p:nvGrpSpPr>
            <p:grpSpPr>
              <a:xfrm flipH="1">
                <a:off x="2052654" y="3818587"/>
                <a:ext cx="8171591" cy="523220"/>
                <a:chOff x="-4042522" y="4535430"/>
                <a:chExt cx="8171591" cy="523220"/>
              </a:xfrm>
            </p:grpSpPr>
            <p:cxnSp>
              <p:nvCxnSpPr>
                <p:cNvPr id="10" name="直接连接符 9">
                  <a:extLst>
                    <a:ext uri="{FF2B5EF4-FFF2-40B4-BE49-F238E27FC236}">
                      <a16:creationId xmlns:a16="http://schemas.microsoft.com/office/drawing/2014/main" id="{B9690FF4-A815-A667-BFED-46C1E78455B2}"/>
                    </a:ext>
                  </a:extLst>
                </p:cNvPr>
                <p:cNvCxnSpPr>
                  <a:cxnSpLocks/>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EC3DDD6-F5CE-9278-7477-FFB56A848DE6}"/>
                    </a:ext>
                  </a:extLst>
                </p:cNvPr>
                <p:cNvCxnSpPr>
                  <a:cxnSpLocks/>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a:extLst>
                <a:ext uri="{FF2B5EF4-FFF2-40B4-BE49-F238E27FC236}">
                  <a16:creationId xmlns:a16="http://schemas.microsoft.com/office/drawing/2014/main" id="{3E601DB1-79A4-36A9-12D1-205879CA8DE9}"/>
                </a:ext>
              </a:extLst>
            </p:cNvPr>
            <p:cNvSpPr txBox="1"/>
            <p:nvPr/>
          </p:nvSpPr>
          <p:spPr>
            <a:xfrm>
              <a:off x="6602500" y="3252310"/>
              <a:ext cx="1180563" cy="523220"/>
            </a:xfrm>
            <a:prstGeom prst="rect">
              <a:avLst/>
            </a:prstGeom>
            <a:noFill/>
          </p:spPr>
          <p:txBody>
            <a:bodyPr wrap="square" rtlCol="0">
              <a:spAutoFit/>
            </a:bodyPr>
            <a:lstStyle/>
            <a:p>
              <a:pPr algn="ctr"/>
              <a:r>
                <a:rPr lang="en-US" altLang="zh-CN" sz="2800"/>
                <a:t>……</a:t>
              </a:r>
            </a:p>
          </p:txBody>
        </p:sp>
      </p:grpSp>
      <p:grpSp>
        <p:nvGrpSpPr>
          <p:cNvPr id="5" name="组合 4">
            <a:extLst>
              <a:ext uri="{FF2B5EF4-FFF2-40B4-BE49-F238E27FC236}">
                <a16:creationId xmlns:a16="http://schemas.microsoft.com/office/drawing/2014/main" id="{9EC48D10-2F00-4EF5-FB4B-887258E10581}"/>
              </a:ext>
            </a:extLst>
          </p:cNvPr>
          <p:cNvGrpSpPr/>
          <p:nvPr/>
        </p:nvGrpSpPr>
        <p:grpSpPr>
          <a:xfrm>
            <a:off x="515304" y="3885758"/>
            <a:ext cx="10445333" cy="523221"/>
            <a:chOff x="515304" y="3885758"/>
            <a:chExt cx="10445333" cy="523221"/>
          </a:xfrm>
        </p:grpSpPr>
        <p:sp>
          <p:nvSpPr>
            <p:cNvPr id="64" name="文本框 63">
              <a:extLst>
                <a:ext uri="{FF2B5EF4-FFF2-40B4-BE49-F238E27FC236}">
                  <a16:creationId xmlns:a16="http://schemas.microsoft.com/office/drawing/2014/main" id="{A0EFAE54-4E9F-C147-0239-8D4A97A011F5}"/>
                </a:ext>
              </a:extLst>
            </p:cNvPr>
            <p:cNvSpPr txBox="1"/>
            <p:nvPr/>
          </p:nvSpPr>
          <p:spPr>
            <a:xfrm>
              <a:off x="515304" y="3885759"/>
              <a:ext cx="1180563" cy="461665"/>
            </a:xfrm>
            <a:prstGeom prst="rect">
              <a:avLst/>
            </a:prstGeom>
            <a:noFill/>
          </p:spPr>
          <p:txBody>
            <a:bodyPr wrap="square" rtlCol="0">
              <a:spAutoFit/>
            </a:bodyPr>
            <a:lstStyle/>
            <a:p>
              <a:pPr algn="ctr"/>
              <a:r>
                <a:rPr lang="en-US" altLang="zh-CN" sz="2400"/>
                <a:t>SCK</a:t>
              </a:r>
            </a:p>
          </p:txBody>
        </p:sp>
        <p:grpSp>
          <p:nvGrpSpPr>
            <p:cNvPr id="66" name="组合 65">
              <a:extLst>
                <a:ext uri="{FF2B5EF4-FFF2-40B4-BE49-F238E27FC236}">
                  <a16:creationId xmlns:a16="http://schemas.microsoft.com/office/drawing/2014/main" id="{E8BC2E82-1289-1FA5-BCEF-80C46678FCB1}"/>
                </a:ext>
              </a:extLst>
            </p:cNvPr>
            <p:cNvGrpSpPr/>
            <p:nvPr/>
          </p:nvGrpSpPr>
          <p:grpSpPr>
            <a:xfrm flipV="1">
              <a:off x="1718270" y="3885759"/>
              <a:ext cx="2489605" cy="523220"/>
              <a:chOff x="1374684" y="3818587"/>
              <a:chExt cx="2489605" cy="523220"/>
            </a:xfrm>
          </p:grpSpPr>
          <p:grpSp>
            <p:nvGrpSpPr>
              <p:cNvPr id="67" name="组合 66">
                <a:extLst>
                  <a:ext uri="{FF2B5EF4-FFF2-40B4-BE49-F238E27FC236}">
                    <a16:creationId xmlns:a16="http://schemas.microsoft.com/office/drawing/2014/main" id="{E10DBFAD-0B46-23DE-07F8-5A493C6E8D0E}"/>
                  </a:ext>
                </a:extLst>
              </p:cNvPr>
              <p:cNvGrpSpPr/>
              <p:nvPr/>
            </p:nvGrpSpPr>
            <p:grpSpPr>
              <a:xfrm>
                <a:off x="2939171" y="3818587"/>
                <a:ext cx="925118" cy="523220"/>
                <a:chOff x="2506254" y="4535430"/>
                <a:chExt cx="925118" cy="523220"/>
              </a:xfrm>
            </p:grpSpPr>
            <p:cxnSp>
              <p:nvCxnSpPr>
                <p:cNvPr id="71" name="直接连接符 70">
                  <a:extLst>
                    <a:ext uri="{FF2B5EF4-FFF2-40B4-BE49-F238E27FC236}">
                      <a16:creationId xmlns:a16="http://schemas.microsoft.com/office/drawing/2014/main" id="{3C62448C-6419-F77B-9B30-832FBDE57802}"/>
                    </a:ext>
                  </a:extLst>
                </p:cNvPr>
                <p:cNvCxnSpPr>
                  <a:cxnSpLocks/>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A2CBCA7-C20E-20BF-C1B7-42DD04D8D12D}"/>
                    </a:ext>
                  </a:extLst>
                </p:cNvPr>
                <p:cNvCxnSpPr>
                  <a:cxnSpLocks/>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ADBD433A-C42F-A9EB-116D-3E316E80EAED}"/>
                  </a:ext>
                </a:extLst>
              </p:cNvPr>
              <p:cNvGrpSpPr/>
              <p:nvPr/>
            </p:nvGrpSpPr>
            <p:grpSpPr>
              <a:xfrm flipH="1">
                <a:off x="1374684" y="3818587"/>
                <a:ext cx="1564487" cy="523220"/>
                <a:chOff x="3242552" y="4535430"/>
                <a:chExt cx="1564487" cy="523220"/>
              </a:xfrm>
            </p:grpSpPr>
            <p:cxnSp>
              <p:nvCxnSpPr>
                <p:cNvPr id="69" name="直接连接符 68">
                  <a:extLst>
                    <a:ext uri="{FF2B5EF4-FFF2-40B4-BE49-F238E27FC236}">
                      <a16:creationId xmlns:a16="http://schemas.microsoft.com/office/drawing/2014/main" id="{94619C86-A0CC-1C42-580D-C770B65DF9A7}"/>
                    </a:ext>
                  </a:extLst>
                </p:cNvPr>
                <p:cNvCxnSpPr>
                  <a:cxnSpLocks/>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5503E17-2AE1-13C0-37FC-2CF893E16025}"/>
                    </a:ext>
                  </a:extLst>
                </p:cNvPr>
                <p:cNvCxnSpPr>
                  <a:cxnSpLocks/>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a:extLst>
                <a:ext uri="{FF2B5EF4-FFF2-40B4-BE49-F238E27FC236}">
                  <a16:creationId xmlns:a16="http://schemas.microsoft.com/office/drawing/2014/main" id="{1F2472E2-E24A-E36A-4D47-FBD7F5B42FC3}"/>
                </a:ext>
              </a:extLst>
            </p:cNvPr>
            <p:cNvGrpSpPr/>
            <p:nvPr/>
          </p:nvGrpSpPr>
          <p:grpSpPr>
            <a:xfrm flipV="1">
              <a:off x="4207875" y="3885759"/>
              <a:ext cx="2515434" cy="523220"/>
              <a:chOff x="2006914" y="3818587"/>
              <a:chExt cx="2515434" cy="523220"/>
            </a:xfrm>
          </p:grpSpPr>
          <p:grpSp>
            <p:nvGrpSpPr>
              <p:cNvPr id="93" name="组合 92">
                <a:extLst>
                  <a:ext uri="{FF2B5EF4-FFF2-40B4-BE49-F238E27FC236}">
                    <a16:creationId xmlns:a16="http://schemas.microsoft.com/office/drawing/2014/main" id="{BE747C8C-1848-5F6D-E090-5037DF336B95}"/>
                  </a:ext>
                </a:extLst>
              </p:cNvPr>
              <p:cNvGrpSpPr/>
              <p:nvPr/>
            </p:nvGrpSpPr>
            <p:grpSpPr>
              <a:xfrm>
                <a:off x="2939130" y="3818587"/>
                <a:ext cx="1583218" cy="523220"/>
                <a:chOff x="2506213" y="4535430"/>
                <a:chExt cx="1583218" cy="523220"/>
              </a:xfrm>
            </p:grpSpPr>
            <p:cxnSp>
              <p:nvCxnSpPr>
                <p:cNvPr id="97" name="直接连接符 96">
                  <a:extLst>
                    <a:ext uri="{FF2B5EF4-FFF2-40B4-BE49-F238E27FC236}">
                      <a16:creationId xmlns:a16="http://schemas.microsoft.com/office/drawing/2014/main" id="{026C57EF-BF3A-F8BF-EE7C-E1C5D2D06E87}"/>
                    </a:ext>
                  </a:extLst>
                </p:cNvPr>
                <p:cNvCxnSpPr>
                  <a:cxnSpLocks/>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E595E0-00ED-2BBD-7C83-63A3D72B06C4}"/>
                    </a:ext>
                  </a:extLst>
                </p:cNvPr>
                <p:cNvCxnSpPr>
                  <a:cxnSpLocks/>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6528720-471B-AD20-0012-182A89109D8D}"/>
                    </a:ext>
                  </a:extLst>
                </p:cNvPr>
                <p:cNvCxnSpPr>
                  <a:cxnSpLocks/>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39A78148-3B8C-D825-BED8-72C3A4AA2D6B}"/>
                  </a:ext>
                </a:extLst>
              </p:cNvPr>
              <p:cNvGrpSpPr/>
              <p:nvPr/>
            </p:nvGrpSpPr>
            <p:grpSpPr>
              <a:xfrm flipH="1">
                <a:off x="2006914" y="3818587"/>
                <a:ext cx="932216" cy="523220"/>
                <a:chOff x="3242593" y="4535430"/>
                <a:chExt cx="932216" cy="523220"/>
              </a:xfrm>
            </p:grpSpPr>
            <p:cxnSp>
              <p:nvCxnSpPr>
                <p:cNvPr id="95" name="直接连接符 94">
                  <a:extLst>
                    <a:ext uri="{FF2B5EF4-FFF2-40B4-BE49-F238E27FC236}">
                      <a16:creationId xmlns:a16="http://schemas.microsoft.com/office/drawing/2014/main" id="{B6452B4C-74CD-DA12-3C05-DE509D32BDE3}"/>
                    </a:ext>
                  </a:extLst>
                </p:cNvPr>
                <p:cNvCxnSpPr>
                  <a:cxnSpLocks/>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E077009-5D4C-2004-8382-EC7EE98485EC}"/>
                    </a:ext>
                  </a:extLst>
                </p:cNvPr>
                <p:cNvCxnSpPr>
                  <a:cxnSpLocks/>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a:extLst>
                <a:ext uri="{FF2B5EF4-FFF2-40B4-BE49-F238E27FC236}">
                  <a16:creationId xmlns:a16="http://schemas.microsoft.com/office/drawing/2014/main" id="{85CDD12D-8B69-3FAA-53A0-6998363E733B}"/>
                </a:ext>
              </a:extLst>
            </p:cNvPr>
            <p:cNvGrpSpPr/>
            <p:nvPr/>
          </p:nvGrpSpPr>
          <p:grpSpPr>
            <a:xfrm flipV="1">
              <a:off x="7711918" y="3885758"/>
              <a:ext cx="3248719" cy="523221"/>
              <a:chOff x="1231544" y="3818586"/>
              <a:chExt cx="3248719" cy="523221"/>
            </a:xfrm>
          </p:grpSpPr>
          <p:grpSp>
            <p:nvGrpSpPr>
              <p:cNvPr id="101" name="组合 100">
                <a:extLst>
                  <a:ext uri="{FF2B5EF4-FFF2-40B4-BE49-F238E27FC236}">
                    <a16:creationId xmlns:a16="http://schemas.microsoft.com/office/drawing/2014/main" id="{90880208-E522-0C4B-EAFA-964AAB199EF7}"/>
                  </a:ext>
                </a:extLst>
              </p:cNvPr>
              <p:cNvGrpSpPr/>
              <p:nvPr/>
            </p:nvGrpSpPr>
            <p:grpSpPr>
              <a:xfrm>
                <a:off x="2241729" y="3818586"/>
                <a:ext cx="2238534" cy="523221"/>
                <a:chOff x="1808812" y="4535429"/>
                <a:chExt cx="2238534" cy="523221"/>
              </a:xfrm>
            </p:grpSpPr>
            <p:cxnSp>
              <p:nvCxnSpPr>
                <p:cNvPr id="105" name="直接连接符 104">
                  <a:extLst>
                    <a:ext uri="{FF2B5EF4-FFF2-40B4-BE49-F238E27FC236}">
                      <a16:creationId xmlns:a16="http://schemas.microsoft.com/office/drawing/2014/main" id="{28AF146F-14C8-56B1-F193-0270CCC3526A}"/>
                    </a:ext>
                  </a:extLst>
                </p:cNvPr>
                <p:cNvCxnSpPr>
                  <a:cxnSpLocks/>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F5AFFF1-4452-48A0-A1AD-D81A003786A2}"/>
                    </a:ext>
                  </a:extLst>
                </p:cNvPr>
                <p:cNvCxnSpPr>
                  <a:cxnSpLocks/>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AFF2048E-E159-4879-E061-35AF55A05625}"/>
                    </a:ext>
                  </a:extLst>
                </p:cNvPr>
                <p:cNvCxnSpPr>
                  <a:cxnSpLocks/>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83705FF3-AD25-ACA7-B212-DB01D2354BEF}"/>
                  </a:ext>
                </a:extLst>
              </p:cNvPr>
              <p:cNvGrpSpPr/>
              <p:nvPr/>
            </p:nvGrpSpPr>
            <p:grpSpPr>
              <a:xfrm flipH="1">
                <a:off x="1231544" y="3818587"/>
                <a:ext cx="1010185" cy="523220"/>
                <a:chOff x="3939994" y="4535430"/>
                <a:chExt cx="1010185" cy="523220"/>
              </a:xfrm>
            </p:grpSpPr>
            <p:cxnSp>
              <p:nvCxnSpPr>
                <p:cNvPr id="103" name="直接连接符 102">
                  <a:extLst>
                    <a:ext uri="{FF2B5EF4-FFF2-40B4-BE49-F238E27FC236}">
                      <a16:creationId xmlns:a16="http://schemas.microsoft.com/office/drawing/2014/main" id="{4445DFF9-16E9-CE58-46DB-A6ED57876A97}"/>
                    </a:ext>
                  </a:extLst>
                </p:cNvPr>
                <p:cNvCxnSpPr>
                  <a:cxnSpLocks/>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5AC0998-1928-B11D-92B8-9F85E6AD399E}"/>
                    </a:ext>
                  </a:extLst>
                </p:cNvPr>
                <p:cNvCxnSpPr>
                  <a:cxnSpLocks/>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a:extLst>
                <a:ext uri="{FF2B5EF4-FFF2-40B4-BE49-F238E27FC236}">
                  <a16:creationId xmlns:a16="http://schemas.microsoft.com/office/drawing/2014/main" id="{D7E13184-5B27-8234-1DD2-42C4905D9B1F}"/>
                </a:ext>
              </a:extLst>
            </p:cNvPr>
            <p:cNvSpPr txBox="1"/>
            <p:nvPr/>
          </p:nvSpPr>
          <p:spPr>
            <a:xfrm flipV="1">
              <a:off x="6602500" y="3885759"/>
              <a:ext cx="1180563" cy="523220"/>
            </a:xfrm>
            <a:prstGeom prst="rect">
              <a:avLst/>
            </a:prstGeom>
            <a:noFill/>
          </p:spPr>
          <p:txBody>
            <a:bodyPr wrap="square" rtlCol="0">
              <a:spAutoFit/>
            </a:bodyPr>
            <a:lstStyle/>
            <a:p>
              <a:pPr algn="ctr"/>
              <a:r>
                <a:rPr lang="en-US" altLang="zh-CN" sz="2800"/>
                <a:t>……</a:t>
              </a:r>
            </a:p>
          </p:txBody>
        </p:sp>
      </p:grpSp>
      <p:grpSp>
        <p:nvGrpSpPr>
          <p:cNvPr id="165" name="组合 164">
            <a:extLst>
              <a:ext uri="{FF2B5EF4-FFF2-40B4-BE49-F238E27FC236}">
                <a16:creationId xmlns:a16="http://schemas.microsoft.com/office/drawing/2014/main" id="{5F81B611-B0AC-AAD4-C85C-6A0C8165A0DF}"/>
              </a:ext>
            </a:extLst>
          </p:cNvPr>
          <p:cNvGrpSpPr/>
          <p:nvPr/>
        </p:nvGrpSpPr>
        <p:grpSpPr>
          <a:xfrm>
            <a:off x="515304" y="4695163"/>
            <a:ext cx="10445333" cy="553998"/>
            <a:chOff x="515304" y="4695163"/>
            <a:chExt cx="10445333" cy="553998"/>
          </a:xfrm>
        </p:grpSpPr>
        <p:grpSp>
          <p:nvGrpSpPr>
            <p:cNvPr id="160" name="组合 159">
              <a:extLst>
                <a:ext uri="{FF2B5EF4-FFF2-40B4-BE49-F238E27FC236}">
                  <a16:creationId xmlns:a16="http://schemas.microsoft.com/office/drawing/2014/main" id="{D9AA3D44-28CC-FCFE-E3B3-56E429AD022F}"/>
                </a:ext>
              </a:extLst>
            </p:cNvPr>
            <p:cNvGrpSpPr/>
            <p:nvPr/>
          </p:nvGrpSpPr>
          <p:grpSpPr>
            <a:xfrm>
              <a:off x="1718270" y="4695163"/>
              <a:ext cx="9242367" cy="553998"/>
              <a:chOff x="1718270" y="4695163"/>
              <a:chExt cx="9242367" cy="553998"/>
            </a:xfrm>
          </p:grpSpPr>
          <p:grpSp>
            <p:nvGrpSpPr>
              <p:cNvPr id="248" name="组合 247">
                <a:extLst>
                  <a:ext uri="{FF2B5EF4-FFF2-40B4-BE49-F238E27FC236}">
                    <a16:creationId xmlns:a16="http://schemas.microsoft.com/office/drawing/2014/main" id="{5F182B79-A834-C6E4-E345-CFC51EC5034B}"/>
                  </a:ext>
                </a:extLst>
              </p:cNvPr>
              <p:cNvGrpSpPr/>
              <p:nvPr/>
            </p:nvGrpSpPr>
            <p:grpSpPr>
              <a:xfrm>
                <a:off x="1718270" y="4725940"/>
                <a:ext cx="9242367" cy="523221"/>
                <a:chOff x="828485" y="4725940"/>
                <a:chExt cx="9242367" cy="523221"/>
              </a:xfrm>
            </p:grpSpPr>
            <p:grpSp>
              <p:nvGrpSpPr>
                <p:cNvPr id="124" name="组合 123">
                  <a:extLst>
                    <a:ext uri="{FF2B5EF4-FFF2-40B4-BE49-F238E27FC236}">
                      <a16:creationId xmlns:a16="http://schemas.microsoft.com/office/drawing/2014/main" id="{951F6C05-D492-E781-8EBA-030F65C26C83}"/>
                    </a:ext>
                  </a:extLst>
                </p:cNvPr>
                <p:cNvGrpSpPr/>
                <p:nvPr/>
              </p:nvGrpSpPr>
              <p:grpSpPr>
                <a:xfrm>
                  <a:off x="828485" y="4725940"/>
                  <a:ext cx="9242367" cy="523221"/>
                  <a:chOff x="828485" y="5062882"/>
                  <a:chExt cx="9242367" cy="523221"/>
                </a:xfrm>
              </p:grpSpPr>
              <p:grpSp>
                <p:nvGrpSpPr>
                  <p:cNvPr id="74" name="组合 73">
                    <a:extLst>
                      <a:ext uri="{FF2B5EF4-FFF2-40B4-BE49-F238E27FC236}">
                        <a16:creationId xmlns:a16="http://schemas.microsoft.com/office/drawing/2014/main" id="{4A198E1C-71CA-BC6A-9244-0F7F5DE09F52}"/>
                      </a:ext>
                    </a:extLst>
                  </p:cNvPr>
                  <p:cNvGrpSpPr/>
                  <p:nvPr/>
                </p:nvGrpSpPr>
                <p:grpSpPr>
                  <a:xfrm>
                    <a:off x="828485" y="5062882"/>
                    <a:ext cx="6729202" cy="523221"/>
                    <a:chOff x="484899" y="4902756"/>
                    <a:chExt cx="6729202" cy="523221"/>
                  </a:xfrm>
                </p:grpSpPr>
                <p:grpSp>
                  <p:nvGrpSpPr>
                    <p:cNvPr id="75" name="组合 74">
                      <a:extLst>
                        <a:ext uri="{FF2B5EF4-FFF2-40B4-BE49-F238E27FC236}">
                          <a16:creationId xmlns:a16="http://schemas.microsoft.com/office/drawing/2014/main" id="{679BA9E7-DC42-8927-58DD-E9805AF7DF77}"/>
                        </a:ext>
                      </a:extLst>
                    </p:cNvPr>
                    <p:cNvGrpSpPr/>
                    <p:nvPr/>
                  </p:nvGrpSpPr>
                  <p:grpSpPr>
                    <a:xfrm>
                      <a:off x="484899" y="4902756"/>
                      <a:ext cx="6729202" cy="523221"/>
                      <a:chOff x="1331015" y="4535429"/>
                      <a:chExt cx="6729202" cy="523221"/>
                    </a:xfrm>
                  </p:grpSpPr>
                  <p:cxnSp>
                    <p:nvCxnSpPr>
                      <p:cNvPr id="80" name="直接连接符 79">
                        <a:extLst>
                          <a:ext uri="{FF2B5EF4-FFF2-40B4-BE49-F238E27FC236}">
                            <a16:creationId xmlns:a16="http://schemas.microsoft.com/office/drawing/2014/main" id="{6CF9420E-27A4-AAFE-B8CD-7057D0A07B5C}"/>
                          </a:ext>
                        </a:extLst>
                      </p:cNvPr>
                      <p:cNvCxnSpPr>
                        <a:cxnSpLocks/>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2D16CBF2-3E58-F890-A037-A2F68D1F00D5}"/>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AFCFA76-1A78-5596-8DEC-03EC33E4D40D}"/>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A3D5BD0-360D-7A78-E74A-13C4BDC3386F}"/>
                          </a:ext>
                        </a:extLst>
                      </p:cNvPr>
                      <p:cNvCxnSpPr>
                        <a:cxnSpLocks/>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330AA88-CA24-B39C-B8ED-7172DF4A6E63}"/>
                          </a:ext>
                        </a:extLst>
                      </p:cNvPr>
                      <p:cNvCxnSpPr>
                        <a:cxnSpLocks/>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90AF580A-6122-C1A8-5D14-DA6CFB5282D5}"/>
                        </a:ext>
                      </a:extLst>
                    </p:cNvPr>
                    <p:cNvGrpSpPr/>
                    <p:nvPr/>
                  </p:nvGrpSpPr>
                  <p:grpSpPr>
                    <a:xfrm flipV="1">
                      <a:off x="484899" y="4902756"/>
                      <a:ext cx="6719251" cy="523221"/>
                      <a:chOff x="1331015" y="4535430"/>
                      <a:chExt cx="6719251" cy="523221"/>
                    </a:xfrm>
                  </p:grpSpPr>
                  <p:cxnSp>
                    <p:nvCxnSpPr>
                      <p:cNvPr id="77" name="直接连接符 76">
                        <a:extLst>
                          <a:ext uri="{FF2B5EF4-FFF2-40B4-BE49-F238E27FC236}">
                            <a16:creationId xmlns:a16="http://schemas.microsoft.com/office/drawing/2014/main" id="{ECDC6BEB-B960-494B-1B0B-3DBD9C0F565F}"/>
                          </a:ext>
                        </a:extLst>
                      </p:cNvPr>
                      <p:cNvCxnSpPr>
                        <a:cxnSpLocks/>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8B01748-FDEB-5BFA-DAAC-3B99394D1EB0}"/>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639CE57-2E60-806A-B826-FFE6ADC3A716}"/>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ECD1FC6E-99CA-FB02-806A-0282E4C67225}"/>
                          </a:ext>
                        </a:extLst>
                      </p:cNvPr>
                      <p:cNvCxnSpPr>
                        <a:cxnSpLocks/>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F9DD8AE-F3C7-57BE-329D-ECD5CAF0BBAF}"/>
                          </a:ext>
                        </a:extLst>
                      </p:cNvPr>
                      <p:cNvCxnSpPr>
                        <a:cxnSpLocks/>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a:extLst>
                      <a:ext uri="{FF2B5EF4-FFF2-40B4-BE49-F238E27FC236}">
                        <a16:creationId xmlns:a16="http://schemas.microsoft.com/office/drawing/2014/main" id="{D73D474B-E518-47B0-718E-A0249A40F3D9}"/>
                      </a:ext>
                    </a:extLst>
                  </p:cNvPr>
                  <p:cNvGrpSpPr/>
                  <p:nvPr/>
                </p:nvGrpSpPr>
                <p:grpSpPr>
                  <a:xfrm>
                    <a:off x="3923821" y="5062883"/>
                    <a:ext cx="3915860" cy="523220"/>
                    <a:chOff x="1709446" y="4902757"/>
                    <a:chExt cx="3915860" cy="523220"/>
                  </a:xfrm>
                </p:grpSpPr>
                <p:cxnSp>
                  <p:nvCxnSpPr>
                    <p:cNvPr id="90" name="直接连接符 89">
                      <a:extLst>
                        <a:ext uri="{FF2B5EF4-FFF2-40B4-BE49-F238E27FC236}">
                          <a16:creationId xmlns:a16="http://schemas.microsoft.com/office/drawing/2014/main" id="{8F0DC572-E9F8-20D3-327B-C1A26EB3C2A4}"/>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8AEEB44-99B1-6A3B-BA2C-82BB4ADE31E7}"/>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5E27082-CAE0-6774-A4A9-C6E9F9E089E2}"/>
                        </a:ext>
                      </a:extLst>
                    </p:cNvPr>
                    <p:cNvCxnSpPr>
                      <a:cxnSpLocks/>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0128E3-CAC3-9CEA-6E77-E9DC61E0E145}"/>
                        </a:ext>
                      </a:extLst>
                    </p:cNvPr>
                    <p:cNvCxnSpPr>
                      <a:cxnSpLocks/>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F1A52329-B692-E11E-BDC3-54320A449E4C}"/>
                      </a:ext>
                    </a:extLst>
                  </p:cNvPr>
                  <p:cNvGrpSpPr/>
                  <p:nvPr/>
                </p:nvGrpSpPr>
                <p:grpSpPr>
                  <a:xfrm>
                    <a:off x="7839681" y="5062883"/>
                    <a:ext cx="2231171" cy="523220"/>
                    <a:chOff x="1359307" y="4902757"/>
                    <a:chExt cx="2231171" cy="523220"/>
                  </a:xfrm>
                </p:grpSpPr>
                <p:grpSp>
                  <p:nvGrpSpPr>
                    <p:cNvPr id="109" name="组合 108">
                      <a:extLst>
                        <a:ext uri="{FF2B5EF4-FFF2-40B4-BE49-F238E27FC236}">
                          <a16:creationId xmlns:a16="http://schemas.microsoft.com/office/drawing/2014/main" id="{7B292893-44E5-7978-5859-846FF1C8A3E6}"/>
                        </a:ext>
                      </a:extLst>
                    </p:cNvPr>
                    <p:cNvGrpSpPr/>
                    <p:nvPr/>
                  </p:nvGrpSpPr>
                  <p:grpSpPr>
                    <a:xfrm>
                      <a:off x="1359307" y="4902757"/>
                      <a:ext cx="2231171" cy="523220"/>
                      <a:chOff x="2205423" y="4535430"/>
                      <a:chExt cx="2231171" cy="523220"/>
                    </a:xfrm>
                  </p:grpSpPr>
                  <p:cxnSp>
                    <p:nvCxnSpPr>
                      <p:cNvPr id="116" name="直接连接符 115">
                        <a:extLst>
                          <a:ext uri="{FF2B5EF4-FFF2-40B4-BE49-F238E27FC236}">
                            <a16:creationId xmlns:a16="http://schemas.microsoft.com/office/drawing/2014/main" id="{C7AA6EEC-3765-3FDE-23C5-C493E24AE812}"/>
                          </a:ext>
                        </a:extLst>
                      </p:cNvPr>
                      <p:cNvCxnSpPr>
                        <a:cxnSpLocks/>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A20CFEC-77DC-1AD8-6D8D-7D651423DF7B}"/>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6DC96516-46C0-EEF4-A26D-A7FEC9F519B8}"/>
                          </a:ext>
                        </a:extLst>
                      </p:cNvPr>
                      <p:cNvCxnSpPr>
                        <a:cxnSpLocks/>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6ADC3697-7BE5-3099-51DE-B9C013B641D9}"/>
                        </a:ext>
                      </a:extLst>
                    </p:cNvPr>
                    <p:cNvGrpSpPr/>
                    <p:nvPr/>
                  </p:nvGrpSpPr>
                  <p:grpSpPr>
                    <a:xfrm flipV="1">
                      <a:off x="1359307" y="4902757"/>
                      <a:ext cx="2231171" cy="523220"/>
                      <a:chOff x="2205423" y="4535430"/>
                      <a:chExt cx="2231171" cy="523220"/>
                    </a:xfrm>
                  </p:grpSpPr>
                  <p:cxnSp>
                    <p:nvCxnSpPr>
                      <p:cNvPr id="113" name="直接连接符 112">
                        <a:extLst>
                          <a:ext uri="{FF2B5EF4-FFF2-40B4-BE49-F238E27FC236}">
                            <a16:creationId xmlns:a16="http://schemas.microsoft.com/office/drawing/2014/main" id="{0650795E-1745-31B8-1180-51983DDC746A}"/>
                          </a:ext>
                        </a:extLst>
                      </p:cNvPr>
                      <p:cNvCxnSpPr>
                        <a:cxnSpLocks/>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D071D1E1-B6BF-B629-593C-1DB708EC0092}"/>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DD745FD-D9BA-90E8-9EBB-3B52FE30C97A}"/>
                          </a:ext>
                        </a:extLst>
                      </p:cNvPr>
                      <p:cNvCxnSpPr>
                        <a:cxnSpLocks/>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a:extLst>
                    <a:ext uri="{FF2B5EF4-FFF2-40B4-BE49-F238E27FC236}">
                      <a16:creationId xmlns:a16="http://schemas.microsoft.com/office/drawing/2014/main" id="{8E3346D5-26A4-A3E7-4C17-9ACD3F9584E7}"/>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243" name="文本框 242">
                  <a:extLst>
                    <a:ext uri="{FF2B5EF4-FFF2-40B4-BE49-F238E27FC236}">
                      <a16:creationId xmlns:a16="http://schemas.microsoft.com/office/drawing/2014/main" id="{0927C9E8-E844-FF06-9452-43D11035888E}"/>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244" name="文本框 243">
                  <a:extLst>
                    <a:ext uri="{FF2B5EF4-FFF2-40B4-BE49-F238E27FC236}">
                      <a16:creationId xmlns:a16="http://schemas.microsoft.com/office/drawing/2014/main" id="{3D1243A6-2512-C255-CD59-DA925A5D9F4D}"/>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sp>
            <p:nvSpPr>
              <p:cNvPr id="157" name="文本框 156">
                <a:extLst>
                  <a:ext uri="{FF2B5EF4-FFF2-40B4-BE49-F238E27FC236}">
                    <a16:creationId xmlns:a16="http://schemas.microsoft.com/office/drawing/2014/main" id="{D7E1BD07-87BD-2EB9-562B-D6BBFD53C958}"/>
                  </a:ext>
                </a:extLst>
              </p:cNvPr>
              <p:cNvSpPr txBox="1"/>
              <p:nvPr/>
            </p:nvSpPr>
            <p:spPr>
              <a:xfrm>
                <a:off x="6635939" y="4695163"/>
                <a:ext cx="1180563" cy="523220"/>
              </a:xfrm>
              <a:prstGeom prst="rect">
                <a:avLst/>
              </a:prstGeom>
              <a:noFill/>
            </p:spPr>
            <p:txBody>
              <a:bodyPr wrap="square" rtlCol="0">
                <a:spAutoFit/>
              </a:bodyPr>
              <a:lstStyle/>
              <a:p>
                <a:pPr algn="ctr"/>
                <a:r>
                  <a:rPr lang="en-US" altLang="zh-CN" sz="2800"/>
                  <a:t>……</a:t>
                </a:r>
              </a:p>
            </p:txBody>
          </p:sp>
        </p:grpSp>
        <p:sp>
          <p:nvSpPr>
            <p:cNvPr id="164" name="文本框 163">
              <a:extLst>
                <a:ext uri="{FF2B5EF4-FFF2-40B4-BE49-F238E27FC236}">
                  <a16:creationId xmlns:a16="http://schemas.microsoft.com/office/drawing/2014/main" id="{D71FCE30-9692-7838-1A43-914AC6E4DC13}"/>
                </a:ext>
              </a:extLst>
            </p:cNvPr>
            <p:cNvSpPr txBox="1"/>
            <p:nvPr/>
          </p:nvSpPr>
          <p:spPr>
            <a:xfrm>
              <a:off x="515304" y="4725941"/>
              <a:ext cx="1180563" cy="461665"/>
            </a:xfrm>
            <a:prstGeom prst="rect">
              <a:avLst/>
            </a:prstGeom>
            <a:noFill/>
          </p:spPr>
          <p:txBody>
            <a:bodyPr wrap="square" rtlCol="0">
              <a:spAutoFit/>
            </a:bodyPr>
            <a:lstStyle/>
            <a:p>
              <a:pPr algn="ctr"/>
              <a:r>
                <a:rPr lang="en-US" altLang="zh-CN" sz="2400"/>
                <a:t>MOSI</a:t>
              </a:r>
            </a:p>
          </p:txBody>
        </p:sp>
      </p:grpSp>
      <p:cxnSp>
        <p:nvCxnSpPr>
          <p:cNvPr id="168" name="直接连接符 167">
            <a:extLst>
              <a:ext uri="{FF2B5EF4-FFF2-40B4-BE49-F238E27FC236}">
                <a16:creationId xmlns:a16="http://schemas.microsoft.com/office/drawing/2014/main" id="{B70A0BAD-0A25-9D15-E0A0-8F6BB145F994}"/>
              </a:ext>
            </a:extLst>
          </p:cNvPr>
          <p:cNvCxnSpPr>
            <a:cxnSpLocks/>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0C7CE358-EA39-27CB-99F4-6692780D6120}"/>
              </a:ext>
            </a:extLst>
          </p:cNvPr>
          <p:cNvCxnSpPr>
            <a:cxnSpLocks/>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58FACC40-6113-846D-78F5-D791A6054CE5}"/>
              </a:ext>
            </a:extLst>
          </p:cNvPr>
          <p:cNvCxnSpPr>
            <a:cxnSpLocks/>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a:extLst>
              <a:ext uri="{FF2B5EF4-FFF2-40B4-BE49-F238E27FC236}">
                <a16:creationId xmlns:a16="http://schemas.microsoft.com/office/drawing/2014/main" id="{E7C77E1D-EC90-7419-395E-FC521629C3B1}"/>
              </a:ext>
            </a:extLst>
          </p:cNvPr>
          <p:cNvGrpSpPr/>
          <p:nvPr/>
        </p:nvGrpSpPr>
        <p:grpSpPr>
          <a:xfrm>
            <a:off x="515304" y="5564568"/>
            <a:ext cx="10447240" cy="550595"/>
            <a:chOff x="515304" y="5564568"/>
            <a:chExt cx="10447240" cy="550595"/>
          </a:xfrm>
        </p:grpSpPr>
        <p:grpSp>
          <p:nvGrpSpPr>
            <p:cNvPr id="167" name="组合 166">
              <a:extLst>
                <a:ext uri="{FF2B5EF4-FFF2-40B4-BE49-F238E27FC236}">
                  <a16:creationId xmlns:a16="http://schemas.microsoft.com/office/drawing/2014/main" id="{1F20CE51-6BD7-FEA7-64EC-B075F0DF3CBE}"/>
                </a:ext>
              </a:extLst>
            </p:cNvPr>
            <p:cNvGrpSpPr/>
            <p:nvPr/>
          </p:nvGrpSpPr>
          <p:grpSpPr>
            <a:xfrm>
              <a:off x="515304" y="5564568"/>
              <a:ext cx="9778157" cy="548627"/>
              <a:chOff x="515304" y="5564568"/>
              <a:chExt cx="9778157" cy="548627"/>
            </a:xfrm>
          </p:grpSpPr>
          <p:grpSp>
            <p:nvGrpSpPr>
              <p:cNvPr id="159" name="组合 158">
                <a:extLst>
                  <a:ext uri="{FF2B5EF4-FFF2-40B4-BE49-F238E27FC236}">
                    <a16:creationId xmlns:a16="http://schemas.microsoft.com/office/drawing/2014/main" id="{C43ECA0A-016C-629F-8E9C-0ADCB8C14C2F}"/>
                  </a:ext>
                </a:extLst>
              </p:cNvPr>
              <p:cNvGrpSpPr/>
              <p:nvPr/>
            </p:nvGrpSpPr>
            <p:grpSpPr>
              <a:xfrm>
                <a:off x="2396240" y="5564568"/>
                <a:ext cx="7897221" cy="548627"/>
                <a:chOff x="2396240" y="5564568"/>
                <a:chExt cx="7897221" cy="548627"/>
              </a:xfrm>
            </p:grpSpPr>
            <p:grpSp>
              <p:nvGrpSpPr>
                <p:cNvPr id="111" name="组合 110">
                  <a:extLst>
                    <a:ext uri="{FF2B5EF4-FFF2-40B4-BE49-F238E27FC236}">
                      <a16:creationId xmlns:a16="http://schemas.microsoft.com/office/drawing/2014/main" id="{D267E2F5-7B88-5B8D-AD13-D2AB3B9E58B7}"/>
                    </a:ext>
                  </a:extLst>
                </p:cNvPr>
                <p:cNvGrpSpPr/>
                <p:nvPr/>
              </p:nvGrpSpPr>
              <p:grpSpPr>
                <a:xfrm>
                  <a:off x="2396240" y="5589974"/>
                  <a:ext cx="7897221" cy="523221"/>
                  <a:chOff x="1506455" y="4725940"/>
                  <a:chExt cx="7897221" cy="523221"/>
                </a:xfrm>
              </p:grpSpPr>
              <p:grpSp>
                <p:nvGrpSpPr>
                  <p:cNvPr id="112" name="组合 111">
                    <a:extLst>
                      <a:ext uri="{FF2B5EF4-FFF2-40B4-BE49-F238E27FC236}">
                        <a16:creationId xmlns:a16="http://schemas.microsoft.com/office/drawing/2014/main" id="{FFDB4D1B-262C-8FBC-CA57-9A9D99591ECA}"/>
                      </a:ext>
                    </a:extLst>
                  </p:cNvPr>
                  <p:cNvGrpSpPr/>
                  <p:nvPr/>
                </p:nvGrpSpPr>
                <p:grpSpPr>
                  <a:xfrm>
                    <a:off x="1506455" y="4725940"/>
                    <a:ext cx="7897221" cy="523221"/>
                    <a:chOff x="1506455" y="5062882"/>
                    <a:chExt cx="7897221" cy="523221"/>
                  </a:xfrm>
                </p:grpSpPr>
                <p:grpSp>
                  <p:nvGrpSpPr>
                    <p:cNvPr id="119" name="组合 118">
                      <a:extLst>
                        <a:ext uri="{FF2B5EF4-FFF2-40B4-BE49-F238E27FC236}">
                          <a16:creationId xmlns:a16="http://schemas.microsoft.com/office/drawing/2014/main" id="{C43A7003-CC0C-464E-8DE9-E2C662C8FAE7}"/>
                        </a:ext>
                      </a:extLst>
                    </p:cNvPr>
                    <p:cNvGrpSpPr/>
                    <p:nvPr/>
                  </p:nvGrpSpPr>
                  <p:grpSpPr>
                    <a:xfrm>
                      <a:off x="1506455" y="5062882"/>
                      <a:ext cx="6051232" cy="523221"/>
                      <a:chOff x="1162869" y="4902756"/>
                      <a:chExt cx="6051232" cy="523221"/>
                    </a:xfrm>
                  </p:grpSpPr>
                  <p:grpSp>
                    <p:nvGrpSpPr>
                      <p:cNvPr id="141" name="组合 140">
                        <a:extLst>
                          <a:ext uri="{FF2B5EF4-FFF2-40B4-BE49-F238E27FC236}">
                            <a16:creationId xmlns:a16="http://schemas.microsoft.com/office/drawing/2014/main" id="{A8552466-E7FC-4AC8-A3D7-1B7154ABDB4D}"/>
                          </a:ext>
                        </a:extLst>
                      </p:cNvPr>
                      <p:cNvGrpSpPr/>
                      <p:nvPr/>
                    </p:nvGrpSpPr>
                    <p:grpSpPr>
                      <a:xfrm>
                        <a:off x="1162869" y="4902756"/>
                        <a:ext cx="6051232" cy="523221"/>
                        <a:chOff x="2008985" y="4535429"/>
                        <a:chExt cx="6051232" cy="523221"/>
                      </a:xfrm>
                    </p:grpSpPr>
                    <p:cxnSp>
                      <p:nvCxnSpPr>
                        <p:cNvPr id="150" name="直接连接符 149">
                          <a:extLst>
                            <a:ext uri="{FF2B5EF4-FFF2-40B4-BE49-F238E27FC236}">
                              <a16:creationId xmlns:a16="http://schemas.microsoft.com/office/drawing/2014/main" id="{52C11911-015B-AAB4-CC77-CD0DE0C1402F}"/>
                            </a:ext>
                          </a:extLst>
                        </p:cNvPr>
                        <p:cNvCxnSpPr>
                          <a:cxnSpLocks/>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3C4364B-2A3F-3BBA-A0B7-CA8F13AD285C}"/>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66889CA2-8B43-3579-DB37-981441FC340B}"/>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1FC08B2C-DF04-8F44-7C1A-2DAD2D2C3234}"/>
                            </a:ext>
                          </a:extLst>
                        </p:cNvPr>
                        <p:cNvCxnSpPr>
                          <a:cxnSpLocks/>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7236EA75-99CC-881B-82D3-F7973AD53C22}"/>
                            </a:ext>
                          </a:extLst>
                        </p:cNvPr>
                        <p:cNvCxnSpPr>
                          <a:cxnSpLocks/>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a:extLst>
                          <a:ext uri="{FF2B5EF4-FFF2-40B4-BE49-F238E27FC236}">
                            <a16:creationId xmlns:a16="http://schemas.microsoft.com/office/drawing/2014/main" id="{7AB0C7DC-0AC5-AA0A-5ED1-41EB6345CE9A}"/>
                          </a:ext>
                        </a:extLst>
                      </p:cNvPr>
                      <p:cNvGrpSpPr/>
                      <p:nvPr/>
                    </p:nvGrpSpPr>
                    <p:grpSpPr>
                      <a:xfrm flipV="1">
                        <a:off x="1162869" y="4902756"/>
                        <a:ext cx="6041281" cy="523221"/>
                        <a:chOff x="2008985" y="4535430"/>
                        <a:chExt cx="6041281" cy="523221"/>
                      </a:xfrm>
                    </p:grpSpPr>
                    <p:cxnSp>
                      <p:nvCxnSpPr>
                        <p:cNvPr id="143" name="直接连接符 142">
                          <a:extLst>
                            <a:ext uri="{FF2B5EF4-FFF2-40B4-BE49-F238E27FC236}">
                              <a16:creationId xmlns:a16="http://schemas.microsoft.com/office/drawing/2014/main" id="{9C58BDD8-585E-F698-A305-2C005DF1839F}"/>
                            </a:ext>
                          </a:extLst>
                        </p:cNvPr>
                        <p:cNvCxnSpPr>
                          <a:cxnSpLocks/>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C4E26C72-B7E0-A448-BFD2-541DA0E4E0DA}"/>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BA510773-C050-5AF1-4B13-F4BFE5D01C83}"/>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9152ADDF-43EE-584A-E107-27A2DCD4C13D}"/>
                            </a:ext>
                          </a:extLst>
                        </p:cNvPr>
                        <p:cNvCxnSpPr>
                          <a:cxnSpLocks/>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4AE6D82-E027-899E-E9C3-516575FA9444}"/>
                            </a:ext>
                          </a:extLst>
                        </p:cNvPr>
                        <p:cNvCxnSpPr>
                          <a:cxnSpLocks/>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a:extLst>
                        <a:ext uri="{FF2B5EF4-FFF2-40B4-BE49-F238E27FC236}">
                          <a16:creationId xmlns:a16="http://schemas.microsoft.com/office/drawing/2014/main" id="{9BA41B2B-A914-090D-662C-4695798D29B9}"/>
                        </a:ext>
                      </a:extLst>
                    </p:cNvPr>
                    <p:cNvGrpSpPr/>
                    <p:nvPr/>
                  </p:nvGrpSpPr>
                  <p:grpSpPr>
                    <a:xfrm>
                      <a:off x="3923821" y="5062883"/>
                      <a:ext cx="3915860" cy="523220"/>
                      <a:chOff x="1709446" y="4902757"/>
                      <a:chExt cx="3915860" cy="523220"/>
                    </a:xfrm>
                  </p:grpSpPr>
                  <p:cxnSp>
                    <p:nvCxnSpPr>
                      <p:cNvPr id="137" name="直接连接符 136">
                        <a:extLst>
                          <a:ext uri="{FF2B5EF4-FFF2-40B4-BE49-F238E27FC236}">
                            <a16:creationId xmlns:a16="http://schemas.microsoft.com/office/drawing/2014/main" id="{EA0951C9-E0A8-DB87-F761-A1B13FB9CAB3}"/>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B0850071-102C-DDFC-EE4E-541D54432F26}"/>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3701AB6F-717E-9CCB-0F31-1A2D239CC722}"/>
                          </a:ext>
                        </a:extLst>
                      </p:cNvPr>
                      <p:cNvCxnSpPr>
                        <a:cxnSpLocks/>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AF75F34A-8B70-0DE5-2D48-FD7F6F4B288A}"/>
                          </a:ext>
                        </a:extLst>
                      </p:cNvPr>
                      <p:cNvCxnSpPr>
                        <a:cxnSpLocks/>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5977687B-ADBB-D5D6-AAF4-4C852C5C5EE7}"/>
                        </a:ext>
                      </a:extLst>
                    </p:cNvPr>
                    <p:cNvGrpSpPr/>
                    <p:nvPr/>
                  </p:nvGrpSpPr>
                  <p:grpSpPr>
                    <a:xfrm>
                      <a:off x="7839681" y="5062883"/>
                      <a:ext cx="1563995" cy="523220"/>
                      <a:chOff x="1359307" y="4902757"/>
                      <a:chExt cx="1563995" cy="523220"/>
                    </a:xfrm>
                  </p:grpSpPr>
                  <p:cxnSp>
                    <p:nvCxnSpPr>
                      <p:cNvPr id="134" name="直接连接符 133">
                        <a:extLst>
                          <a:ext uri="{FF2B5EF4-FFF2-40B4-BE49-F238E27FC236}">
                            <a16:creationId xmlns:a16="http://schemas.microsoft.com/office/drawing/2014/main" id="{F9CC3C10-6274-493F-525E-AF9443FB9C03}"/>
                          </a:ext>
                        </a:extLst>
                      </p:cNvPr>
                      <p:cNvCxnSpPr>
                        <a:cxnSpLocks/>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1E506A8A-27D3-830D-1737-73DFFE5B1436}"/>
                          </a:ext>
                        </a:extLst>
                      </p:cNvPr>
                      <p:cNvCxnSpPr>
                        <a:cxnSpLocks/>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a:extLst>
                      <a:ext uri="{FF2B5EF4-FFF2-40B4-BE49-F238E27FC236}">
                        <a16:creationId xmlns:a16="http://schemas.microsoft.com/office/drawing/2014/main" id="{34BD6CB4-1448-880C-9751-BB6A256B9F5E}"/>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115" name="文本框 114">
                    <a:extLst>
                      <a:ext uri="{FF2B5EF4-FFF2-40B4-BE49-F238E27FC236}">
                        <a16:creationId xmlns:a16="http://schemas.microsoft.com/office/drawing/2014/main" id="{A052F744-9999-2EF2-667F-D41F62B45D2D}"/>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117" name="文本框 116">
                    <a:extLst>
                      <a:ext uri="{FF2B5EF4-FFF2-40B4-BE49-F238E27FC236}">
                        <a16:creationId xmlns:a16="http://schemas.microsoft.com/office/drawing/2014/main" id="{0E92AF00-40F5-8BC8-B0A4-BF49200C0924}"/>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sp>
              <p:nvSpPr>
                <p:cNvPr id="158" name="文本框 157">
                  <a:extLst>
                    <a:ext uri="{FF2B5EF4-FFF2-40B4-BE49-F238E27FC236}">
                      <a16:creationId xmlns:a16="http://schemas.microsoft.com/office/drawing/2014/main" id="{A26C08D3-7D1F-899A-0E82-DE517FCC42A5}"/>
                    </a:ext>
                  </a:extLst>
                </p:cNvPr>
                <p:cNvSpPr txBox="1"/>
                <p:nvPr/>
              </p:nvSpPr>
              <p:spPr>
                <a:xfrm>
                  <a:off x="6635939" y="5564568"/>
                  <a:ext cx="1180563" cy="523220"/>
                </a:xfrm>
                <a:prstGeom prst="rect">
                  <a:avLst/>
                </a:prstGeom>
                <a:noFill/>
              </p:spPr>
              <p:txBody>
                <a:bodyPr wrap="square" rtlCol="0">
                  <a:spAutoFit/>
                </a:bodyPr>
                <a:lstStyle/>
                <a:p>
                  <a:pPr algn="ctr"/>
                  <a:r>
                    <a:rPr lang="en-US" altLang="zh-CN" sz="2800"/>
                    <a:t>……</a:t>
                  </a:r>
                </a:p>
              </p:txBody>
            </p:sp>
          </p:grpSp>
          <p:sp>
            <p:nvSpPr>
              <p:cNvPr id="166" name="文本框 165">
                <a:extLst>
                  <a:ext uri="{FF2B5EF4-FFF2-40B4-BE49-F238E27FC236}">
                    <a16:creationId xmlns:a16="http://schemas.microsoft.com/office/drawing/2014/main" id="{9B5F7CEF-E3D0-8E98-1A2D-F24B60F2C0C8}"/>
                  </a:ext>
                </a:extLst>
              </p:cNvPr>
              <p:cNvSpPr txBox="1"/>
              <p:nvPr/>
            </p:nvSpPr>
            <p:spPr>
              <a:xfrm>
                <a:off x="515304" y="5591944"/>
                <a:ext cx="1180563" cy="461665"/>
              </a:xfrm>
              <a:prstGeom prst="rect">
                <a:avLst/>
              </a:prstGeom>
              <a:noFill/>
            </p:spPr>
            <p:txBody>
              <a:bodyPr wrap="square" rtlCol="0">
                <a:spAutoFit/>
              </a:bodyPr>
              <a:lstStyle/>
              <a:p>
                <a:pPr algn="ctr"/>
                <a:r>
                  <a:rPr lang="en-US" altLang="zh-CN" sz="2400"/>
                  <a:t>MISO</a:t>
                </a:r>
              </a:p>
            </p:txBody>
          </p:sp>
        </p:grpSp>
        <p:cxnSp>
          <p:nvCxnSpPr>
            <p:cNvPr id="173" name="直接连接符 172">
              <a:extLst>
                <a:ext uri="{FF2B5EF4-FFF2-40B4-BE49-F238E27FC236}">
                  <a16:creationId xmlns:a16="http://schemas.microsoft.com/office/drawing/2014/main" id="{DAF4BBBA-65DB-1CD0-E838-4A493832D679}"/>
                </a:ext>
              </a:extLst>
            </p:cNvPr>
            <p:cNvCxnSpPr>
              <a:cxnSpLocks/>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47115B5B-92F1-8517-A209-8467972ECED3}"/>
                </a:ext>
              </a:extLst>
            </p:cNvPr>
            <p:cNvCxnSpPr>
              <a:cxnSpLocks/>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8072AC8A-FFF2-4AB4-690E-6CDAE02CCC4E}"/>
                </a:ext>
              </a:extLst>
            </p:cNvPr>
            <p:cNvCxnSpPr>
              <a:cxnSpLocks/>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59679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p>
        </p:txBody>
      </p:sp>
      <p:pic>
        <p:nvPicPr>
          <p:cNvPr id="3" name="图片 2">
            <a:extLst>
              <a:ext uri="{FF2B5EF4-FFF2-40B4-BE49-F238E27FC236}">
                <a16:creationId xmlns:a16="http://schemas.microsoft.com/office/drawing/2014/main" id="{990419EE-23F5-81E9-267E-F6D0E67BC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146" y="2695118"/>
            <a:ext cx="5081707" cy="3760463"/>
          </a:xfrm>
          <a:prstGeom prst="rect">
            <a:avLst/>
          </a:prstGeom>
        </p:spPr>
      </p:pic>
      <p:sp>
        <p:nvSpPr>
          <p:cNvPr id="7" name="文本框 6">
            <a:extLst>
              <a:ext uri="{FF2B5EF4-FFF2-40B4-BE49-F238E27FC236}">
                <a16:creationId xmlns:a16="http://schemas.microsoft.com/office/drawing/2014/main" id="{903DC286-CC7D-DF76-A352-64B75544EB5E}"/>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发送指令</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指定的设备，发送指令（</a:t>
            </a:r>
            <a:r>
              <a:rPr lang="en-US" altLang="zh-CN" sz="2800"/>
              <a:t>0x06</a:t>
            </a:r>
            <a:r>
              <a:rPr lang="zh-CN" altLang="en-US" sz="2800"/>
              <a:t>）</a:t>
            </a:r>
            <a:endParaRPr lang="en-US" altLang="zh-CN" sz="2800"/>
          </a:p>
        </p:txBody>
      </p:sp>
    </p:spTree>
    <p:extLst>
      <p:ext uri="{BB962C8B-B14F-4D97-AF65-F5344CB8AC3E}">
        <p14:creationId xmlns:p14="http://schemas.microsoft.com/office/powerpoint/2010/main" val="163034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p>
        </p:txBody>
      </p:sp>
      <p:pic>
        <p:nvPicPr>
          <p:cNvPr id="3" name="图片 2">
            <a:extLst>
              <a:ext uri="{FF2B5EF4-FFF2-40B4-BE49-F238E27FC236}">
                <a16:creationId xmlns:a16="http://schemas.microsoft.com/office/drawing/2014/main" id="{94215FD6-A96D-27E7-ACD1-66335BC3C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9" y="3486091"/>
            <a:ext cx="11520000" cy="2135536"/>
          </a:xfrm>
          <a:prstGeom prst="rect">
            <a:avLst/>
          </a:prstGeom>
        </p:spPr>
      </p:pic>
      <p:sp>
        <p:nvSpPr>
          <p:cNvPr id="5" name="文本框 4">
            <a:extLst>
              <a:ext uri="{FF2B5EF4-FFF2-40B4-BE49-F238E27FC236}">
                <a16:creationId xmlns:a16="http://schemas.microsoft.com/office/drawing/2014/main" id="{4728419B-E128-CC75-224C-9E40755F688F}"/>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指定的设备，发送写指令（</a:t>
            </a:r>
            <a:r>
              <a:rPr lang="en-US" altLang="zh-CN" sz="2800"/>
              <a:t>0x02</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）下，写入指定数据（</a:t>
            </a:r>
            <a:r>
              <a:rPr lang="en-US" altLang="zh-CN" sz="2800"/>
              <a:t>Data</a:t>
            </a:r>
            <a:r>
              <a:rPr lang="zh-CN" altLang="en-US" sz="2800"/>
              <a:t>）</a:t>
            </a:r>
            <a:endParaRPr lang="en-US" altLang="zh-CN" sz="2800"/>
          </a:p>
        </p:txBody>
      </p:sp>
    </p:spTree>
    <p:extLst>
      <p:ext uri="{BB962C8B-B14F-4D97-AF65-F5344CB8AC3E}">
        <p14:creationId xmlns:p14="http://schemas.microsoft.com/office/powerpoint/2010/main" val="6431572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p>
        </p:txBody>
      </p:sp>
      <p:pic>
        <p:nvPicPr>
          <p:cNvPr id="3" name="图片 2">
            <a:extLst>
              <a:ext uri="{FF2B5EF4-FFF2-40B4-BE49-F238E27FC236}">
                <a16:creationId xmlns:a16="http://schemas.microsoft.com/office/drawing/2014/main" id="{2A29F2FA-EDC4-6517-E6F2-C33E344DF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9" y="3486092"/>
            <a:ext cx="11520000" cy="2135535"/>
          </a:xfrm>
          <a:prstGeom prst="rect">
            <a:avLst/>
          </a:prstGeom>
        </p:spPr>
      </p:pic>
      <p:sp>
        <p:nvSpPr>
          <p:cNvPr id="7" name="文本框 6">
            <a:extLst>
              <a:ext uri="{FF2B5EF4-FFF2-40B4-BE49-F238E27FC236}">
                <a16:creationId xmlns:a16="http://schemas.microsoft.com/office/drawing/2014/main" id="{E511DBEB-5FA4-285F-C0D9-AA61E7D5AE98}"/>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指定的设备，发送读指令（</a:t>
            </a:r>
            <a:r>
              <a:rPr lang="en-US" altLang="zh-CN" sz="2800"/>
              <a:t>0x03</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）下，读取从机数据（</a:t>
            </a:r>
            <a:r>
              <a:rPr lang="en-US" altLang="zh-CN" sz="2800"/>
              <a:t>Data</a:t>
            </a:r>
            <a:r>
              <a:rPr lang="zh-CN" altLang="en-US" sz="2800"/>
              <a:t>）</a:t>
            </a:r>
            <a:endParaRPr lang="en-US" altLang="zh-CN" sz="2800"/>
          </a:p>
        </p:txBody>
      </p:sp>
    </p:spTree>
    <p:extLst>
      <p:ext uri="{BB962C8B-B14F-4D97-AF65-F5344CB8AC3E}">
        <p14:creationId xmlns:p14="http://schemas.microsoft.com/office/powerpoint/2010/main" val="15982018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W25Qxx</a:t>
            </a:r>
            <a:r>
              <a:rPr lang="zh-CN" altLang="en-US" sz="2800"/>
              <a:t>系列是一种低成本、小型化、使用简单的非易失性存储器，常应用于数据存储、字库存储、固件程序存储等场景</a:t>
            </a:r>
            <a:endParaRPr lang="en-US" altLang="zh-CN" sz="2800"/>
          </a:p>
          <a:p>
            <a:pPr marL="457200" indent="-457200">
              <a:buFont typeface="Arial" panose="020B0604020202020204" pitchFamily="34" charset="0"/>
              <a:buChar char="•"/>
            </a:pPr>
            <a:r>
              <a:rPr lang="zh-CN" altLang="en-US" sz="2800"/>
              <a:t>存储介质：</a:t>
            </a:r>
            <a:r>
              <a:rPr lang="en-US" altLang="zh-CN" sz="2800"/>
              <a:t>Nor Flash</a:t>
            </a:r>
            <a:r>
              <a:rPr lang="zh-CN" altLang="en-US" sz="2800"/>
              <a:t>（闪存）</a:t>
            </a:r>
            <a:endParaRPr lang="en-US" altLang="zh-CN" sz="2800"/>
          </a:p>
          <a:p>
            <a:pPr marL="457200" indent="-457200">
              <a:buFont typeface="Arial" panose="020B0604020202020204" pitchFamily="34" charset="0"/>
              <a:buChar char="•"/>
            </a:pPr>
            <a:r>
              <a:rPr lang="zh-CN" altLang="en-US" sz="2800"/>
              <a:t>时钟频率：</a:t>
            </a:r>
            <a:r>
              <a:rPr lang="en-US" altLang="zh-CN" sz="2800"/>
              <a:t>80MHz / 160MHz (Dual SPI) / 320MHz</a:t>
            </a:r>
            <a:r>
              <a:rPr lang="zh-CN" altLang="en-US" sz="2800"/>
              <a:t> </a:t>
            </a:r>
            <a:r>
              <a:rPr lang="en-US" altLang="zh-CN" sz="2800"/>
              <a:t>(Quad SPI)</a:t>
            </a:r>
          </a:p>
          <a:p>
            <a:pPr marL="457200" indent="-457200">
              <a:buFont typeface="Arial" panose="020B0604020202020204" pitchFamily="34" charset="0"/>
              <a:buChar char="•"/>
            </a:pPr>
            <a:r>
              <a:rPr lang="zh-CN" altLang="en-US" sz="2800"/>
              <a:t>存储容量（</a:t>
            </a:r>
            <a:r>
              <a:rPr lang="en-US" altLang="zh-CN" sz="2800"/>
              <a:t>24</a:t>
            </a:r>
            <a:r>
              <a:rPr lang="zh-CN" altLang="en-US" sz="2800"/>
              <a:t>位地址）：</a:t>
            </a:r>
            <a:endParaRPr lang="en-US" altLang="zh-CN" sz="2800"/>
          </a:p>
          <a:p>
            <a:r>
              <a:rPr lang="en-US" altLang="zh-CN" sz="2800"/>
              <a:t>	W25Q40</a:t>
            </a:r>
            <a:r>
              <a:rPr lang="zh-CN" altLang="en-US" sz="2800"/>
              <a:t>：</a:t>
            </a:r>
            <a:r>
              <a:rPr lang="en-US" altLang="zh-CN" sz="2800"/>
              <a:t>	  4Mbit / 512KByte</a:t>
            </a:r>
          </a:p>
          <a:p>
            <a:r>
              <a:rPr lang="en-US" altLang="zh-CN" sz="2800"/>
              <a:t>	W25Q80</a:t>
            </a:r>
            <a:r>
              <a:rPr lang="zh-CN" altLang="en-US" sz="2800"/>
              <a:t>：</a:t>
            </a:r>
            <a:r>
              <a:rPr lang="en-US" altLang="zh-CN" sz="2800"/>
              <a:t>	  8Mbit / 1MByte</a:t>
            </a:r>
          </a:p>
          <a:p>
            <a:r>
              <a:rPr lang="en-US" altLang="zh-CN" sz="2800"/>
              <a:t>	W25Q16</a:t>
            </a:r>
            <a:r>
              <a:rPr lang="zh-CN" altLang="en-US" sz="2800"/>
              <a:t>：</a:t>
            </a:r>
            <a:r>
              <a:rPr lang="en-US" altLang="zh-CN" sz="2800"/>
              <a:t>	  16Mbit / 2MByte</a:t>
            </a:r>
          </a:p>
          <a:p>
            <a:r>
              <a:rPr lang="en-US" altLang="zh-CN" sz="2800"/>
              <a:t>	W25Q32</a:t>
            </a:r>
            <a:r>
              <a:rPr lang="zh-CN" altLang="en-US" sz="2800"/>
              <a:t>：</a:t>
            </a:r>
            <a:r>
              <a:rPr lang="en-US" altLang="zh-CN" sz="2800"/>
              <a:t>	  32Mbit / 4MByte</a:t>
            </a:r>
          </a:p>
          <a:p>
            <a:r>
              <a:rPr lang="en-US" altLang="zh-CN" sz="2800"/>
              <a:t>	W25Q64</a:t>
            </a:r>
            <a:r>
              <a:rPr lang="zh-CN" altLang="en-US" sz="2800"/>
              <a:t>：</a:t>
            </a:r>
            <a:r>
              <a:rPr lang="en-US" altLang="zh-CN" sz="2800"/>
              <a:t>	  64Mbit / 8MByte</a:t>
            </a:r>
          </a:p>
          <a:p>
            <a:r>
              <a:rPr lang="en-US" altLang="zh-CN" sz="2800"/>
              <a:t>	W25Q128</a:t>
            </a:r>
            <a:r>
              <a:rPr lang="zh-CN" altLang="en-US" sz="2800"/>
              <a:t>：</a:t>
            </a:r>
            <a:r>
              <a:rPr lang="en-US" altLang="zh-CN" sz="2800"/>
              <a:t>  128Mbit / 16MByte</a:t>
            </a:r>
          </a:p>
          <a:p>
            <a:r>
              <a:rPr lang="en-US" altLang="zh-CN" sz="2800"/>
              <a:t>	W25Q256</a:t>
            </a:r>
            <a:r>
              <a:rPr lang="zh-CN" altLang="en-US" sz="2800"/>
              <a:t>：</a:t>
            </a:r>
            <a:r>
              <a:rPr lang="en-US" altLang="zh-CN" sz="2800"/>
              <a:t>  256Mbit / 32MByte</a:t>
            </a:r>
          </a:p>
        </p:txBody>
      </p:sp>
      <p:pic>
        <p:nvPicPr>
          <p:cNvPr id="2" name="图片 1">
            <a:extLst>
              <a:ext uri="{FF2B5EF4-FFF2-40B4-BE49-F238E27FC236}">
                <a16:creationId xmlns:a16="http://schemas.microsoft.com/office/drawing/2014/main" id="{2932F6B9-4FAA-7698-C170-A99CBB64B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1290" y="3465775"/>
            <a:ext cx="2852530" cy="2852530"/>
          </a:xfrm>
          <a:prstGeom prst="rect">
            <a:avLst/>
          </a:prstGeom>
        </p:spPr>
      </p:pic>
    </p:spTree>
    <p:extLst>
      <p:ext uri="{BB962C8B-B14F-4D97-AF65-F5344CB8AC3E}">
        <p14:creationId xmlns:p14="http://schemas.microsoft.com/office/powerpoint/2010/main" val="1982971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3" name="图片 2">
            <a:extLst>
              <a:ext uri="{FF2B5EF4-FFF2-40B4-BE49-F238E27FC236}">
                <a16:creationId xmlns:a16="http://schemas.microsoft.com/office/drawing/2014/main" id="{003AFCE6-4C14-2473-72FE-6A9F6747755F}"/>
              </a:ext>
            </a:extLst>
          </p:cNvPr>
          <p:cNvPicPr>
            <a:picLocks noChangeAspect="1"/>
          </p:cNvPicPr>
          <p:nvPr/>
        </p:nvPicPr>
        <p:blipFill>
          <a:blip r:embed="rId2"/>
          <a:stretch>
            <a:fillRect/>
          </a:stretch>
        </p:blipFill>
        <p:spPr>
          <a:xfrm>
            <a:off x="637960" y="1515023"/>
            <a:ext cx="5595985" cy="3827954"/>
          </a:xfrm>
          <a:prstGeom prst="rect">
            <a:avLst/>
          </a:prstGeom>
        </p:spPr>
      </p:pic>
      <p:graphicFrame>
        <p:nvGraphicFramePr>
          <p:cNvPr id="5" name="表格 4">
            <a:extLst>
              <a:ext uri="{FF2B5EF4-FFF2-40B4-BE49-F238E27FC236}">
                <a16:creationId xmlns:a16="http://schemas.microsoft.com/office/drawing/2014/main" id="{56C93737-A872-EB88-F509-F8299BA5041C}"/>
              </a:ext>
            </a:extLst>
          </p:cNvPr>
          <p:cNvGraphicFramePr>
            <a:graphicFrameLocks noGrp="1"/>
          </p:cNvGraphicFramePr>
          <p:nvPr>
            <p:extLst>
              <p:ext uri="{D42A27DB-BD31-4B8C-83A1-F6EECF244321}">
                <p14:modId xmlns:p14="http://schemas.microsoft.com/office/powerpoint/2010/main" val="2044959682"/>
              </p:ext>
            </p:extLst>
          </p:nvPr>
        </p:nvGraphicFramePr>
        <p:xfrm>
          <a:off x="6944141" y="2950912"/>
          <a:ext cx="4609899" cy="2966720"/>
        </p:xfrm>
        <a:graphic>
          <a:graphicData uri="http://schemas.openxmlformats.org/drawingml/2006/table">
            <a:tbl>
              <a:tblPr firstRow="1" bandRow="1">
                <a:tableStyleId>{93296810-A885-4BE3-A3E7-6D5BEEA58F35}</a:tableStyleId>
              </a:tblPr>
              <a:tblGrid>
                <a:gridCol w="1793349">
                  <a:extLst>
                    <a:ext uri="{9D8B030D-6E8A-4147-A177-3AD203B41FA5}">
                      <a16:colId xmlns:a16="http://schemas.microsoft.com/office/drawing/2014/main" val="2031753788"/>
                    </a:ext>
                  </a:extLst>
                </a:gridCol>
                <a:gridCol w="2816550">
                  <a:extLst>
                    <a:ext uri="{9D8B030D-6E8A-4147-A177-3AD203B41FA5}">
                      <a16:colId xmlns:a16="http://schemas.microsoft.com/office/drawing/2014/main" val="2067396786"/>
                    </a:ext>
                  </a:extLst>
                </a:gridCol>
              </a:tblGrid>
              <a:tr h="370840">
                <a:tc>
                  <a:txBody>
                    <a:bodyPr/>
                    <a:lstStyle/>
                    <a:p>
                      <a:pPr algn="ctr"/>
                      <a:r>
                        <a:rPr lang="zh-CN" altLang="en-US"/>
                        <a:t>引脚</a:t>
                      </a:r>
                    </a:p>
                  </a:txBody>
                  <a:tcPr/>
                </a:tc>
                <a:tc>
                  <a:txBody>
                    <a:bodyPr/>
                    <a:lstStyle/>
                    <a:p>
                      <a:pPr algn="ctr"/>
                      <a:r>
                        <a:rPr lang="zh-CN" altLang="en-US"/>
                        <a:t>功能</a:t>
                      </a:r>
                    </a:p>
                  </a:txBody>
                  <a:tcPr/>
                </a:tc>
                <a:extLst>
                  <a:ext uri="{0D108BD9-81ED-4DB2-BD59-A6C34878D82A}">
                    <a16:rowId xmlns:a16="http://schemas.microsoft.com/office/drawing/2014/main" val="1298723391"/>
                  </a:ext>
                </a:extLst>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r>
                        <a:rPr lang="en-US" altLang="zh-CN"/>
                        <a:t>2.7~3.6V</a:t>
                      </a:r>
                      <a:r>
                        <a:rPr lang="zh-CN" altLang="en-US"/>
                        <a:t>）</a:t>
                      </a:r>
                    </a:p>
                  </a:txBody>
                  <a:tcPr/>
                </a:tc>
                <a:extLst>
                  <a:ext uri="{0D108BD9-81ED-4DB2-BD59-A6C34878D82A}">
                    <a16:rowId xmlns:a16="http://schemas.microsoft.com/office/drawing/2014/main" val="1839663746"/>
                  </a:ext>
                </a:extLst>
              </a:tr>
              <a:tr h="370840">
                <a:tc>
                  <a:txBody>
                    <a:bodyPr/>
                    <a:lstStyle/>
                    <a:p>
                      <a:pPr algn="ctr"/>
                      <a:r>
                        <a:rPr lang="en-US" altLang="zh-CN"/>
                        <a:t>CS</a:t>
                      </a:r>
                      <a:r>
                        <a:rPr lang="zh-CN" altLang="en-US"/>
                        <a:t>（</a:t>
                      </a:r>
                      <a:r>
                        <a:rPr lang="en-US" altLang="zh-CN"/>
                        <a:t>SS</a:t>
                      </a:r>
                      <a:r>
                        <a:rPr lang="zh-CN" altLang="en-US"/>
                        <a:t>）</a:t>
                      </a:r>
                    </a:p>
                  </a:txBody>
                  <a:tcPr/>
                </a:tc>
                <a:tc>
                  <a:txBody>
                    <a:bodyPr/>
                    <a:lstStyle/>
                    <a:p>
                      <a:pPr algn="ctr"/>
                      <a:r>
                        <a:rPr lang="en-US" altLang="zh-CN"/>
                        <a:t>SPI</a:t>
                      </a:r>
                      <a:r>
                        <a:rPr lang="zh-CN" altLang="en-US"/>
                        <a:t>片选</a:t>
                      </a:r>
                    </a:p>
                  </a:txBody>
                  <a:tcPr/>
                </a:tc>
                <a:extLst>
                  <a:ext uri="{0D108BD9-81ED-4DB2-BD59-A6C34878D82A}">
                    <a16:rowId xmlns:a16="http://schemas.microsoft.com/office/drawing/2014/main" val="3529708779"/>
                  </a:ext>
                </a:extLst>
              </a:tr>
              <a:tr h="370840">
                <a:tc>
                  <a:txBody>
                    <a:bodyPr/>
                    <a:lstStyle/>
                    <a:p>
                      <a:pPr algn="ctr"/>
                      <a:r>
                        <a:rPr lang="en-US" altLang="zh-CN"/>
                        <a:t>CLK</a:t>
                      </a:r>
                      <a:r>
                        <a:rPr lang="zh-CN" altLang="en-US"/>
                        <a:t>（</a:t>
                      </a:r>
                      <a:r>
                        <a:rPr lang="en-US" altLang="zh-CN"/>
                        <a:t>SCK</a:t>
                      </a:r>
                      <a:r>
                        <a:rPr lang="zh-CN" altLang="en-US"/>
                        <a:t>）</a:t>
                      </a:r>
                    </a:p>
                  </a:txBody>
                  <a:tcPr/>
                </a:tc>
                <a:tc>
                  <a:txBody>
                    <a:bodyPr/>
                    <a:lstStyle/>
                    <a:p>
                      <a:pPr algn="ctr"/>
                      <a:r>
                        <a:rPr lang="en-US" altLang="zh-CN"/>
                        <a:t>SPI</a:t>
                      </a:r>
                      <a:r>
                        <a:rPr lang="zh-CN" altLang="en-US"/>
                        <a:t>时钟</a:t>
                      </a:r>
                    </a:p>
                  </a:txBody>
                  <a:tcPr/>
                </a:tc>
                <a:extLst>
                  <a:ext uri="{0D108BD9-81ED-4DB2-BD59-A6C34878D82A}">
                    <a16:rowId xmlns:a16="http://schemas.microsoft.com/office/drawing/2014/main" val="5209801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DI</a:t>
                      </a:r>
                      <a:r>
                        <a:rPr lang="zh-CN" altLang="en-US"/>
                        <a:t>（</a:t>
                      </a:r>
                      <a:r>
                        <a:rPr lang="en-US" altLang="zh-CN"/>
                        <a:t>MOSI</a:t>
                      </a:r>
                      <a:r>
                        <a:rPr lang="zh-CN" altLang="en-US"/>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SPI</a:t>
                      </a:r>
                      <a:r>
                        <a:rPr lang="zh-CN" altLang="en-US"/>
                        <a:t>主机输出从机输入</a:t>
                      </a:r>
                    </a:p>
                  </a:txBody>
                  <a:tcPr/>
                </a:tc>
                <a:extLst>
                  <a:ext uri="{0D108BD9-81ED-4DB2-BD59-A6C34878D82A}">
                    <a16:rowId xmlns:a16="http://schemas.microsoft.com/office/drawing/2014/main" val="4457390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DO</a:t>
                      </a:r>
                      <a:r>
                        <a:rPr lang="zh-CN" altLang="en-US"/>
                        <a:t>（</a:t>
                      </a:r>
                      <a:r>
                        <a:rPr lang="en-US" altLang="zh-CN"/>
                        <a:t>MISO</a:t>
                      </a:r>
                      <a:r>
                        <a:rPr lang="zh-CN" altLang="en-US"/>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SPI</a:t>
                      </a:r>
                      <a:r>
                        <a:rPr lang="zh-CN" altLang="en-US"/>
                        <a:t>主机输入从机输出</a:t>
                      </a:r>
                    </a:p>
                  </a:txBody>
                  <a:tcPr/>
                </a:tc>
                <a:extLst>
                  <a:ext uri="{0D108BD9-81ED-4DB2-BD59-A6C34878D82A}">
                    <a16:rowId xmlns:a16="http://schemas.microsoft.com/office/drawing/2014/main" val="4943391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WP</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t>写保护</a:t>
                      </a:r>
                    </a:p>
                  </a:txBody>
                  <a:tcPr/>
                </a:tc>
                <a:extLst>
                  <a:ext uri="{0D108BD9-81ED-4DB2-BD59-A6C34878D82A}">
                    <a16:rowId xmlns:a16="http://schemas.microsoft.com/office/drawing/2014/main" val="23309648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HOLD</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t>数据保持</a:t>
                      </a:r>
                    </a:p>
                  </a:txBody>
                  <a:tcPr/>
                </a:tc>
                <a:extLst>
                  <a:ext uri="{0D108BD9-81ED-4DB2-BD59-A6C34878D82A}">
                    <a16:rowId xmlns:a16="http://schemas.microsoft.com/office/drawing/2014/main" val="2907824319"/>
                  </a:ext>
                </a:extLst>
              </a:tr>
            </a:tbl>
          </a:graphicData>
        </a:graphic>
      </p:graphicFrame>
      <p:pic>
        <p:nvPicPr>
          <p:cNvPr id="10" name="图片 9">
            <a:extLst>
              <a:ext uri="{FF2B5EF4-FFF2-40B4-BE49-F238E27FC236}">
                <a16:creationId xmlns:a16="http://schemas.microsoft.com/office/drawing/2014/main" id="{297375A7-66DF-FE6D-0731-C4DF863CEEA6}"/>
              </a:ext>
            </a:extLst>
          </p:cNvPr>
          <p:cNvPicPr>
            <a:picLocks noChangeAspect="1"/>
          </p:cNvPicPr>
          <p:nvPr/>
        </p:nvPicPr>
        <p:blipFill>
          <a:blip r:embed="rId3"/>
          <a:stretch>
            <a:fillRect/>
          </a:stretch>
        </p:blipFill>
        <p:spPr>
          <a:xfrm>
            <a:off x="6944140" y="625998"/>
            <a:ext cx="4609101" cy="1964709"/>
          </a:xfrm>
          <a:prstGeom prst="rect">
            <a:avLst/>
          </a:prstGeom>
        </p:spPr>
      </p:pic>
    </p:spTree>
    <p:extLst>
      <p:ext uri="{BB962C8B-B14F-4D97-AF65-F5344CB8AC3E}">
        <p14:creationId xmlns:p14="http://schemas.microsoft.com/office/powerpoint/2010/main" val="246991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框图</a:t>
            </a:r>
          </a:p>
        </p:txBody>
      </p:sp>
      <p:pic>
        <p:nvPicPr>
          <p:cNvPr id="3" name="图片 2">
            <a:extLst>
              <a:ext uri="{FF2B5EF4-FFF2-40B4-BE49-F238E27FC236}">
                <a16:creationId xmlns:a16="http://schemas.microsoft.com/office/drawing/2014/main" id="{48AF22C6-59EC-F1B5-1F07-441E83777CC2}"/>
              </a:ext>
            </a:extLst>
          </p:cNvPr>
          <p:cNvPicPr>
            <a:picLocks noChangeAspect="1"/>
          </p:cNvPicPr>
          <p:nvPr/>
        </p:nvPicPr>
        <p:blipFill>
          <a:blip r:embed="rId2"/>
          <a:stretch>
            <a:fillRect/>
          </a:stretch>
        </p:blipFill>
        <p:spPr>
          <a:xfrm>
            <a:off x="3608481" y="993913"/>
            <a:ext cx="4975037" cy="5470498"/>
          </a:xfrm>
          <a:prstGeom prst="rect">
            <a:avLst/>
          </a:prstGeom>
        </p:spPr>
      </p:pic>
    </p:spTree>
    <p:extLst>
      <p:ext uri="{BB962C8B-B14F-4D97-AF65-F5344CB8AC3E}">
        <p14:creationId xmlns:p14="http://schemas.microsoft.com/office/powerpoint/2010/main" val="245769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新建工程步骤</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建立工程文件夹，</a:t>
            </a:r>
            <a:r>
              <a:rPr lang="en-US" altLang="zh-CN" sz="2800"/>
              <a:t>Keil</a:t>
            </a:r>
            <a:r>
              <a:rPr lang="zh-CN" altLang="en-US" sz="2800"/>
              <a:t>中新建工程，选择型号</a:t>
            </a:r>
            <a:endParaRPr lang="en-US" altLang="zh-CN" sz="2800"/>
          </a:p>
          <a:p>
            <a:pPr marL="457200" indent="-457200">
              <a:buFont typeface="Arial" panose="020B0604020202020204" pitchFamily="34" charset="0"/>
              <a:buChar char="•"/>
            </a:pPr>
            <a:r>
              <a:rPr lang="zh-CN" altLang="en-US" sz="2800"/>
              <a:t>工程文件夹里建立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等文件夹，复制固件库里面的文件到工程文件夹</a:t>
            </a:r>
            <a:endParaRPr lang="en-US" altLang="zh-CN" sz="2800"/>
          </a:p>
          <a:p>
            <a:pPr marL="457200" indent="-457200">
              <a:buFont typeface="Arial" panose="020B0604020202020204" pitchFamily="34" charset="0"/>
              <a:buChar char="•"/>
            </a:pPr>
            <a:r>
              <a:rPr lang="zh-CN" altLang="en-US" sz="2800"/>
              <a:t>工程里对应建立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等同名称的分组，然后将文件夹内的文件添加到工程分组里</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Include Paths</a:t>
            </a:r>
            <a:r>
              <a:rPr lang="zh-CN" altLang="en-US" sz="2800"/>
              <a:t>内声明所有包含头文件的文件夹</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Define</a:t>
            </a:r>
            <a:r>
              <a:rPr lang="zh-CN" altLang="en-US" sz="2800"/>
              <a:t>内定义</a:t>
            </a:r>
            <a:r>
              <a:rPr lang="en-US" altLang="zh-CN" sz="2800"/>
              <a:t>USE_STDPERIPH_DRIVER</a:t>
            </a:r>
          </a:p>
          <a:p>
            <a:pPr marL="457200" indent="-457200">
              <a:buFont typeface="Arial" panose="020B0604020202020204" pitchFamily="34" charset="0"/>
              <a:buChar char="•"/>
            </a:pPr>
            <a:r>
              <a:rPr lang="zh-CN" altLang="en-US" sz="2800"/>
              <a:t>工程选项，</a:t>
            </a:r>
            <a:r>
              <a:rPr lang="en-US" altLang="zh-CN" sz="2800"/>
              <a:t>Debug</a:t>
            </a:r>
            <a:r>
              <a:rPr lang="zh-CN" altLang="en-US" sz="2800"/>
              <a:t>，下拉列表选择对应调试器，</a:t>
            </a:r>
            <a:r>
              <a:rPr lang="en-US" altLang="zh-CN" sz="2800"/>
              <a:t>Settings</a:t>
            </a:r>
            <a:r>
              <a:rPr lang="zh-CN" altLang="en-US" sz="2800"/>
              <a:t>，</a:t>
            </a:r>
            <a:r>
              <a:rPr lang="en-US" altLang="zh-CN" sz="2800"/>
              <a:t>Flash Download</a:t>
            </a:r>
            <a:r>
              <a:rPr lang="zh-CN" altLang="en-US" sz="2800"/>
              <a:t>里勾选</a:t>
            </a:r>
            <a:r>
              <a:rPr lang="en-US" altLang="zh-CN" sz="2800"/>
              <a:t>Reset and Run</a:t>
            </a:r>
          </a:p>
        </p:txBody>
      </p:sp>
    </p:spTree>
    <p:extLst>
      <p:ext uri="{BB962C8B-B14F-4D97-AF65-F5344CB8AC3E}">
        <p14:creationId xmlns:p14="http://schemas.microsoft.com/office/powerpoint/2010/main" val="13726585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操作注意事项</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r>
              <a:rPr lang="zh-CN" altLang="en-US" sz="2800"/>
              <a:t>写入操作时：</a:t>
            </a:r>
            <a:endParaRPr lang="en-US" altLang="zh-CN" sz="2800"/>
          </a:p>
          <a:p>
            <a:pPr marL="914400" lvl="1" indent="-457200">
              <a:buFont typeface="Arial" panose="020B0604020202020204" pitchFamily="34" charset="0"/>
              <a:buChar char="•"/>
            </a:pPr>
            <a:r>
              <a:rPr lang="zh-CN" altLang="en-US" sz="2800"/>
              <a:t>写入操作前，必须先进行写使能</a:t>
            </a:r>
            <a:endParaRPr lang="en-US" altLang="zh-CN" sz="2800"/>
          </a:p>
          <a:p>
            <a:pPr marL="914400" lvl="1" indent="-457200">
              <a:buFont typeface="Arial" panose="020B0604020202020204" pitchFamily="34" charset="0"/>
              <a:buChar char="•"/>
            </a:pPr>
            <a:r>
              <a:rPr lang="zh-CN" altLang="en-US" sz="2800"/>
              <a:t>每个数据位只能由</a:t>
            </a:r>
            <a:r>
              <a:rPr lang="en-US" altLang="zh-CN" sz="2800"/>
              <a:t>1</a:t>
            </a:r>
            <a:r>
              <a:rPr lang="zh-CN" altLang="en-US" sz="2800"/>
              <a:t>改写为</a:t>
            </a:r>
            <a:r>
              <a:rPr lang="en-US" altLang="zh-CN" sz="2800"/>
              <a:t>0</a:t>
            </a:r>
            <a:r>
              <a:rPr lang="zh-CN" altLang="en-US" sz="2800"/>
              <a:t>，不能由</a:t>
            </a:r>
            <a:r>
              <a:rPr lang="en-US" altLang="zh-CN" sz="2800"/>
              <a:t>0</a:t>
            </a:r>
            <a:r>
              <a:rPr lang="zh-CN" altLang="en-US" sz="2800"/>
              <a:t>改写为</a:t>
            </a:r>
            <a:r>
              <a:rPr lang="en-US" altLang="zh-CN" sz="2800"/>
              <a:t>1</a:t>
            </a:r>
          </a:p>
          <a:p>
            <a:pPr marL="914400" lvl="1" indent="-457200">
              <a:buFont typeface="Arial" panose="020B0604020202020204" pitchFamily="34" charset="0"/>
              <a:buChar char="•"/>
            </a:pPr>
            <a:r>
              <a:rPr lang="zh-CN" altLang="en-US" sz="2800"/>
              <a:t>写入数据前必须先擦除，擦除后，所有数据位变为</a:t>
            </a:r>
            <a:r>
              <a:rPr lang="en-US" altLang="zh-CN" sz="2800"/>
              <a:t>1</a:t>
            </a:r>
          </a:p>
          <a:p>
            <a:pPr marL="914400" lvl="1" indent="-457200">
              <a:buFont typeface="Arial" panose="020B0604020202020204" pitchFamily="34" charset="0"/>
              <a:buChar char="•"/>
            </a:pPr>
            <a:r>
              <a:rPr lang="zh-CN" altLang="en-US" sz="2800"/>
              <a:t>擦除必须按最小擦除单元进行</a:t>
            </a:r>
            <a:endParaRPr lang="en-US" altLang="zh-CN" sz="2800"/>
          </a:p>
          <a:p>
            <a:pPr marL="914400" lvl="1" indent="-457200">
              <a:buFont typeface="Arial" panose="020B0604020202020204" pitchFamily="34" charset="0"/>
              <a:buChar char="•"/>
            </a:pPr>
            <a:r>
              <a:rPr lang="zh-CN" altLang="en-US" sz="2800"/>
              <a:t>连续写入多字节时，最多写入一页的数据，超过页尾位置的数据，会回到页首覆盖写入</a:t>
            </a:r>
            <a:endParaRPr lang="en-US" altLang="zh-CN" sz="2800"/>
          </a:p>
          <a:p>
            <a:pPr marL="914400" lvl="1" indent="-457200">
              <a:buFont typeface="Arial" panose="020B0604020202020204" pitchFamily="34" charset="0"/>
              <a:buChar char="•"/>
            </a:pPr>
            <a:r>
              <a:rPr lang="zh-CN" altLang="en-US" sz="2800"/>
              <a:t>写入操作结束后，芯片进入忙状态，不响应新的读写操作</a:t>
            </a:r>
            <a:endParaRPr lang="en-US" altLang="zh-CN" sz="2800"/>
          </a:p>
          <a:p>
            <a:r>
              <a:rPr lang="zh-CN" altLang="en-US" sz="2800"/>
              <a:t>读取操作时：</a:t>
            </a:r>
            <a:endParaRPr lang="en-US" altLang="zh-CN" sz="2800"/>
          </a:p>
          <a:p>
            <a:pPr marL="914400" lvl="1" indent="-457200">
              <a:buFont typeface="Arial" panose="020B0604020202020204" pitchFamily="34" charset="0"/>
              <a:buChar char="•"/>
            </a:pPr>
            <a:r>
              <a:rPr lang="zh-CN" altLang="en-US" sz="2800"/>
              <a:t>直接调用读取时序，无需使能，无需额外操作，没有页的限制，读取操作结束后不会进入忙状态，但不能在忙状态时读取</a:t>
            </a:r>
            <a:endParaRPr lang="en-US" altLang="zh-CN" sz="2800"/>
          </a:p>
        </p:txBody>
      </p:sp>
    </p:spTree>
    <p:extLst>
      <p:ext uri="{BB962C8B-B14F-4D97-AF65-F5344CB8AC3E}">
        <p14:creationId xmlns:p14="http://schemas.microsoft.com/office/powerpoint/2010/main" val="2366627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外设简介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SPI</a:t>
            </a:r>
            <a:r>
              <a:rPr lang="zh-CN" altLang="en-US" sz="2800"/>
              <a:t>收发电路，可以由硬件自动执行时钟生成、数据收发等功能，减轻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可配置</a:t>
            </a:r>
            <a:r>
              <a:rPr lang="en-US" altLang="zh-CN" sz="2800"/>
              <a:t>8</a:t>
            </a:r>
            <a:r>
              <a:rPr lang="zh-CN" altLang="en-US" sz="2800"/>
              <a:t>位</a:t>
            </a:r>
            <a:r>
              <a:rPr lang="en-US" altLang="zh-CN" sz="2800"/>
              <a:t>/16</a:t>
            </a:r>
            <a:r>
              <a:rPr lang="zh-CN" altLang="en-US" sz="2800"/>
              <a:t>位数据帧、高位先行</a:t>
            </a:r>
            <a:r>
              <a:rPr lang="en-US" altLang="zh-CN" sz="2800"/>
              <a:t>/</a:t>
            </a:r>
            <a:r>
              <a:rPr lang="zh-CN" altLang="en-US" sz="2800"/>
              <a:t>低位先行</a:t>
            </a:r>
            <a:endParaRPr lang="en-US" altLang="zh-CN" sz="2800"/>
          </a:p>
          <a:p>
            <a:pPr marL="457200" indent="-457200">
              <a:buFont typeface="Arial" panose="020B0604020202020204" pitchFamily="34" charset="0"/>
              <a:buChar char="•"/>
            </a:pPr>
            <a:r>
              <a:rPr lang="zh-CN" altLang="en-US" sz="2800"/>
              <a:t>时钟频率：</a:t>
            </a:r>
            <a:r>
              <a:rPr lang="en-US" altLang="zh-CN" sz="2800"/>
              <a:t> f</a:t>
            </a:r>
            <a:r>
              <a:rPr lang="en-US" altLang="zh-CN" sz="2800" baseline="-25000"/>
              <a:t>PCLK</a:t>
            </a:r>
            <a:r>
              <a:rPr lang="en-US" altLang="zh-CN" sz="2800"/>
              <a:t> / (2, 4, 8, 16, 32, 64, 128, 256)</a:t>
            </a:r>
          </a:p>
          <a:p>
            <a:pPr marL="457200" indent="-457200">
              <a:buFont typeface="Arial" panose="020B0604020202020204" pitchFamily="34" charset="0"/>
              <a:buChar char="•"/>
            </a:pPr>
            <a:r>
              <a:rPr lang="zh-CN" altLang="en-US" sz="2800"/>
              <a:t>支持多主机模型、主或从操作</a:t>
            </a:r>
            <a:endParaRPr lang="en-US" altLang="zh-CN" sz="2800"/>
          </a:p>
          <a:p>
            <a:pPr marL="457200" indent="-457200">
              <a:buFont typeface="Arial" panose="020B0604020202020204" pitchFamily="34" charset="0"/>
              <a:buChar char="•"/>
            </a:pPr>
            <a:r>
              <a:rPr lang="zh-CN" altLang="en-US" sz="2800"/>
              <a:t>可精简为半双工</a:t>
            </a:r>
            <a:r>
              <a:rPr lang="en-US" altLang="zh-CN" sz="2800"/>
              <a:t>/</a:t>
            </a:r>
            <a:r>
              <a:rPr lang="zh-CN" altLang="en-US" sz="2800"/>
              <a:t>单工通信</a:t>
            </a:r>
            <a:endParaRPr lang="en-US" altLang="zh-CN" sz="2800"/>
          </a:p>
          <a:p>
            <a:pPr marL="457200" indent="-457200">
              <a:buFont typeface="Arial" panose="020B0604020202020204" pitchFamily="34" charset="0"/>
              <a:buChar char="•"/>
            </a:pPr>
            <a:r>
              <a:rPr lang="zh-CN" altLang="en-US" sz="2800"/>
              <a:t>支持</a:t>
            </a:r>
            <a:r>
              <a:rPr lang="en-US" altLang="zh-CN" sz="2800"/>
              <a:t>DMA</a:t>
            </a:r>
          </a:p>
          <a:p>
            <a:pPr marL="457200" indent="-457200">
              <a:buFont typeface="Arial" panose="020B0604020202020204" pitchFamily="34" charset="0"/>
              <a:buChar char="•"/>
            </a:pPr>
            <a:r>
              <a:rPr lang="zh-CN" altLang="en-US" sz="2800"/>
              <a:t>兼容</a:t>
            </a:r>
            <a:r>
              <a:rPr lang="en-US" altLang="zh-CN" sz="2800"/>
              <a:t>I2S</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SPI</a:t>
            </a:r>
            <a:r>
              <a:rPr lang="zh-CN" altLang="en-US" sz="2800"/>
              <a:t>资源：</a:t>
            </a:r>
            <a:r>
              <a:rPr lang="en-US" altLang="zh-CN" sz="2800"/>
              <a:t>SPI1</a:t>
            </a:r>
            <a:r>
              <a:rPr lang="zh-CN" altLang="en-US" sz="2800"/>
              <a:t>、</a:t>
            </a:r>
            <a:r>
              <a:rPr lang="en-US" altLang="zh-CN" sz="2800"/>
              <a:t>SPI2</a:t>
            </a:r>
          </a:p>
        </p:txBody>
      </p:sp>
    </p:spTree>
    <p:extLst>
      <p:ext uri="{BB962C8B-B14F-4D97-AF65-F5344CB8AC3E}">
        <p14:creationId xmlns:p14="http://schemas.microsoft.com/office/powerpoint/2010/main" val="10805123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框图</a:t>
            </a:r>
          </a:p>
        </p:txBody>
      </p:sp>
      <p:pic>
        <p:nvPicPr>
          <p:cNvPr id="3" name="图片 2">
            <a:extLst>
              <a:ext uri="{FF2B5EF4-FFF2-40B4-BE49-F238E27FC236}">
                <a16:creationId xmlns:a16="http://schemas.microsoft.com/office/drawing/2014/main" id="{48443BD5-E689-290E-6A5F-A57CB3C818D4}"/>
              </a:ext>
            </a:extLst>
          </p:cNvPr>
          <p:cNvPicPr>
            <a:picLocks noChangeAspect="1"/>
          </p:cNvPicPr>
          <p:nvPr/>
        </p:nvPicPr>
        <p:blipFill>
          <a:blip r:embed="rId2"/>
          <a:stretch>
            <a:fillRect/>
          </a:stretch>
        </p:blipFill>
        <p:spPr>
          <a:xfrm>
            <a:off x="2750817" y="1069574"/>
            <a:ext cx="6690365" cy="5370982"/>
          </a:xfrm>
          <a:prstGeom prst="rect">
            <a:avLst/>
          </a:prstGeom>
        </p:spPr>
      </p:pic>
    </p:spTree>
    <p:extLst>
      <p:ext uri="{BB962C8B-B14F-4D97-AF65-F5344CB8AC3E}">
        <p14:creationId xmlns:p14="http://schemas.microsoft.com/office/powerpoint/2010/main" val="6348919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2614C041-1681-4B0F-9386-5196F157EA8D}"/>
              </a:ext>
            </a:extLst>
          </p:cNvPr>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A9EF1C-9503-4548-A0BF-52117A8E8C42}"/>
              </a:ext>
            </a:extLst>
          </p:cNvPr>
          <p:cNvSpPr/>
          <p:nvPr/>
        </p:nvSpPr>
        <p:spPr>
          <a:xfrm>
            <a:off x="5963478" y="1900367"/>
            <a:ext cx="1743745" cy="686220"/>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波特率发生器</a:t>
            </a:r>
            <a:endParaRPr lang="en-US" altLang="zh-CN"/>
          </a:p>
        </p:txBody>
      </p:sp>
      <p:sp>
        <p:nvSpPr>
          <p:cNvPr id="37" name="矩形 36">
            <a:extLst>
              <a:ext uri="{FF2B5EF4-FFF2-40B4-BE49-F238E27FC236}">
                <a16:creationId xmlns:a16="http://schemas.microsoft.com/office/drawing/2014/main" id="{FB471546-E75B-431E-AC0B-36A1D337207E}"/>
              </a:ext>
            </a:extLst>
          </p:cNvPr>
          <p:cNvSpPr/>
          <p:nvPr/>
        </p:nvSpPr>
        <p:spPr>
          <a:xfrm>
            <a:off x="2640750" y="364576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a:extLst>
              <a:ext uri="{FF2B5EF4-FFF2-40B4-BE49-F238E27FC236}">
                <a16:creationId xmlns:a16="http://schemas.microsoft.com/office/drawing/2014/main" id="{62E841F3-5282-41D2-ABF9-922B7621EAF4}"/>
              </a:ext>
            </a:extLst>
          </p:cNvPr>
          <p:cNvSpPr/>
          <p:nvPr/>
        </p:nvSpPr>
        <p:spPr>
          <a:xfrm>
            <a:off x="4932213" y="3148718"/>
            <a:ext cx="3138607" cy="217536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6" name="矩形 45">
            <a:extLst>
              <a:ext uri="{FF2B5EF4-FFF2-40B4-BE49-F238E27FC236}">
                <a16:creationId xmlns:a16="http://schemas.microsoft.com/office/drawing/2014/main" id="{8BA38B0A-E642-4B98-BDB3-4B62B1E24D14}"/>
              </a:ext>
            </a:extLst>
          </p:cNvPr>
          <p:cNvSpPr/>
          <p:nvPr/>
        </p:nvSpPr>
        <p:spPr>
          <a:xfrm>
            <a:off x="8759639" y="370710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47" name="直接箭头连接符 46">
            <a:extLst>
              <a:ext uri="{FF2B5EF4-FFF2-40B4-BE49-F238E27FC236}">
                <a16:creationId xmlns:a16="http://schemas.microsoft.com/office/drawing/2014/main" id="{E8FD5291-A797-4180-A57D-811C13906FAF}"/>
              </a:ext>
            </a:extLst>
          </p:cNvPr>
          <p:cNvCxnSpPr>
            <a:cxnSpLocks/>
            <a:stCxn id="7" idx="3"/>
          </p:cNvCxnSpPr>
          <p:nvPr/>
        </p:nvCxnSpPr>
        <p:spPr>
          <a:xfrm>
            <a:off x="7707223" y="224347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35A6D477-B750-4E23-99F1-2C45D23684B3}"/>
              </a:ext>
            </a:extLst>
          </p:cNvPr>
          <p:cNvSpPr/>
          <p:nvPr/>
        </p:nvSpPr>
        <p:spPr>
          <a:xfrm>
            <a:off x="8760469" y="1885770"/>
            <a:ext cx="900000" cy="68621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67" name="直接箭头连接符 66">
            <a:extLst>
              <a:ext uri="{FF2B5EF4-FFF2-40B4-BE49-F238E27FC236}">
                <a16:creationId xmlns:a16="http://schemas.microsoft.com/office/drawing/2014/main" id="{ECADE76F-C61F-4EFE-AAF8-3A15E615B1E4}"/>
              </a:ext>
            </a:extLst>
          </p:cNvPr>
          <p:cNvCxnSpPr>
            <a:cxnSpLocks/>
            <a:stCxn id="54" idx="3"/>
          </p:cNvCxnSpPr>
          <p:nvPr/>
        </p:nvCxnSpPr>
        <p:spPr>
          <a:xfrm flipV="1">
            <a:off x="9660469" y="2206393"/>
            <a:ext cx="2234682" cy="2248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D1E669B-82D2-4FBF-B0B1-0C2C6A0D1201}"/>
              </a:ext>
            </a:extLst>
          </p:cNvPr>
          <p:cNvSpPr txBox="1"/>
          <p:nvPr/>
        </p:nvSpPr>
        <p:spPr>
          <a:xfrm>
            <a:off x="10936853" y="1837061"/>
            <a:ext cx="620889" cy="369332"/>
          </a:xfrm>
          <a:prstGeom prst="rect">
            <a:avLst/>
          </a:prstGeom>
          <a:noFill/>
        </p:spPr>
        <p:txBody>
          <a:bodyPr wrap="square" rtlCol="0">
            <a:spAutoFit/>
          </a:bodyPr>
          <a:lstStyle/>
          <a:p>
            <a:r>
              <a:rPr lang="en-US" altLang="zh-CN"/>
              <a:t>SCK</a:t>
            </a:r>
            <a:endParaRPr lang="zh-CN" altLang="en-US"/>
          </a:p>
        </p:txBody>
      </p:sp>
      <p:sp>
        <p:nvSpPr>
          <p:cNvPr id="74" name="文本框 73">
            <a:extLst>
              <a:ext uri="{FF2B5EF4-FFF2-40B4-BE49-F238E27FC236}">
                <a16:creationId xmlns:a16="http://schemas.microsoft.com/office/drawing/2014/main" id="{11D7EA7A-D77A-4DFD-A087-3C67240FBE4D}"/>
              </a:ext>
            </a:extLst>
          </p:cNvPr>
          <p:cNvSpPr txBox="1"/>
          <p:nvPr/>
        </p:nvSpPr>
        <p:spPr>
          <a:xfrm>
            <a:off x="10926624" y="3517734"/>
            <a:ext cx="910955" cy="369332"/>
          </a:xfrm>
          <a:prstGeom prst="rect">
            <a:avLst/>
          </a:prstGeom>
          <a:noFill/>
        </p:spPr>
        <p:txBody>
          <a:bodyPr wrap="square" rtlCol="0">
            <a:spAutoFit/>
          </a:bodyPr>
          <a:lstStyle/>
          <a:p>
            <a:r>
              <a:rPr lang="en-US" altLang="zh-CN"/>
              <a:t>MOSI</a:t>
            </a:r>
            <a:endParaRPr lang="zh-CN" altLang="en-US"/>
          </a:p>
        </p:txBody>
      </p:sp>
      <p:sp>
        <p:nvSpPr>
          <p:cNvPr id="92" name="矩形 91">
            <a:extLst>
              <a:ext uri="{FF2B5EF4-FFF2-40B4-BE49-F238E27FC236}">
                <a16:creationId xmlns:a16="http://schemas.microsoft.com/office/drawing/2014/main" id="{1F0CC04D-EB8A-4A36-ABEB-2C476F6D38FF}"/>
              </a:ext>
            </a:extLst>
          </p:cNvPr>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25" name="直接箭头连接符 24">
            <a:extLst>
              <a:ext uri="{FF2B5EF4-FFF2-40B4-BE49-F238E27FC236}">
                <a16:creationId xmlns:a16="http://schemas.microsoft.com/office/drawing/2014/main" id="{2C3F8F34-7C6A-7A3C-E87B-D139FD02AC9F}"/>
              </a:ext>
            </a:extLst>
          </p:cNvPr>
          <p:cNvCxnSpPr>
            <a:cxnSpLocks/>
          </p:cNvCxnSpPr>
          <p:nvPr/>
        </p:nvCxnSpPr>
        <p:spPr>
          <a:xfrm flipH="1">
            <a:off x="5120070" y="3891321"/>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F70BE6C-1535-96CA-5A5B-61090249307F}"/>
              </a:ext>
            </a:extLst>
          </p:cNvPr>
          <p:cNvCxnSpPr>
            <a:cxnSpLocks/>
          </p:cNvCxnSpPr>
          <p:nvPr/>
        </p:nvCxnSpPr>
        <p:spPr>
          <a:xfrm flipV="1">
            <a:off x="5120070" y="3891321"/>
            <a:ext cx="0" cy="36082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4B169C7-583C-26E8-1F6D-2D212CCDF0B0}"/>
              </a:ext>
            </a:extLst>
          </p:cNvPr>
          <p:cNvCxnSpPr>
            <a:cxnSpLocks/>
          </p:cNvCxnSpPr>
          <p:nvPr/>
        </p:nvCxnSpPr>
        <p:spPr>
          <a:xfrm>
            <a:off x="5120070" y="4252141"/>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14593FB-7212-E0C9-8C1D-E275359CFE03}"/>
              </a:ext>
            </a:extLst>
          </p:cNvPr>
          <p:cNvCxnSpPr>
            <a:cxnSpLocks/>
          </p:cNvCxnSpPr>
          <p:nvPr/>
        </p:nvCxnSpPr>
        <p:spPr>
          <a:xfrm>
            <a:off x="7707223" y="4252141"/>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AB81B30-B248-0F65-2347-A62F4AC04BFF}"/>
              </a:ext>
            </a:extLst>
          </p:cNvPr>
          <p:cNvSpPr/>
          <p:nvPr/>
        </p:nvSpPr>
        <p:spPr>
          <a:xfrm>
            <a:off x="8759639" y="406888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9" name="矩形 8">
            <a:extLst>
              <a:ext uri="{FF2B5EF4-FFF2-40B4-BE49-F238E27FC236}">
                <a16:creationId xmlns:a16="http://schemas.microsoft.com/office/drawing/2014/main" id="{33A2D8FB-AB18-7DBD-3C9B-E4B74F02D6B9}"/>
              </a:ext>
            </a:extLst>
          </p:cNvPr>
          <p:cNvSpPr/>
          <p:nvPr/>
        </p:nvSpPr>
        <p:spPr>
          <a:xfrm>
            <a:off x="5295809" y="47814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p>
        </p:txBody>
      </p:sp>
      <p:sp>
        <p:nvSpPr>
          <p:cNvPr id="10" name="矩形 9">
            <a:extLst>
              <a:ext uri="{FF2B5EF4-FFF2-40B4-BE49-F238E27FC236}">
                <a16:creationId xmlns:a16="http://schemas.microsoft.com/office/drawing/2014/main" id="{2E903E1E-BB34-E244-F760-21D152596CA9}"/>
              </a:ext>
            </a:extLst>
          </p:cNvPr>
          <p:cNvSpPr/>
          <p:nvPr/>
        </p:nvSpPr>
        <p:spPr>
          <a:xfrm>
            <a:off x="5295809" y="4060485"/>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p>
        </p:txBody>
      </p:sp>
      <p:sp>
        <p:nvSpPr>
          <p:cNvPr id="12" name="矩形 11">
            <a:extLst>
              <a:ext uri="{FF2B5EF4-FFF2-40B4-BE49-F238E27FC236}">
                <a16:creationId xmlns:a16="http://schemas.microsoft.com/office/drawing/2014/main" id="{C4B95E5B-EF42-F562-D83D-A2EEEC338C4F}"/>
              </a:ext>
            </a:extLst>
          </p:cNvPr>
          <p:cNvSpPr/>
          <p:nvPr/>
        </p:nvSpPr>
        <p:spPr>
          <a:xfrm>
            <a:off x="5295809" y="3339501"/>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p>
        </p:txBody>
      </p:sp>
      <p:cxnSp>
        <p:nvCxnSpPr>
          <p:cNvPr id="14" name="直接箭头连接符 13">
            <a:extLst>
              <a:ext uri="{FF2B5EF4-FFF2-40B4-BE49-F238E27FC236}">
                <a16:creationId xmlns:a16="http://schemas.microsoft.com/office/drawing/2014/main" id="{AD15054E-057E-3D71-8BE7-485104E8BE4F}"/>
              </a:ext>
            </a:extLst>
          </p:cNvPr>
          <p:cNvCxnSpPr>
            <a:cxnSpLocks/>
          </p:cNvCxnSpPr>
          <p:nvPr/>
        </p:nvCxnSpPr>
        <p:spPr>
          <a:xfrm>
            <a:off x="9659639" y="425214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19B1F6F-5363-4F62-81FD-EA4637C4C1CF}"/>
              </a:ext>
            </a:extLst>
          </p:cNvPr>
          <p:cNvCxnSpPr>
            <a:cxnSpLocks/>
          </p:cNvCxnSpPr>
          <p:nvPr/>
        </p:nvCxnSpPr>
        <p:spPr>
          <a:xfrm flipH="1">
            <a:off x="9659639" y="389132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961A2BB-28AE-0A25-7E5E-B2E4B8731AB6}"/>
              </a:ext>
            </a:extLst>
          </p:cNvPr>
          <p:cNvSpPr txBox="1"/>
          <p:nvPr/>
        </p:nvSpPr>
        <p:spPr>
          <a:xfrm>
            <a:off x="10936852" y="4260671"/>
            <a:ext cx="910955" cy="369332"/>
          </a:xfrm>
          <a:prstGeom prst="rect">
            <a:avLst/>
          </a:prstGeom>
          <a:noFill/>
        </p:spPr>
        <p:txBody>
          <a:bodyPr wrap="square" rtlCol="0">
            <a:spAutoFit/>
          </a:bodyPr>
          <a:lstStyle/>
          <a:p>
            <a:r>
              <a:rPr lang="en-US" altLang="zh-CN"/>
              <a:t>MISO</a:t>
            </a:r>
            <a:endParaRPr lang="zh-CN" altLang="en-US"/>
          </a:p>
        </p:txBody>
      </p:sp>
      <p:sp>
        <p:nvSpPr>
          <p:cNvPr id="26" name="箭头: 下 25">
            <a:extLst>
              <a:ext uri="{FF2B5EF4-FFF2-40B4-BE49-F238E27FC236}">
                <a16:creationId xmlns:a16="http://schemas.microsoft.com/office/drawing/2014/main" id="{A0A266DD-DF1C-75E4-E855-35BB14FA736A}"/>
              </a:ext>
            </a:extLst>
          </p:cNvPr>
          <p:cNvSpPr/>
          <p:nvPr/>
        </p:nvSpPr>
        <p:spPr>
          <a:xfrm rot="10800000">
            <a:off x="6389916" y="4443796"/>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6C248BA1-FE5B-CA7C-BE5B-E8993BB0599D}"/>
              </a:ext>
            </a:extLst>
          </p:cNvPr>
          <p:cNvSpPr/>
          <p:nvPr/>
        </p:nvSpPr>
        <p:spPr>
          <a:xfrm rot="10800000">
            <a:off x="6389916" y="3722812"/>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3CDDAAB8-062C-0E8C-8E6A-40B8E4B78825}"/>
              </a:ext>
            </a:extLst>
          </p:cNvPr>
          <p:cNvCxnSpPr>
            <a:cxnSpLocks/>
          </p:cNvCxnSpPr>
          <p:nvPr/>
        </p:nvCxnSpPr>
        <p:spPr>
          <a:xfrm>
            <a:off x="4181183" y="415795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0050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主模式全双工连续传输</a:t>
            </a:r>
          </a:p>
        </p:txBody>
      </p:sp>
      <p:pic>
        <p:nvPicPr>
          <p:cNvPr id="8" name="图片 7">
            <a:extLst>
              <a:ext uri="{FF2B5EF4-FFF2-40B4-BE49-F238E27FC236}">
                <a16:creationId xmlns:a16="http://schemas.microsoft.com/office/drawing/2014/main" id="{35E92CC3-AEA4-4336-0276-E3312B1802C2}"/>
              </a:ext>
            </a:extLst>
          </p:cNvPr>
          <p:cNvPicPr>
            <a:picLocks noChangeAspect="1"/>
          </p:cNvPicPr>
          <p:nvPr/>
        </p:nvPicPr>
        <p:blipFill>
          <a:blip r:embed="rId2"/>
          <a:stretch>
            <a:fillRect/>
          </a:stretch>
        </p:blipFill>
        <p:spPr>
          <a:xfrm>
            <a:off x="1880458" y="1014350"/>
            <a:ext cx="8431083" cy="5497769"/>
          </a:xfrm>
          <a:prstGeom prst="rect">
            <a:avLst/>
          </a:prstGeom>
        </p:spPr>
      </p:pic>
    </p:spTree>
    <p:extLst>
      <p:ext uri="{BB962C8B-B14F-4D97-AF65-F5344CB8AC3E}">
        <p14:creationId xmlns:p14="http://schemas.microsoft.com/office/powerpoint/2010/main" val="29150359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非连续传输</a:t>
            </a:r>
          </a:p>
        </p:txBody>
      </p:sp>
      <p:pic>
        <p:nvPicPr>
          <p:cNvPr id="6" name="图片 5">
            <a:extLst>
              <a:ext uri="{FF2B5EF4-FFF2-40B4-BE49-F238E27FC236}">
                <a16:creationId xmlns:a16="http://schemas.microsoft.com/office/drawing/2014/main" id="{5BDD4403-4511-127C-CD17-0D89FB7826BC}"/>
              </a:ext>
            </a:extLst>
          </p:cNvPr>
          <p:cNvPicPr>
            <a:picLocks noChangeAspect="1"/>
          </p:cNvPicPr>
          <p:nvPr/>
        </p:nvPicPr>
        <p:blipFill>
          <a:blip r:embed="rId2"/>
          <a:stretch>
            <a:fillRect/>
          </a:stretch>
        </p:blipFill>
        <p:spPr>
          <a:xfrm>
            <a:off x="1880457" y="1729294"/>
            <a:ext cx="8431083" cy="4067879"/>
          </a:xfrm>
          <a:prstGeom prst="rect">
            <a:avLst/>
          </a:prstGeom>
        </p:spPr>
      </p:pic>
    </p:spTree>
    <p:extLst>
      <p:ext uri="{BB962C8B-B14F-4D97-AF65-F5344CB8AC3E}">
        <p14:creationId xmlns:p14="http://schemas.microsoft.com/office/powerpoint/2010/main" val="42238335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p>
        </p:txBody>
      </p:sp>
      <p:pic>
        <p:nvPicPr>
          <p:cNvPr id="2" name="图片 1">
            <a:extLst>
              <a:ext uri="{FF2B5EF4-FFF2-40B4-BE49-F238E27FC236}">
                <a16:creationId xmlns:a16="http://schemas.microsoft.com/office/drawing/2014/main" id="{A9740989-BF2F-F0EF-C62A-C5A9B7521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9" y="1355143"/>
            <a:ext cx="11520000" cy="2135535"/>
          </a:xfrm>
          <a:prstGeom prst="rect">
            <a:avLst/>
          </a:prstGeom>
        </p:spPr>
      </p:pic>
      <p:pic>
        <p:nvPicPr>
          <p:cNvPr id="6" name="图片 5">
            <a:extLst>
              <a:ext uri="{FF2B5EF4-FFF2-40B4-BE49-F238E27FC236}">
                <a16:creationId xmlns:a16="http://schemas.microsoft.com/office/drawing/2014/main" id="{327B1BBE-9690-254C-96B5-7AFFBC583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99" y="3891609"/>
            <a:ext cx="11520000" cy="2136939"/>
          </a:xfrm>
          <a:prstGeom prst="rect">
            <a:avLst/>
          </a:prstGeom>
        </p:spPr>
      </p:pic>
    </p:spTree>
    <p:extLst>
      <p:ext uri="{BB962C8B-B14F-4D97-AF65-F5344CB8AC3E}">
        <p14:creationId xmlns:p14="http://schemas.microsoft.com/office/powerpoint/2010/main" val="34104828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Unix</a:t>
            </a:r>
            <a:r>
              <a:rPr lang="zh-CN" altLang="en-US" sz="3200">
                <a:latin typeface="等线" panose="02010600030101010101" pitchFamily="2" charset="-122"/>
                <a:ea typeface="等线" panose="02010600030101010101" pitchFamily="2" charset="-122"/>
              </a:rPr>
              <a:t>时间戳</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Unix </a:t>
            </a:r>
            <a:r>
              <a:rPr lang="zh-CN" altLang="en-US" sz="2800"/>
              <a:t>时间戳（</a:t>
            </a:r>
            <a:r>
              <a:rPr lang="en-US" altLang="zh-CN" sz="2800"/>
              <a:t>Unix Timestamp</a:t>
            </a:r>
            <a:r>
              <a:rPr lang="zh-CN" altLang="en-US" sz="2800"/>
              <a:t>）定义为从</a:t>
            </a:r>
            <a:r>
              <a:rPr lang="en-US" altLang="zh-CN" sz="2800"/>
              <a:t>UTC/GMT</a:t>
            </a:r>
            <a:r>
              <a:rPr lang="zh-CN" altLang="en-US" sz="2800"/>
              <a:t>的</a:t>
            </a:r>
            <a:r>
              <a:rPr lang="en-US" altLang="zh-CN" sz="2800"/>
              <a:t>1970</a:t>
            </a:r>
            <a:r>
              <a:rPr lang="zh-CN" altLang="en-US" sz="2800"/>
              <a:t>年</a:t>
            </a:r>
            <a:r>
              <a:rPr lang="en-US" altLang="zh-CN" sz="2800"/>
              <a:t>1</a:t>
            </a:r>
            <a:r>
              <a:rPr lang="zh-CN" altLang="en-US" sz="2800"/>
              <a:t>月</a:t>
            </a:r>
            <a:r>
              <a:rPr lang="en-US" altLang="zh-CN" sz="2800"/>
              <a:t>1</a:t>
            </a:r>
            <a:r>
              <a:rPr lang="zh-CN" altLang="en-US" sz="2800"/>
              <a:t>日</a:t>
            </a:r>
            <a:r>
              <a:rPr lang="en-US" altLang="zh-CN" sz="2800"/>
              <a:t>0</a:t>
            </a:r>
            <a:r>
              <a:rPr lang="zh-CN" altLang="en-US" sz="2800"/>
              <a:t>时</a:t>
            </a:r>
            <a:r>
              <a:rPr lang="en-US" altLang="zh-CN" sz="2800"/>
              <a:t>0</a:t>
            </a:r>
            <a:r>
              <a:rPr lang="zh-CN" altLang="en-US" sz="2800"/>
              <a:t>分</a:t>
            </a:r>
            <a:r>
              <a:rPr lang="en-US" altLang="zh-CN" sz="2800"/>
              <a:t>0</a:t>
            </a:r>
            <a:r>
              <a:rPr lang="zh-CN" altLang="en-US" sz="2800"/>
              <a:t>秒开始所经过的秒数，不考虑闰秒</a:t>
            </a:r>
            <a:endParaRPr lang="en-US" altLang="zh-CN" sz="2800"/>
          </a:p>
          <a:p>
            <a:pPr marL="457200" indent="-457200">
              <a:buFont typeface="Arial" panose="020B0604020202020204" pitchFamily="34" charset="0"/>
              <a:buChar char="•"/>
            </a:pPr>
            <a:r>
              <a:rPr lang="zh-CN" altLang="en-US" sz="2800"/>
              <a:t>时间戳存储在一个秒计数器中，秒计数器为</a:t>
            </a:r>
            <a:r>
              <a:rPr lang="en-US" altLang="zh-CN" sz="2800"/>
              <a:t>32</a:t>
            </a:r>
            <a:r>
              <a:rPr lang="zh-CN" altLang="en-US" sz="2800"/>
              <a:t>位</a:t>
            </a:r>
            <a:r>
              <a:rPr lang="en-US" altLang="zh-CN" sz="2800"/>
              <a:t>/64</a:t>
            </a:r>
            <a:r>
              <a:rPr lang="zh-CN" altLang="en-US" sz="2800"/>
              <a:t>位的整型变量</a:t>
            </a:r>
            <a:endParaRPr lang="en-US" altLang="zh-CN" sz="2800"/>
          </a:p>
          <a:p>
            <a:pPr marL="457200" indent="-457200">
              <a:buFont typeface="Arial" panose="020B0604020202020204" pitchFamily="34" charset="0"/>
              <a:buChar char="•"/>
            </a:pPr>
            <a:r>
              <a:rPr lang="zh-CN" altLang="en-US" sz="2800"/>
              <a:t>世界上所有时区的秒计数器相同，不同时区通过添加偏移来得到当地时间</a:t>
            </a:r>
            <a:endParaRPr lang="en-US" altLang="zh-CN" sz="2800"/>
          </a:p>
        </p:txBody>
      </p:sp>
      <p:grpSp>
        <p:nvGrpSpPr>
          <p:cNvPr id="19" name="组合 18">
            <a:extLst>
              <a:ext uri="{FF2B5EF4-FFF2-40B4-BE49-F238E27FC236}">
                <a16:creationId xmlns:a16="http://schemas.microsoft.com/office/drawing/2014/main" id="{067D8120-0B95-5D88-AE8A-B8AD2A0FBC3C}"/>
              </a:ext>
            </a:extLst>
          </p:cNvPr>
          <p:cNvGrpSpPr/>
          <p:nvPr/>
        </p:nvGrpSpPr>
        <p:grpSpPr>
          <a:xfrm>
            <a:off x="981258" y="3841491"/>
            <a:ext cx="10229483" cy="2528268"/>
            <a:chOff x="446441" y="4119786"/>
            <a:chExt cx="10229483" cy="2528268"/>
          </a:xfrm>
        </p:grpSpPr>
        <p:cxnSp>
          <p:nvCxnSpPr>
            <p:cNvPr id="2" name="直接箭头连接符 1">
              <a:extLst>
                <a:ext uri="{FF2B5EF4-FFF2-40B4-BE49-F238E27FC236}">
                  <a16:creationId xmlns:a16="http://schemas.microsoft.com/office/drawing/2014/main" id="{C4CE9EA6-EC63-D8D7-8911-3AA7824DD849}"/>
                </a:ext>
              </a:extLst>
            </p:cNvPr>
            <p:cNvCxnSpPr>
              <a:cxnSpLocks/>
            </p:cNvCxnSpPr>
            <p:nvPr/>
          </p:nvCxnSpPr>
          <p:spPr>
            <a:xfrm flipV="1">
              <a:off x="1866122" y="4805265"/>
              <a:ext cx="8809802" cy="8864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DA2921E-057D-0CDC-7515-A8A3BD99E7DD}"/>
                </a:ext>
              </a:extLst>
            </p:cNvPr>
            <p:cNvCxnSpPr>
              <a:cxnSpLocks/>
            </p:cNvCxnSpPr>
            <p:nvPr/>
          </p:nvCxnSpPr>
          <p:spPr>
            <a:xfrm flipV="1">
              <a:off x="2809538" y="4746766"/>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7CBA0B6-2166-14D0-F466-F624B86DCB0D}"/>
                </a:ext>
              </a:extLst>
            </p:cNvPr>
            <p:cNvSpPr txBox="1"/>
            <p:nvPr/>
          </p:nvSpPr>
          <p:spPr>
            <a:xfrm>
              <a:off x="446441" y="4119786"/>
              <a:ext cx="1419681" cy="400110"/>
            </a:xfrm>
            <a:prstGeom prst="rect">
              <a:avLst/>
            </a:prstGeom>
            <a:noFill/>
          </p:spPr>
          <p:txBody>
            <a:bodyPr wrap="square" rtlCol="0">
              <a:spAutoFit/>
            </a:bodyPr>
            <a:lstStyle/>
            <a:p>
              <a:pPr algn="ctr"/>
              <a:r>
                <a:rPr lang="zh-CN" altLang="en-US" sz="2000"/>
                <a:t>秒计数器</a:t>
              </a:r>
              <a:endParaRPr lang="en-US" altLang="zh-CN" sz="2000"/>
            </a:p>
          </p:txBody>
        </p:sp>
        <p:sp>
          <p:nvSpPr>
            <p:cNvPr id="8" name="文本框 7">
              <a:extLst>
                <a:ext uri="{FF2B5EF4-FFF2-40B4-BE49-F238E27FC236}">
                  <a16:creationId xmlns:a16="http://schemas.microsoft.com/office/drawing/2014/main" id="{51455C75-D23B-4929-02E3-98663138292E}"/>
                </a:ext>
              </a:extLst>
            </p:cNvPr>
            <p:cNvSpPr txBox="1"/>
            <p:nvPr/>
          </p:nvSpPr>
          <p:spPr>
            <a:xfrm>
              <a:off x="446441" y="5064195"/>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（伦敦）</a:t>
              </a:r>
              <a:endParaRPr lang="en-US" altLang="zh-CN" sz="2000"/>
            </a:p>
          </p:txBody>
        </p:sp>
        <p:sp>
          <p:nvSpPr>
            <p:cNvPr id="10" name="文本框 9">
              <a:extLst>
                <a:ext uri="{FF2B5EF4-FFF2-40B4-BE49-F238E27FC236}">
                  <a16:creationId xmlns:a16="http://schemas.microsoft.com/office/drawing/2014/main" id="{B0A55105-C625-C030-B747-BB455C751955}"/>
                </a:ext>
              </a:extLst>
            </p:cNvPr>
            <p:cNvSpPr txBox="1"/>
            <p:nvPr/>
          </p:nvSpPr>
          <p:spPr>
            <a:xfrm>
              <a:off x="2099701" y="4119786"/>
              <a:ext cx="1419681" cy="400110"/>
            </a:xfrm>
            <a:prstGeom prst="rect">
              <a:avLst/>
            </a:prstGeom>
            <a:noFill/>
          </p:spPr>
          <p:txBody>
            <a:bodyPr wrap="square" rtlCol="0">
              <a:spAutoFit/>
            </a:bodyPr>
            <a:lstStyle/>
            <a:p>
              <a:pPr algn="ctr"/>
              <a:r>
                <a:rPr lang="en-US" altLang="zh-CN" sz="2000"/>
                <a:t>0</a:t>
              </a:r>
            </a:p>
          </p:txBody>
        </p:sp>
        <p:sp>
          <p:nvSpPr>
            <p:cNvPr id="11" name="文本框 10">
              <a:extLst>
                <a:ext uri="{FF2B5EF4-FFF2-40B4-BE49-F238E27FC236}">
                  <a16:creationId xmlns:a16="http://schemas.microsoft.com/office/drawing/2014/main" id="{BE6D7C4F-B3EB-8A05-C318-7112394121E0}"/>
                </a:ext>
              </a:extLst>
            </p:cNvPr>
            <p:cNvSpPr txBox="1"/>
            <p:nvPr/>
          </p:nvSpPr>
          <p:spPr>
            <a:xfrm>
              <a:off x="2099701" y="5067629"/>
              <a:ext cx="1419674" cy="707886"/>
            </a:xfrm>
            <a:prstGeom prst="rect">
              <a:avLst/>
            </a:prstGeom>
            <a:noFill/>
          </p:spPr>
          <p:txBody>
            <a:bodyPr wrap="square" rtlCol="0">
              <a:spAutoFit/>
            </a:bodyPr>
            <a:lstStyle/>
            <a:p>
              <a:pPr algn="ctr"/>
              <a:r>
                <a:rPr lang="en-US" altLang="zh-CN" sz="2000"/>
                <a:t>1970-1-1</a:t>
              </a:r>
            </a:p>
            <a:p>
              <a:pPr algn="ctr"/>
              <a:r>
                <a:rPr lang="en-US" altLang="zh-CN" sz="2000"/>
                <a:t>0:0:0</a:t>
              </a:r>
            </a:p>
          </p:txBody>
        </p:sp>
        <p:cxnSp>
          <p:nvCxnSpPr>
            <p:cNvPr id="13" name="直接箭头连接符 12">
              <a:extLst>
                <a:ext uri="{FF2B5EF4-FFF2-40B4-BE49-F238E27FC236}">
                  <a16:creationId xmlns:a16="http://schemas.microsoft.com/office/drawing/2014/main" id="{1394FE22-07A6-6C1E-D260-B41F045CA7EC}"/>
                </a:ext>
              </a:extLst>
            </p:cNvPr>
            <p:cNvCxnSpPr>
              <a:cxnSpLocks/>
            </p:cNvCxnSpPr>
            <p:nvPr/>
          </p:nvCxnSpPr>
          <p:spPr>
            <a:xfrm flipV="1">
              <a:off x="6033792" y="4719241"/>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B717777-7CCD-862A-CB41-E6487469EF60}"/>
                </a:ext>
              </a:extLst>
            </p:cNvPr>
            <p:cNvSpPr txBox="1"/>
            <p:nvPr/>
          </p:nvSpPr>
          <p:spPr>
            <a:xfrm>
              <a:off x="5177777" y="4119786"/>
              <a:ext cx="1712030" cy="400110"/>
            </a:xfrm>
            <a:prstGeom prst="rect">
              <a:avLst/>
            </a:prstGeom>
            <a:noFill/>
          </p:spPr>
          <p:txBody>
            <a:bodyPr wrap="square" rtlCol="0">
              <a:spAutoFit/>
            </a:bodyPr>
            <a:lstStyle/>
            <a:p>
              <a:pPr algn="ctr"/>
              <a:r>
                <a:rPr lang="en-US" altLang="zh-CN" sz="2000"/>
                <a:t>1000000000</a:t>
              </a:r>
            </a:p>
          </p:txBody>
        </p:sp>
        <p:sp>
          <p:nvSpPr>
            <p:cNvPr id="15" name="文本框 14">
              <a:extLst>
                <a:ext uri="{FF2B5EF4-FFF2-40B4-BE49-F238E27FC236}">
                  <a16:creationId xmlns:a16="http://schemas.microsoft.com/office/drawing/2014/main" id="{7666E794-2F45-DC25-0C03-689B10CDD190}"/>
                </a:ext>
              </a:extLst>
            </p:cNvPr>
            <p:cNvSpPr txBox="1"/>
            <p:nvPr/>
          </p:nvSpPr>
          <p:spPr>
            <a:xfrm>
              <a:off x="5323955" y="5067629"/>
              <a:ext cx="1419674" cy="707886"/>
            </a:xfrm>
            <a:prstGeom prst="rect">
              <a:avLst/>
            </a:prstGeom>
            <a:noFill/>
          </p:spPr>
          <p:txBody>
            <a:bodyPr wrap="square" rtlCol="0">
              <a:spAutoFit/>
            </a:bodyPr>
            <a:lstStyle/>
            <a:p>
              <a:pPr algn="ctr"/>
              <a:r>
                <a:rPr lang="en-US" altLang="zh-CN" sz="2000"/>
                <a:t>2001-9-9</a:t>
              </a:r>
            </a:p>
            <a:p>
              <a:pPr algn="ctr"/>
              <a:r>
                <a:rPr lang="en-US" altLang="zh-CN" sz="2000"/>
                <a:t>1:46:40</a:t>
              </a:r>
            </a:p>
          </p:txBody>
        </p:sp>
        <p:sp>
          <p:nvSpPr>
            <p:cNvPr id="16" name="文本框 15">
              <a:extLst>
                <a:ext uri="{FF2B5EF4-FFF2-40B4-BE49-F238E27FC236}">
                  <a16:creationId xmlns:a16="http://schemas.microsoft.com/office/drawing/2014/main" id="{89D741D2-5FF2-28F0-F2B8-C4286DC65C17}"/>
                </a:ext>
              </a:extLst>
            </p:cNvPr>
            <p:cNvSpPr txBox="1"/>
            <p:nvPr/>
          </p:nvSpPr>
          <p:spPr>
            <a:xfrm>
              <a:off x="8548209" y="5067629"/>
              <a:ext cx="1419674" cy="707886"/>
            </a:xfrm>
            <a:prstGeom prst="rect">
              <a:avLst/>
            </a:prstGeom>
            <a:noFill/>
          </p:spPr>
          <p:txBody>
            <a:bodyPr wrap="square" rtlCol="0">
              <a:spAutoFit/>
            </a:bodyPr>
            <a:lstStyle/>
            <a:p>
              <a:pPr algn="ctr"/>
              <a:r>
                <a:rPr lang="en-US" altLang="zh-CN" sz="2000"/>
                <a:t>2023-1-1</a:t>
              </a:r>
            </a:p>
            <a:p>
              <a:pPr algn="ctr"/>
              <a:r>
                <a:rPr lang="en-US" altLang="zh-CN" sz="2000"/>
                <a:t>15:59:55</a:t>
              </a:r>
            </a:p>
          </p:txBody>
        </p:sp>
        <p:cxnSp>
          <p:nvCxnSpPr>
            <p:cNvPr id="17" name="直接箭头连接符 16">
              <a:extLst>
                <a:ext uri="{FF2B5EF4-FFF2-40B4-BE49-F238E27FC236}">
                  <a16:creationId xmlns:a16="http://schemas.microsoft.com/office/drawing/2014/main" id="{09BE1A91-1E02-19C3-17B3-CB5D3D4D7AAB}"/>
                </a:ext>
              </a:extLst>
            </p:cNvPr>
            <p:cNvCxnSpPr>
              <a:cxnSpLocks/>
            </p:cNvCxnSpPr>
            <p:nvPr/>
          </p:nvCxnSpPr>
          <p:spPr>
            <a:xfrm flipV="1">
              <a:off x="9258046" y="4681062"/>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3DA71C3-54B0-A690-0530-5AAA6DFCE9BB}"/>
                </a:ext>
              </a:extLst>
            </p:cNvPr>
            <p:cNvSpPr txBox="1"/>
            <p:nvPr/>
          </p:nvSpPr>
          <p:spPr>
            <a:xfrm>
              <a:off x="8402031" y="4119786"/>
              <a:ext cx="1712030" cy="400110"/>
            </a:xfrm>
            <a:prstGeom prst="rect">
              <a:avLst/>
            </a:prstGeom>
            <a:noFill/>
          </p:spPr>
          <p:txBody>
            <a:bodyPr wrap="square" rtlCol="0">
              <a:spAutoFit/>
            </a:bodyPr>
            <a:lstStyle/>
            <a:p>
              <a:pPr algn="ctr"/>
              <a:r>
                <a:rPr lang="en-US" altLang="zh-CN" sz="2000"/>
                <a:t>1672588795</a:t>
              </a:r>
            </a:p>
          </p:txBody>
        </p:sp>
        <p:sp>
          <p:nvSpPr>
            <p:cNvPr id="3" name="文本框 2">
              <a:extLst>
                <a:ext uri="{FF2B5EF4-FFF2-40B4-BE49-F238E27FC236}">
                  <a16:creationId xmlns:a16="http://schemas.microsoft.com/office/drawing/2014/main" id="{87FC7B1A-9685-698E-2DA9-03ECEA9D5DB0}"/>
                </a:ext>
              </a:extLst>
            </p:cNvPr>
            <p:cNvSpPr txBox="1"/>
            <p:nvPr/>
          </p:nvSpPr>
          <p:spPr>
            <a:xfrm>
              <a:off x="446441" y="5940168"/>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（北京）</a:t>
              </a:r>
              <a:endParaRPr lang="en-US" altLang="zh-CN" sz="2000"/>
            </a:p>
          </p:txBody>
        </p:sp>
        <p:sp>
          <p:nvSpPr>
            <p:cNvPr id="9" name="文本框 8">
              <a:extLst>
                <a:ext uri="{FF2B5EF4-FFF2-40B4-BE49-F238E27FC236}">
                  <a16:creationId xmlns:a16="http://schemas.microsoft.com/office/drawing/2014/main" id="{C646DF35-F5CF-96D9-DFD6-7D328B4B5EAA}"/>
                </a:ext>
              </a:extLst>
            </p:cNvPr>
            <p:cNvSpPr txBox="1"/>
            <p:nvPr/>
          </p:nvSpPr>
          <p:spPr>
            <a:xfrm>
              <a:off x="2099701" y="5940168"/>
              <a:ext cx="1419674" cy="707886"/>
            </a:xfrm>
            <a:prstGeom prst="rect">
              <a:avLst/>
            </a:prstGeom>
            <a:noFill/>
          </p:spPr>
          <p:txBody>
            <a:bodyPr wrap="square" rtlCol="0">
              <a:spAutoFit/>
            </a:bodyPr>
            <a:lstStyle/>
            <a:p>
              <a:pPr algn="ctr"/>
              <a:r>
                <a:rPr lang="en-US" altLang="zh-CN" sz="2000"/>
                <a:t>1970-1-1</a:t>
              </a:r>
            </a:p>
            <a:p>
              <a:pPr algn="ctr"/>
              <a:r>
                <a:rPr lang="en-US" altLang="zh-CN" sz="2000"/>
                <a:t>8:0:0</a:t>
              </a:r>
            </a:p>
          </p:txBody>
        </p:sp>
        <p:sp>
          <p:nvSpPr>
            <p:cNvPr id="12" name="文本框 11">
              <a:extLst>
                <a:ext uri="{FF2B5EF4-FFF2-40B4-BE49-F238E27FC236}">
                  <a16:creationId xmlns:a16="http://schemas.microsoft.com/office/drawing/2014/main" id="{794D8694-AD7D-7323-FD33-849B7933E549}"/>
                </a:ext>
              </a:extLst>
            </p:cNvPr>
            <p:cNvSpPr txBox="1"/>
            <p:nvPr/>
          </p:nvSpPr>
          <p:spPr>
            <a:xfrm>
              <a:off x="5323955" y="5940168"/>
              <a:ext cx="1419674" cy="707886"/>
            </a:xfrm>
            <a:prstGeom prst="rect">
              <a:avLst/>
            </a:prstGeom>
            <a:noFill/>
          </p:spPr>
          <p:txBody>
            <a:bodyPr wrap="square" rtlCol="0">
              <a:spAutoFit/>
            </a:bodyPr>
            <a:lstStyle/>
            <a:p>
              <a:pPr algn="ctr"/>
              <a:r>
                <a:rPr lang="en-US" altLang="zh-CN" sz="2000"/>
                <a:t>2001-9-9</a:t>
              </a:r>
            </a:p>
            <a:p>
              <a:pPr algn="ctr"/>
              <a:r>
                <a:rPr lang="en-US" altLang="zh-CN" sz="2000"/>
                <a:t>9:46:40</a:t>
              </a:r>
            </a:p>
          </p:txBody>
        </p:sp>
        <p:sp>
          <p:nvSpPr>
            <p:cNvPr id="20" name="文本框 19">
              <a:extLst>
                <a:ext uri="{FF2B5EF4-FFF2-40B4-BE49-F238E27FC236}">
                  <a16:creationId xmlns:a16="http://schemas.microsoft.com/office/drawing/2014/main" id="{1E9228D4-613F-1CB7-077C-A9527BB4DDF9}"/>
                </a:ext>
              </a:extLst>
            </p:cNvPr>
            <p:cNvSpPr txBox="1"/>
            <p:nvPr/>
          </p:nvSpPr>
          <p:spPr>
            <a:xfrm>
              <a:off x="8548209" y="5940168"/>
              <a:ext cx="1419674" cy="707886"/>
            </a:xfrm>
            <a:prstGeom prst="rect">
              <a:avLst/>
            </a:prstGeom>
            <a:noFill/>
          </p:spPr>
          <p:txBody>
            <a:bodyPr wrap="square" rtlCol="0">
              <a:spAutoFit/>
            </a:bodyPr>
            <a:lstStyle/>
            <a:p>
              <a:pPr algn="ctr"/>
              <a:r>
                <a:rPr lang="en-US" altLang="zh-CN" sz="2000"/>
                <a:t>2023-1-1</a:t>
              </a:r>
            </a:p>
            <a:p>
              <a:pPr algn="ctr"/>
              <a:r>
                <a:rPr lang="en-US" altLang="zh-CN" sz="2000"/>
                <a:t>23:59:55</a:t>
              </a:r>
            </a:p>
          </p:txBody>
        </p:sp>
      </p:grpSp>
    </p:spTree>
    <p:extLst>
      <p:ext uri="{BB962C8B-B14F-4D97-AF65-F5344CB8AC3E}">
        <p14:creationId xmlns:p14="http://schemas.microsoft.com/office/powerpoint/2010/main" val="24363632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UTC/GMT</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GMT</a:t>
            </a:r>
            <a:r>
              <a:rPr lang="zh-CN" altLang="en-US" sz="2800"/>
              <a:t>（</a:t>
            </a:r>
            <a:r>
              <a:rPr lang="en-US" altLang="zh-CN" sz="2800"/>
              <a:t>Greenwich Mean Time</a:t>
            </a:r>
            <a:r>
              <a:rPr lang="zh-CN" altLang="en-US" sz="2800"/>
              <a:t>）格林尼治标准时间是一种以地球自转为基础的时间计量系统。它将地球自转一周的时间间隔等分为</a:t>
            </a:r>
            <a:r>
              <a:rPr lang="en-US" altLang="zh-CN" sz="2800"/>
              <a:t>24</a:t>
            </a:r>
            <a:r>
              <a:rPr lang="zh-CN" altLang="en-US" sz="2800"/>
              <a:t>小时，以此确定计时标准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UTC</a:t>
            </a:r>
            <a:r>
              <a:rPr lang="zh-CN" altLang="en-US" sz="2800"/>
              <a:t>（</a:t>
            </a:r>
            <a:r>
              <a:rPr lang="en-US" altLang="zh-CN" sz="2800"/>
              <a:t>Universal Time Coordinated</a:t>
            </a:r>
            <a:r>
              <a:rPr lang="zh-CN" altLang="en-US" sz="2800"/>
              <a:t>）协调世界时是一种以原子钟为基础的时间计量系统。它规定铯</a:t>
            </a:r>
            <a:r>
              <a:rPr lang="en-US" altLang="zh-CN" sz="2800"/>
              <a:t>133</a:t>
            </a:r>
            <a:r>
              <a:rPr lang="zh-CN" altLang="en-US" sz="2800"/>
              <a:t>原子基态的两个超精细能级间在零磁场下跃迁辐射</a:t>
            </a:r>
            <a:r>
              <a:rPr lang="en-US" altLang="zh-CN" sz="2800"/>
              <a:t>9,192,631,770</a:t>
            </a:r>
            <a:r>
              <a:rPr lang="zh-CN" altLang="en-US" sz="2800"/>
              <a:t>周所持续的时间为</a:t>
            </a:r>
            <a:r>
              <a:rPr lang="en-US" altLang="zh-CN" sz="2800"/>
              <a:t>1</a:t>
            </a:r>
            <a:r>
              <a:rPr lang="zh-CN" altLang="en-US" sz="2800"/>
              <a:t>秒。当原子钟计时一天的时间与地球自转一周的时间相差超过</a:t>
            </a:r>
            <a:r>
              <a:rPr lang="en-US" altLang="zh-CN" sz="2800"/>
              <a:t>0.9</a:t>
            </a:r>
            <a:r>
              <a:rPr lang="zh-CN" altLang="en-US" sz="2800"/>
              <a:t>秒时，</a:t>
            </a:r>
            <a:r>
              <a:rPr lang="en-US" altLang="zh-CN" sz="2800"/>
              <a:t>UTC</a:t>
            </a:r>
            <a:r>
              <a:rPr lang="zh-CN" altLang="en-US" sz="2800"/>
              <a:t>会执行闰秒来保证其计时与地球自转的协调一致</a:t>
            </a:r>
            <a:endParaRPr lang="en-US" altLang="zh-CN" sz="2800"/>
          </a:p>
        </p:txBody>
      </p:sp>
    </p:spTree>
    <p:extLst>
      <p:ext uri="{BB962C8B-B14F-4D97-AF65-F5344CB8AC3E}">
        <p14:creationId xmlns:p14="http://schemas.microsoft.com/office/powerpoint/2010/main" val="1458667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p>
        </p:txBody>
      </p:sp>
      <p:sp>
        <p:nvSpPr>
          <p:cNvPr id="7" name="文本框 6">
            <a:extLst>
              <a:ext uri="{FF2B5EF4-FFF2-40B4-BE49-F238E27FC236}">
                <a16:creationId xmlns:a16="http://schemas.microsoft.com/office/drawing/2014/main" id="{F60FF070-84EB-10B1-8F01-6EBCE16363C5}"/>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C</a:t>
            </a:r>
            <a:r>
              <a:rPr lang="zh-CN" altLang="en-US" sz="2800"/>
              <a:t>语言的</a:t>
            </a:r>
            <a:r>
              <a:rPr lang="en-US" altLang="zh-CN" sz="2800"/>
              <a:t>time.h</a:t>
            </a:r>
            <a:r>
              <a:rPr lang="zh-CN" altLang="en-US" sz="2800"/>
              <a:t>模块提供了时间获取和时间戳转换的相关函数，可以方便地进行秒计数器、日期时间和字符串之间的转换</a:t>
            </a:r>
            <a:endParaRPr lang="en-US" altLang="zh-CN" sz="2800"/>
          </a:p>
        </p:txBody>
      </p:sp>
      <p:graphicFrame>
        <p:nvGraphicFramePr>
          <p:cNvPr id="9" name="表格 8">
            <a:extLst>
              <a:ext uri="{FF2B5EF4-FFF2-40B4-BE49-F238E27FC236}">
                <a16:creationId xmlns:a16="http://schemas.microsoft.com/office/drawing/2014/main" id="{66053948-639E-8E9D-B41C-68C91CD883C8}"/>
              </a:ext>
            </a:extLst>
          </p:cNvPr>
          <p:cNvGraphicFramePr>
            <a:graphicFrameLocks noGrp="1"/>
          </p:cNvGraphicFramePr>
          <p:nvPr>
            <p:extLst>
              <p:ext uri="{D42A27DB-BD31-4B8C-83A1-F6EECF244321}">
                <p14:modId xmlns:p14="http://schemas.microsoft.com/office/powerpoint/2010/main" val="4128766505"/>
              </p:ext>
            </p:extLst>
          </p:nvPr>
        </p:nvGraphicFramePr>
        <p:xfrm>
          <a:off x="785999" y="2447774"/>
          <a:ext cx="10620000" cy="3705808"/>
        </p:xfrm>
        <a:graphic>
          <a:graphicData uri="http://schemas.openxmlformats.org/drawingml/2006/table">
            <a:tbl>
              <a:tblPr firstRow="1" bandRow="1">
                <a:tableStyleId>{93296810-A885-4BE3-A3E7-6D5BEEA58F35}</a:tableStyleId>
              </a:tblPr>
              <a:tblGrid>
                <a:gridCol w="5320603">
                  <a:extLst>
                    <a:ext uri="{9D8B030D-6E8A-4147-A177-3AD203B41FA5}">
                      <a16:colId xmlns:a16="http://schemas.microsoft.com/office/drawing/2014/main" val="3849593204"/>
                    </a:ext>
                  </a:extLst>
                </a:gridCol>
                <a:gridCol w="5299397">
                  <a:extLst>
                    <a:ext uri="{9D8B030D-6E8A-4147-A177-3AD203B41FA5}">
                      <a16:colId xmlns:a16="http://schemas.microsoft.com/office/drawing/2014/main" val="3265036246"/>
                    </a:ext>
                  </a:extLst>
                </a:gridCol>
              </a:tblGrid>
              <a:tr h="424000">
                <a:tc>
                  <a:txBody>
                    <a:bodyPr/>
                    <a:lstStyle/>
                    <a:p>
                      <a:pPr algn="ctr"/>
                      <a:r>
                        <a:rPr lang="zh-CN" altLang="en-US" sz="2000"/>
                        <a:t>函数</a:t>
                      </a:r>
                    </a:p>
                  </a:txBody>
                  <a:tcPr marL="120326" marR="120326" marT="60163" marB="60163" anchor="ctr"/>
                </a:tc>
                <a:tc>
                  <a:txBody>
                    <a:bodyPr/>
                    <a:lstStyle/>
                    <a:p>
                      <a:pPr algn="ctr"/>
                      <a:r>
                        <a:rPr lang="zh-CN" altLang="en-US" sz="2000"/>
                        <a:t>作用</a:t>
                      </a:r>
                    </a:p>
                  </a:txBody>
                  <a:tcPr marL="120326" marR="120326" marT="60163" marB="60163" anchor="ctr"/>
                </a:tc>
                <a:extLst>
                  <a:ext uri="{0D108BD9-81ED-4DB2-BD59-A6C34878D82A}">
                    <a16:rowId xmlns:a16="http://schemas.microsoft.com/office/drawing/2014/main" val="146144557"/>
                  </a:ext>
                </a:extLst>
              </a:tr>
              <a:tr h="424000">
                <a:tc>
                  <a:txBody>
                    <a:bodyPr/>
                    <a:lstStyle/>
                    <a:p>
                      <a:r>
                        <a:rPr lang="en-US" altLang="zh-CN" sz="2000">
                          <a:latin typeface="Consolas" panose="020B0609020204030204" pitchFamily="49" charset="0"/>
                        </a:rPr>
                        <a:t>time_t time(time_t*);</a:t>
                      </a:r>
                      <a:endParaRPr lang="zh-CN" altLang="en-US" sz="2000"/>
                    </a:p>
                  </a:txBody>
                  <a:tcPr marL="120326" marR="120326" marT="60163" marB="60163" anchor="ctr"/>
                </a:tc>
                <a:tc>
                  <a:txBody>
                    <a:bodyPr/>
                    <a:lstStyle/>
                    <a:p>
                      <a:r>
                        <a:rPr lang="zh-CN" altLang="en-US" sz="2000">
                          <a:latin typeface="Consolas" panose="020B0609020204030204" pitchFamily="49" charset="0"/>
                        </a:rPr>
                        <a:t>获取系统时钟</a:t>
                      </a:r>
                      <a:endParaRPr lang="zh-CN" altLang="en-US" sz="2000"/>
                    </a:p>
                  </a:txBody>
                  <a:tcPr marL="120326" marR="120326" marT="60163" marB="60163" anchor="ctr"/>
                </a:tc>
                <a:extLst>
                  <a:ext uri="{0D108BD9-81ED-4DB2-BD59-A6C34878D82A}">
                    <a16:rowId xmlns:a16="http://schemas.microsoft.com/office/drawing/2014/main" val="3638384871"/>
                  </a:ext>
                </a:extLst>
              </a:tr>
              <a:tr h="424000">
                <a:tc>
                  <a:txBody>
                    <a:bodyPr/>
                    <a:lstStyle/>
                    <a:p>
                      <a:r>
                        <a:rPr lang="en-US" altLang="zh-CN" sz="2000">
                          <a:latin typeface="Consolas" panose="020B0609020204030204" pitchFamily="49" charset="0"/>
                        </a:rPr>
                        <a:t>struct tm* gmtime(const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秒计数器转换为日期时间（</a:t>
                      </a:r>
                      <a:r>
                        <a:rPr lang="zh-CN" altLang="en-US" sz="2000"/>
                        <a:t>格林尼治时间</a:t>
                      </a:r>
                      <a:r>
                        <a:rPr lang="zh-CN" altLang="en-US" sz="2000">
                          <a:latin typeface="Consolas" panose="020B0609020204030204" pitchFamily="49" charset="0"/>
                        </a:rPr>
                        <a:t>）</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3091255945"/>
                  </a:ext>
                </a:extLst>
              </a:tr>
              <a:tr h="424000">
                <a:tc>
                  <a:txBody>
                    <a:bodyPr/>
                    <a:lstStyle/>
                    <a:p>
                      <a:r>
                        <a:rPr lang="en-US" altLang="zh-CN" sz="2000">
                          <a:latin typeface="Consolas" panose="020B0609020204030204" pitchFamily="49" charset="0"/>
                        </a:rPr>
                        <a:t>struct tm* localtime(const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秒计数器转换为日期时间（当地时间）</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821337761"/>
                  </a:ext>
                </a:extLst>
              </a:tr>
              <a:tr h="424000">
                <a:tc>
                  <a:txBody>
                    <a:bodyPr/>
                    <a:lstStyle/>
                    <a:p>
                      <a:r>
                        <a:rPr lang="en-US" altLang="zh-CN" sz="2000">
                          <a:latin typeface="Consolas" panose="020B0609020204030204" pitchFamily="49" charset="0"/>
                        </a:rPr>
                        <a:t>time_t mktime(struct tm*);</a:t>
                      </a:r>
                      <a:endParaRPr lang="zh-CN" altLang="en-US" sz="2000">
                        <a:latin typeface="Consolas" panose="020B0609020204030204" pitchFamily="49" charset="0"/>
                      </a:endParaRPr>
                    </a:p>
                  </a:txBody>
                  <a:tcPr marL="120326" marR="120326" marT="60163" marB="60163" anchor="ctr"/>
                </a:tc>
                <a:tc>
                  <a:txBody>
                    <a:bodyPr/>
                    <a:lstStyle/>
                    <a:p>
                      <a:r>
                        <a:rPr lang="zh-CN" altLang="en-US" sz="2000">
                          <a:latin typeface="Consolas" panose="020B0609020204030204" pitchFamily="49" charset="0"/>
                        </a:rPr>
                        <a:t>日期时间转换为秒计数器（</a:t>
                      </a:r>
                      <a:r>
                        <a:rPr lang="zh-CN" altLang="en-US" sz="2000"/>
                        <a:t>当地时间</a:t>
                      </a:r>
                      <a:r>
                        <a:rPr lang="zh-CN" altLang="en-US" sz="2000">
                          <a:latin typeface="Consolas" panose="020B0609020204030204" pitchFamily="49" charset="0"/>
                        </a:rPr>
                        <a:t>）</a:t>
                      </a:r>
                      <a:endParaRPr lang="zh-CN" altLang="en-US" sz="2000"/>
                    </a:p>
                  </a:txBody>
                  <a:tcPr marL="120326" marR="120326" marT="60163" marB="60163" anchor="ctr"/>
                </a:tc>
                <a:extLst>
                  <a:ext uri="{0D108BD9-81ED-4DB2-BD59-A6C34878D82A}">
                    <a16:rowId xmlns:a16="http://schemas.microsoft.com/office/drawing/2014/main" val="1058239513"/>
                  </a:ext>
                </a:extLst>
              </a:tr>
              <a:tr h="424000">
                <a:tc>
                  <a:txBody>
                    <a:bodyPr/>
                    <a:lstStyle/>
                    <a:p>
                      <a:r>
                        <a:rPr lang="en-US" altLang="zh-CN" sz="2000">
                          <a:latin typeface="Consolas" panose="020B0609020204030204" pitchFamily="49" charset="0"/>
                        </a:rPr>
                        <a:t>char* ctime(const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秒计数器转换为字符串（默认格式）</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751002395"/>
                  </a:ext>
                </a:extLst>
              </a:tr>
              <a:tr h="424000">
                <a:tc>
                  <a:txBody>
                    <a:bodyPr/>
                    <a:lstStyle/>
                    <a:p>
                      <a:r>
                        <a:rPr lang="en-US" altLang="zh-CN" sz="2000">
                          <a:latin typeface="Consolas" panose="020B0609020204030204" pitchFamily="49" charset="0"/>
                        </a:rPr>
                        <a:t>char* asctime(const struct tm*);</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日期时间转换为字符串（默认格式）</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93018999"/>
                  </a:ext>
                </a:extLst>
              </a:tr>
              <a:tr h="424000">
                <a:tc>
                  <a:txBody>
                    <a:bodyPr/>
                    <a:lstStyle/>
                    <a:p>
                      <a:r>
                        <a:rPr lang="en-US" altLang="zh-CN" sz="2000">
                          <a:latin typeface="Consolas" panose="020B0609020204030204" pitchFamily="49" charset="0"/>
                        </a:rPr>
                        <a:t>size_t strftime(char*, size_t, const char*, const struct tm*);</a:t>
                      </a:r>
                      <a:endParaRPr lang="zh-CN" altLang="en-US" sz="2000">
                        <a:latin typeface="Consolas" panose="020B0609020204030204" pitchFamily="49" charset="0"/>
                      </a:endParaRPr>
                    </a:p>
                  </a:txBody>
                  <a:tcPr marL="120326" marR="120326" marT="60163" marB="60163"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a:latin typeface="Consolas" panose="020B0609020204030204" pitchFamily="49" charset="0"/>
                        </a:rPr>
                        <a:t>日期时间转换为字符串（自定义格式）</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865492070"/>
                  </a:ext>
                </a:extLst>
              </a:tr>
            </a:tbl>
          </a:graphicData>
        </a:graphic>
      </p:graphicFrame>
    </p:spTree>
    <p:extLst>
      <p:ext uri="{BB962C8B-B14F-4D97-AF65-F5344CB8AC3E}">
        <p14:creationId xmlns:p14="http://schemas.microsoft.com/office/powerpoint/2010/main" val="411695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工程架构</a:t>
            </a:r>
          </a:p>
        </p:txBody>
      </p:sp>
      <p:sp>
        <p:nvSpPr>
          <p:cNvPr id="2" name="矩形 1"/>
          <p:cNvSpPr/>
          <p:nvPr/>
        </p:nvSpPr>
        <p:spPr>
          <a:xfrm>
            <a:off x="1468192" y="1030310"/>
            <a:ext cx="2305318" cy="5228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startup_xx.s</a:t>
            </a:r>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3" name="矩形 2"/>
          <p:cNvSpPr/>
          <p:nvPr/>
        </p:nvSpPr>
        <p:spPr>
          <a:xfrm>
            <a:off x="1571223" y="1854557"/>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复位中断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5" name="矩形 4"/>
          <p:cNvSpPr/>
          <p:nvPr/>
        </p:nvSpPr>
        <p:spPr>
          <a:xfrm>
            <a:off x="1654936" y="2331076"/>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SystemInit</a:t>
            </a:r>
            <a:endParaRPr lang="zh-CN" altLang="en-US"/>
          </a:p>
        </p:txBody>
      </p:sp>
      <p:sp>
        <p:nvSpPr>
          <p:cNvPr id="7" name="矩形 6"/>
          <p:cNvSpPr/>
          <p:nvPr/>
        </p:nvSpPr>
        <p:spPr>
          <a:xfrm>
            <a:off x="1654936" y="2865549"/>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main</a:t>
            </a:r>
            <a:endParaRPr lang="zh-CN" altLang="en-US"/>
          </a:p>
        </p:txBody>
      </p:sp>
      <p:sp>
        <p:nvSpPr>
          <p:cNvPr id="8" name="矩形 7"/>
          <p:cNvSpPr/>
          <p:nvPr/>
        </p:nvSpPr>
        <p:spPr>
          <a:xfrm>
            <a:off x="1571223" y="4032696"/>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其他中断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9" name="矩形 8"/>
          <p:cNvSpPr/>
          <p:nvPr/>
        </p:nvSpPr>
        <p:spPr>
          <a:xfrm>
            <a:off x="1654936" y="4563948"/>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调用中断</a:t>
            </a:r>
            <a:endParaRPr lang="en-US" altLang="zh-CN"/>
          </a:p>
          <a:p>
            <a:pPr algn="ctr"/>
            <a:r>
              <a:rPr lang="zh-CN" altLang="en-US"/>
              <a:t>处理函数</a:t>
            </a:r>
          </a:p>
        </p:txBody>
      </p:sp>
      <p:sp>
        <p:nvSpPr>
          <p:cNvPr id="10" name="矩形 9"/>
          <p:cNvSpPr/>
          <p:nvPr/>
        </p:nvSpPr>
        <p:spPr>
          <a:xfrm>
            <a:off x="4816698" y="1030311"/>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system_xx.c / .h</a:t>
            </a:r>
          </a:p>
          <a:p>
            <a:pPr algn="ctr"/>
            <a:endParaRPr lang="en-US" altLang="zh-CN"/>
          </a:p>
          <a:p>
            <a:pPr algn="ctr"/>
            <a:endParaRPr lang="en-US" altLang="zh-CN"/>
          </a:p>
          <a:p>
            <a:pPr algn="ctr"/>
            <a:endParaRPr lang="en-US" altLang="zh-CN"/>
          </a:p>
        </p:txBody>
      </p:sp>
      <p:sp>
        <p:nvSpPr>
          <p:cNvPr id="11" name="矩形 10"/>
          <p:cNvSpPr/>
          <p:nvPr/>
        </p:nvSpPr>
        <p:spPr>
          <a:xfrm>
            <a:off x="5019540"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SystemInit</a:t>
            </a:r>
            <a:endParaRPr lang="zh-CN" altLang="en-US"/>
          </a:p>
        </p:txBody>
      </p:sp>
      <p:sp>
        <p:nvSpPr>
          <p:cNvPr id="12" name="矩形 11"/>
          <p:cNvSpPr/>
          <p:nvPr/>
        </p:nvSpPr>
        <p:spPr>
          <a:xfrm>
            <a:off x="4816698" y="2430887"/>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main.c</a:t>
            </a:r>
          </a:p>
          <a:p>
            <a:pPr algn="ctr"/>
            <a:endParaRPr lang="en-US" altLang="zh-CN"/>
          </a:p>
          <a:p>
            <a:pPr algn="ctr"/>
            <a:endParaRPr lang="en-US" altLang="zh-CN"/>
          </a:p>
          <a:p>
            <a:pPr algn="ctr"/>
            <a:endParaRPr lang="en-US" altLang="zh-CN"/>
          </a:p>
        </p:txBody>
      </p:sp>
      <p:sp>
        <p:nvSpPr>
          <p:cNvPr id="13" name="矩形 12"/>
          <p:cNvSpPr/>
          <p:nvPr/>
        </p:nvSpPr>
        <p:spPr>
          <a:xfrm>
            <a:off x="5019540" y="3003998"/>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main</a:t>
            </a:r>
            <a:endParaRPr lang="zh-CN" altLang="en-US"/>
          </a:p>
        </p:txBody>
      </p:sp>
      <p:sp>
        <p:nvSpPr>
          <p:cNvPr id="14" name="矩形 13"/>
          <p:cNvSpPr/>
          <p:nvPr/>
        </p:nvSpPr>
        <p:spPr>
          <a:xfrm>
            <a:off x="4816698" y="3831463"/>
            <a:ext cx="2305318" cy="1596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stm32f10x_it.c / .h</a:t>
            </a:r>
          </a:p>
          <a:p>
            <a:pPr algn="ctr"/>
            <a:endParaRPr lang="en-US" altLang="zh-CN"/>
          </a:p>
          <a:p>
            <a:pPr algn="ctr"/>
            <a:endParaRPr lang="en-US" altLang="zh-CN"/>
          </a:p>
          <a:p>
            <a:pPr algn="ctr"/>
            <a:endParaRPr lang="en-US" altLang="zh-CN"/>
          </a:p>
          <a:p>
            <a:pPr algn="ctr"/>
            <a:endParaRPr lang="en-US" altLang="zh-CN"/>
          </a:p>
        </p:txBody>
      </p:sp>
      <p:sp>
        <p:nvSpPr>
          <p:cNvPr id="16" name="矩形 15"/>
          <p:cNvSpPr/>
          <p:nvPr/>
        </p:nvSpPr>
        <p:spPr>
          <a:xfrm>
            <a:off x="5019540" y="4391694"/>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定义中断</a:t>
            </a:r>
            <a:endParaRPr lang="en-US" altLang="zh-CN"/>
          </a:p>
          <a:p>
            <a:pPr algn="ctr"/>
            <a:r>
              <a:rPr lang="zh-CN" altLang="en-US"/>
              <a:t>处理函数</a:t>
            </a:r>
          </a:p>
        </p:txBody>
      </p:sp>
      <p:sp>
        <p:nvSpPr>
          <p:cNvPr id="17" name="矩形 16"/>
          <p:cNvSpPr/>
          <p:nvPr/>
        </p:nvSpPr>
        <p:spPr>
          <a:xfrm>
            <a:off x="8165205" y="1030310"/>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stm32f10x.h</a:t>
            </a:r>
          </a:p>
          <a:p>
            <a:pPr algn="ctr"/>
            <a:endParaRPr lang="en-US" altLang="zh-CN"/>
          </a:p>
          <a:p>
            <a:pPr algn="ctr"/>
            <a:endParaRPr lang="en-US" altLang="zh-CN"/>
          </a:p>
        </p:txBody>
      </p:sp>
      <p:sp>
        <p:nvSpPr>
          <p:cNvPr id="18" name="矩形 17"/>
          <p:cNvSpPr/>
          <p:nvPr/>
        </p:nvSpPr>
        <p:spPr>
          <a:xfrm>
            <a:off x="8165205" y="2250583"/>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core_cm3.c / .h</a:t>
            </a:r>
          </a:p>
          <a:p>
            <a:pPr algn="ctr"/>
            <a:endParaRPr lang="en-US" altLang="zh-CN"/>
          </a:p>
          <a:p>
            <a:pPr algn="ctr"/>
            <a:endParaRPr lang="en-US" altLang="zh-CN"/>
          </a:p>
        </p:txBody>
      </p:sp>
      <p:sp>
        <p:nvSpPr>
          <p:cNvPr id="19" name="矩形 18"/>
          <p:cNvSpPr/>
          <p:nvPr/>
        </p:nvSpPr>
        <p:spPr>
          <a:xfrm>
            <a:off x="8368047"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外设寄存器描述</a:t>
            </a:r>
          </a:p>
        </p:txBody>
      </p:sp>
      <p:sp>
        <p:nvSpPr>
          <p:cNvPr id="20" name="矩形 19"/>
          <p:cNvSpPr/>
          <p:nvPr/>
        </p:nvSpPr>
        <p:spPr>
          <a:xfrm>
            <a:off x="8368047" y="2823694"/>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内核寄存器描述</a:t>
            </a:r>
          </a:p>
        </p:txBody>
      </p:sp>
      <p:sp>
        <p:nvSpPr>
          <p:cNvPr id="21" name="矩形 20"/>
          <p:cNvSpPr/>
          <p:nvPr/>
        </p:nvSpPr>
        <p:spPr>
          <a:xfrm>
            <a:off x="4816698" y="5528255"/>
            <a:ext cx="2305318" cy="73087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其他用户文件</a:t>
            </a:r>
            <a:endParaRPr lang="en-US" altLang="zh-CN"/>
          </a:p>
        </p:txBody>
      </p:sp>
      <p:sp>
        <p:nvSpPr>
          <p:cNvPr id="22" name="矩形 21"/>
          <p:cNvSpPr/>
          <p:nvPr/>
        </p:nvSpPr>
        <p:spPr>
          <a:xfrm>
            <a:off x="8165205" y="3475683"/>
            <a:ext cx="2305318" cy="1487512"/>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misc.c / .h</a:t>
            </a:r>
          </a:p>
          <a:p>
            <a:pPr algn="ctr"/>
            <a:r>
              <a:rPr lang="en-US" altLang="zh-CN"/>
              <a:t>stm32f10x_adc.c / .h</a:t>
            </a:r>
          </a:p>
          <a:p>
            <a:pPr algn="ctr"/>
            <a:r>
              <a:rPr lang="en-US" altLang="zh-CN"/>
              <a:t>……</a:t>
            </a:r>
          </a:p>
          <a:p>
            <a:pPr algn="ctr"/>
            <a:endParaRPr lang="en-US" altLang="zh-CN"/>
          </a:p>
          <a:p>
            <a:pPr algn="ctr"/>
            <a:endParaRPr lang="en-US" altLang="zh-CN"/>
          </a:p>
        </p:txBody>
      </p:sp>
      <p:sp>
        <p:nvSpPr>
          <p:cNvPr id="23" name="矩形 22"/>
          <p:cNvSpPr/>
          <p:nvPr/>
        </p:nvSpPr>
        <p:spPr>
          <a:xfrm>
            <a:off x="8368047" y="435144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a:t>
            </a:r>
          </a:p>
        </p:txBody>
      </p:sp>
      <p:sp>
        <p:nvSpPr>
          <p:cNvPr id="26" name="矩形 25"/>
          <p:cNvSpPr/>
          <p:nvPr/>
        </p:nvSpPr>
        <p:spPr>
          <a:xfrm>
            <a:off x="8165205" y="5063006"/>
            <a:ext cx="2305318" cy="1196126"/>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stm32f10x_conf.h</a:t>
            </a:r>
          </a:p>
          <a:p>
            <a:pPr algn="ctr"/>
            <a:endParaRPr lang="en-US" altLang="zh-CN"/>
          </a:p>
          <a:p>
            <a:pPr algn="ctr"/>
            <a:endParaRPr lang="en-US" altLang="zh-CN"/>
          </a:p>
        </p:txBody>
      </p:sp>
      <p:sp>
        <p:nvSpPr>
          <p:cNvPr id="27" name="矩形 26"/>
          <p:cNvSpPr/>
          <p:nvPr/>
        </p:nvSpPr>
        <p:spPr>
          <a:xfrm>
            <a:off x="8368047" y="563611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库函数配置</a:t>
            </a:r>
          </a:p>
        </p:txBody>
      </p:sp>
      <p:cxnSp>
        <p:nvCxnSpPr>
          <p:cNvPr id="29" name="直接箭头连接符 28"/>
          <p:cNvCxnSpPr>
            <a:stCxn id="11" idx="1"/>
            <a:endCxn id="5" idx="3"/>
          </p:cNvCxnSpPr>
          <p:nvPr/>
        </p:nvCxnSpPr>
        <p:spPr>
          <a:xfrm flipH="1">
            <a:off x="3554570" y="1815923"/>
            <a:ext cx="1464970" cy="7276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1"/>
            <a:endCxn id="7" idx="3"/>
          </p:cNvCxnSpPr>
          <p:nvPr/>
        </p:nvCxnSpPr>
        <p:spPr>
          <a:xfrm flipH="1" flipV="1">
            <a:off x="3554570" y="3078050"/>
            <a:ext cx="1464970" cy="1384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1"/>
            <a:endCxn id="9" idx="3"/>
          </p:cNvCxnSpPr>
          <p:nvPr/>
        </p:nvCxnSpPr>
        <p:spPr>
          <a:xfrm flipH="1">
            <a:off x="3554570" y="4761962"/>
            <a:ext cx="1464970" cy="1722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左箭头 36"/>
          <p:cNvSpPr/>
          <p:nvPr/>
        </p:nvSpPr>
        <p:spPr>
          <a:xfrm>
            <a:off x="7366715" y="3164983"/>
            <a:ext cx="553791" cy="605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0744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p>
        </p:txBody>
      </p:sp>
      <p:grpSp>
        <p:nvGrpSpPr>
          <p:cNvPr id="53" name="组合 52">
            <a:extLst>
              <a:ext uri="{FF2B5EF4-FFF2-40B4-BE49-F238E27FC236}">
                <a16:creationId xmlns:a16="http://schemas.microsoft.com/office/drawing/2014/main" id="{BC0463DB-F47F-A064-E1E0-9DDFBA737AEA}"/>
              </a:ext>
            </a:extLst>
          </p:cNvPr>
          <p:cNvGrpSpPr/>
          <p:nvPr/>
        </p:nvGrpSpPr>
        <p:grpSpPr>
          <a:xfrm>
            <a:off x="1501673" y="684801"/>
            <a:ext cx="8278542" cy="5488398"/>
            <a:chOff x="1823841" y="600529"/>
            <a:chExt cx="8278542" cy="5488398"/>
          </a:xfrm>
        </p:grpSpPr>
        <p:sp>
          <p:nvSpPr>
            <p:cNvPr id="5" name="椭圆 4">
              <a:extLst>
                <a:ext uri="{FF2B5EF4-FFF2-40B4-BE49-F238E27FC236}">
                  <a16:creationId xmlns:a16="http://schemas.microsoft.com/office/drawing/2014/main" id="{5B030FC1-EAA2-A32C-AD63-B82AF57D889C}"/>
                </a:ext>
              </a:extLst>
            </p:cNvPr>
            <p:cNvSpPr/>
            <p:nvPr/>
          </p:nvSpPr>
          <p:spPr>
            <a:xfrm>
              <a:off x="1823841" y="3960305"/>
              <a:ext cx="1061709" cy="106170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a:t>系统时钟</a:t>
              </a:r>
            </a:p>
          </p:txBody>
        </p:sp>
        <p:cxnSp>
          <p:nvCxnSpPr>
            <p:cNvPr id="10" name="直接箭头连接符 9">
              <a:extLst>
                <a:ext uri="{FF2B5EF4-FFF2-40B4-BE49-F238E27FC236}">
                  <a16:creationId xmlns:a16="http://schemas.microsoft.com/office/drawing/2014/main" id="{71436703-0A72-0438-67AC-595E5FABC580}"/>
                </a:ext>
              </a:extLst>
            </p:cNvPr>
            <p:cNvCxnSpPr>
              <a:cxnSpLocks/>
              <a:stCxn id="5" idx="7"/>
              <a:endCxn id="33" idx="3"/>
            </p:cNvCxnSpPr>
            <p:nvPr/>
          </p:nvCxnSpPr>
          <p:spPr>
            <a:xfrm flipV="1">
              <a:off x="2730066" y="3195012"/>
              <a:ext cx="931136" cy="92077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ED4EBD3-3DF8-F746-9E62-6B5DEE7D5C38}"/>
                </a:ext>
              </a:extLst>
            </p:cNvPr>
            <p:cNvSpPr txBox="1"/>
            <p:nvPr/>
          </p:nvSpPr>
          <p:spPr>
            <a:xfrm rot="18900000">
              <a:off x="2300720" y="3295478"/>
              <a:ext cx="1426643" cy="369332"/>
            </a:xfrm>
            <a:prstGeom prst="rect">
              <a:avLst/>
            </a:prstGeom>
            <a:noFill/>
          </p:spPr>
          <p:txBody>
            <a:bodyPr wrap="square">
              <a:spAutoFit/>
            </a:bodyPr>
            <a:lstStyle/>
            <a:p>
              <a:pPr algn="ctr"/>
              <a:r>
                <a:rPr lang="en-US" altLang="zh-CN" sz="1800">
                  <a:latin typeface="Consolas" panose="020B0609020204030204" pitchFamily="49" charset="0"/>
                </a:rPr>
                <a:t>time()</a:t>
              </a:r>
              <a:endParaRPr lang="zh-CN" altLang="en-US"/>
            </a:p>
          </p:txBody>
        </p:sp>
        <p:sp>
          <p:nvSpPr>
            <p:cNvPr id="29" name="文本框 28">
              <a:extLst>
                <a:ext uri="{FF2B5EF4-FFF2-40B4-BE49-F238E27FC236}">
                  <a16:creationId xmlns:a16="http://schemas.microsoft.com/office/drawing/2014/main" id="{9F7EFE68-4083-3479-B6B3-F268A0A42CF7}"/>
                </a:ext>
              </a:extLst>
            </p:cNvPr>
            <p:cNvSpPr txBox="1"/>
            <p:nvPr/>
          </p:nvSpPr>
          <p:spPr>
            <a:xfrm>
              <a:off x="6125177" y="1304320"/>
              <a:ext cx="1426643" cy="369332"/>
            </a:xfrm>
            <a:prstGeom prst="rect">
              <a:avLst/>
            </a:prstGeom>
            <a:noFill/>
          </p:spPr>
          <p:txBody>
            <a:bodyPr wrap="square">
              <a:spAutoFit/>
            </a:bodyPr>
            <a:lstStyle/>
            <a:p>
              <a:pPr algn="ctr"/>
              <a:r>
                <a:rPr lang="en-US" altLang="zh-CN" sz="1800">
                  <a:latin typeface="Consolas" panose="020B0609020204030204" pitchFamily="49" charset="0"/>
                </a:rPr>
                <a:t>gmtime()</a:t>
              </a:r>
              <a:endParaRPr lang="zh-CN" altLang="en-US"/>
            </a:p>
          </p:txBody>
        </p:sp>
        <p:sp>
          <p:nvSpPr>
            <p:cNvPr id="30" name="文本框 29">
              <a:extLst>
                <a:ext uri="{FF2B5EF4-FFF2-40B4-BE49-F238E27FC236}">
                  <a16:creationId xmlns:a16="http://schemas.microsoft.com/office/drawing/2014/main" id="{78285D13-F729-4439-3652-92F6F657ED5C}"/>
                </a:ext>
              </a:extLst>
            </p:cNvPr>
            <p:cNvSpPr txBox="1"/>
            <p:nvPr/>
          </p:nvSpPr>
          <p:spPr>
            <a:xfrm>
              <a:off x="5961479" y="2257760"/>
              <a:ext cx="1680396" cy="369332"/>
            </a:xfrm>
            <a:prstGeom prst="rect">
              <a:avLst/>
            </a:prstGeom>
            <a:noFill/>
          </p:spPr>
          <p:txBody>
            <a:bodyPr wrap="square">
              <a:spAutoFit/>
            </a:bodyPr>
            <a:lstStyle/>
            <a:p>
              <a:pPr algn="ctr"/>
              <a:r>
                <a:rPr lang="en-US" altLang="zh-CN" sz="1800">
                  <a:latin typeface="Consolas" panose="020B0609020204030204" pitchFamily="49" charset="0"/>
                </a:rPr>
                <a:t>localtime()</a:t>
              </a:r>
              <a:endParaRPr lang="zh-CN" altLang="en-US"/>
            </a:p>
          </p:txBody>
        </p:sp>
        <p:sp>
          <p:nvSpPr>
            <p:cNvPr id="33" name="椭圆 32">
              <a:extLst>
                <a:ext uri="{FF2B5EF4-FFF2-40B4-BE49-F238E27FC236}">
                  <a16:creationId xmlns:a16="http://schemas.microsoft.com/office/drawing/2014/main" id="{B001341A-7307-1264-5337-30B3EE57F203}"/>
                </a:ext>
              </a:extLst>
            </p:cNvPr>
            <p:cNvSpPr/>
            <p:nvPr/>
          </p:nvSpPr>
          <p:spPr>
            <a:xfrm>
              <a:off x="3427214" y="1831233"/>
              <a:ext cx="1597767" cy="1597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秒计数器</a:t>
              </a:r>
              <a:endParaRPr lang="en-US" altLang="zh-CN"/>
            </a:p>
            <a:p>
              <a:pPr algn="ctr"/>
              <a:r>
                <a:rPr lang="zh-CN" altLang="en-US"/>
                <a:t>数据类型</a:t>
              </a:r>
              <a:endParaRPr lang="en-US" altLang="zh-CN"/>
            </a:p>
            <a:p>
              <a:pPr algn="ctr"/>
              <a:r>
                <a:rPr lang="en-US" altLang="zh-CN"/>
                <a:t>time_t</a:t>
              </a:r>
              <a:endParaRPr lang="zh-CN" altLang="en-US"/>
            </a:p>
          </p:txBody>
        </p:sp>
        <p:sp>
          <p:nvSpPr>
            <p:cNvPr id="34" name="椭圆 33">
              <a:extLst>
                <a:ext uri="{FF2B5EF4-FFF2-40B4-BE49-F238E27FC236}">
                  <a16:creationId xmlns:a16="http://schemas.microsoft.com/office/drawing/2014/main" id="{C947125B-C9FC-0588-EDCD-A9BEBE1C07BF}"/>
                </a:ext>
              </a:extLst>
            </p:cNvPr>
            <p:cNvSpPr/>
            <p:nvPr/>
          </p:nvSpPr>
          <p:spPr>
            <a:xfrm>
              <a:off x="8504616" y="1828209"/>
              <a:ext cx="1597767" cy="159776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日期时间</a:t>
              </a:r>
              <a:endParaRPr lang="en-US" altLang="zh-CN"/>
            </a:p>
            <a:p>
              <a:pPr algn="ctr"/>
              <a:r>
                <a:rPr lang="zh-CN" altLang="en-US"/>
                <a:t>数据类型</a:t>
              </a:r>
              <a:endParaRPr lang="en-US" altLang="zh-CN"/>
            </a:p>
            <a:p>
              <a:pPr algn="ctr"/>
              <a:r>
                <a:rPr lang="en-US" altLang="zh-CN"/>
                <a:t>struct tm</a:t>
              </a:r>
              <a:endParaRPr lang="zh-CN" altLang="en-US"/>
            </a:p>
          </p:txBody>
        </p:sp>
        <p:sp>
          <p:nvSpPr>
            <p:cNvPr id="35" name="椭圆 34">
              <a:extLst>
                <a:ext uri="{FF2B5EF4-FFF2-40B4-BE49-F238E27FC236}">
                  <a16:creationId xmlns:a16="http://schemas.microsoft.com/office/drawing/2014/main" id="{76DB9129-D011-86BD-B5E5-0B559B08951B}"/>
                </a:ext>
              </a:extLst>
            </p:cNvPr>
            <p:cNvSpPr/>
            <p:nvPr/>
          </p:nvSpPr>
          <p:spPr>
            <a:xfrm>
              <a:off x="5965915" y="4491160"/>
              <a:ext cx="1597767" cy="15977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字符串</a:t>
              </a:r>
              <a:endParaRPr lang="en-US" altLang="zh-CN"/>
            </a:p>
            <a:p>
              <a:pPr algn="ctr"/>
              <a:r>
                <a:rPr lang="zh-CN" altLang="en-US"/>
                <a:t>数据类型</a:t>
              </a:r>
              <a:endParaRPr lang="en-US" altLang="zh-CN"/>
            </a:p>
            <a:p>
              <a:pPr algn="ctr"/>
              <a:r>
                <a:rPr lang="en-US" altLang="zh-CN"/>
                <a:t>char *</a:t>
              </a:r>
              <a:endParaRPr lang="zh-CN" altLang="en-US"/>
            </a:p>
          </p:txBody>
        </p:sp>
        <p:sp>
          <p:nvSpPr>
            <p:cNvPr id="36" name="弧形 35">
              <a:extLst>
                <a:ext uri="{FF2B5EF4-FFF2-40B4-BE49-F238E27FC236}">
                  <a16:creationId xmlns:a16="http://schemas.microsoft.com/office/drawing/2014/main" id="{7178BAB5-78CE-CC6C-5421-2F62F0DE359B}"/>
                </a:ext>
              </a:extLst>
            </p:cNvPr>
            <p:cNvSpPr/>
            <p:nvPr/>
          </p:nvSpPr>
          <p:spPr>
            <a:xfrm rot="10800000">
              <a:off x="4456090" y="1687148"/>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a:extLst>
                <a:ext uri="{FF2B5EF4-FFF2-40B4-BE49-F238E27FC236}">
                  <a16:creationId xmlns:a16="http://schemas.microsoft.com/office/drawing/2014/main" id="{4B5DFA65-1BCC-ECA0-5AE1-06183FEDE0BC}"/>
                </a:ext>
              </a:extLst>
            </p:cNvPr>
            <p:cNvSpPr/>
            <p:nvPr/>
          </p:nvSpPr>
          <p:spPr>
            <a:xfrm>
              <a:off x="4433843" y="600529"/>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E46C963F-5947-7DDB-E969-3D53B93DD091}"/>
                </a:ext>
              </a:extLst>
            </p:cNvPr>
            <p:cNvSpPr txBox="1"/>
            <p:nvPr/>
          </p:nvSpPr>
          <p:spPr>
            <a:xfrm>
              <a:off x="6042673" y="3135821"/>
              <a:ext cx="1680396" cy="369332"/>
            </a:xfrm>
            <a:prstGeom prst="rect">
              <a:avLst/>
            </a:prstGeom>
            <a:noFill/>
          </p:spPr>
          <p:txBody>
            <a:bodyPr wrap="square">
              <a:spAutoFit/>
            </a:bodyPr>
            <a:lstStyle/>
            <a:p>
              <a:pPr algn="ctr"/>
              <a:r>
                <a:rPr lang="en-US" altLang="zh-CN" sz="1800">
                  <a:latin typeface="Consolas" panose="020B0609020204030204" pitchFamily="49" charset="0"/>
                </a:rPr>
                <a:t>mktime()</a:t>
              </a:r>
              <a:endParaRPr lang="zh-CN" altLang="en-US"/>
            </a:p>
          </p:txBody>
        </p:sp>
        <p:cxnSp>
          <p:nvCxnSpPr>
            <p:cNvPr id="39" name="直接箭头连接符 38">
              <a:extLst>
                <a:ext uri="{FF2B5EF4-FFF2-40B4-BE49-F238E27FC236}">
                  <a16:creationId xmlns:a16="http://schemas.microsoft.com/office/drawing/2014/main" id="{72A3DAC3-2E5C-8FC4-C925-D789F07BB825}"/>
                </a:ext>
              </a:extLst>
            </p:cNvPr>
            <p:cNvCxnSpPr>
              <a:cxnSpLocks/>
              <a:stCxn id="33" idx="6"/>
              <a:endCxn id="34" idx="2"/>
            </p:cNvCxnSpPr>
            <p:nvPr/>
          </p:nvCxnSpPr>
          <p:spPr>
            <a:xfrm flipV="1">
              <a:off x="5024981" y="2627093"/>
              <a:ext cx="3479635" cy="302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E0B53F9-C43D-5235-53DA-BB1F5C8B305A}"/>
                </a:ext>
              </a:extLst>
            </p:cNvPr>
            <p:cNvCxnSpPr>
              <a:cxnSpLocks/>
            </p:cNvCxnSpPr>
            <p:nvPr/>
          </p:nvCxnSpPr>
          <p:spPr>
            <a:xfrm>
              <a:off x="4523943" y="3368023"/>
              <a:ext cx="1506314"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B13E424-B0F1-2BED-9F2A-0AEE25C77033}"/>
                </a:ext>
              </a:extLst>
            </p:cNvPr>
            <p:cNvCxnSpPr>
              <a:cxnSpLocks/>
            </p:cNvCxnSpPr>
            <p:nvPr/>
          </p:nvCxnSpPr>
          <p:spPr>
            <a:xfrm flipH="1">
              <a:off x="7454488" y="3344728"/>
              <a:ext cx="1518699"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弧形 47">
              <a:extLst>
                <a:ext uri="{FF2B5EF4-FFF2-40B4-BE49-F238E27FC236}">
                  <a16:creationId xmlns:a16="http://schemas.microsoft.com/office/drawing/2014/main" id="{94B25BC0-08AD-B4F9-20FD-9CDA658C0CB2}"/>
                </a:ext>
              </a:extLst>
            </p:cNvPr>
            <p:cNvSpPr/>
            <p:nvPr/>
          </p:nvSpPr>
          <p:spPr>
            <a:xfrm rot="18900000">
              <a:off x="6413406" y="2873997"/>
              <a:ext cx="3193624" cy="2023356"/>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F498813E-47E0-2DD9-0ACF-A697325EE1FA}"/>
                </a:ext>
              </a:extLst>
            </p:cNvPr>
            <p:cNvSpPr txBox="1"/>
            <p:nvPr/>
          </p:nvSpPr>
          <p:spPr>
            <a:xfrm rot="2756788">
              <a:off x="4589426" y="3766916"/>
              <a:ext cx="1680396" cy="369332"/>
            </a:xfrm>
            <a:prstGeom prst="rect">
              <a:avLst/>
            </a:prstGeom>
            <a:noFill/>
          </p:spPr>
          <p:txBody>
            <a:bodyPr wrap="square">
              <a:spAutoFit/>
            </a:bodyPr>
            <a:lstStyle/>
            <a:p>
              <a:pPr algn="ctr"/>
              <a:r>
                <a:rPr lang="en-US" altLang="zh-CN" sz="1800">
                  <a:latin typeface="Consolas" panose="020B0609020204030204" pitchFamily="49" charset="0"/>
                </a:rPr>
                <a:t>ctime()</a:t>
              </a:r>
              <a:endParaRPr lang="zh-CN" altLang="en-US"/>
            </a:p>
          </p:txBody>
        </p:sp>
        <p:sp>
          <p:nvSpPr>
            <p:cNvPr id="50" name="文本框 49">
              <a:extLst>
                <a:ext uri="{FF2B5EF4-FFF2-40B4-BE49-F238E27FC236}">
                  <a16:creationId xmlns:a16="http://schemas.microsoft.com/office/drawing/2014/main" id="{795560A4-95E9-3663-F412-91D015457718}"/>
                </a:ext>
              </a:extLst>
            </p:cNvPr>
            <p:cNvSpPr txBox="1"/>
            <p:nvPr/>
          </p:nvSpPr>
          <p:spPr>
            <a:xfrm rot="18898401">
              <a:off x="7200273" y="3759573"/>
              <a:ext cx="1680396" cy="369332"/>
            </a:xfrm>
            <a:prstGeom prst="rect">
              <a:avLst/>
            </a:prstGeom>
            <a:noFill/>
          </p:spPr>
          <p:txBody>
            <a:bodyPr wrap="square">
              <a:spAutoFit/>
            </a:bodyPr>
            <a:lstStyle/>
            <a:p>
              <a:pPr algn="ctr"/>
              <a:r>
                <a:rPr lang="en-US" altLang="zh-CN" sz="1800">
                  <a:latin typeface="Consolas" panose="020B0609020204030204" pitchFamily="49" charset="0"/>
                </a:rPr>
                <a:t>asctime()</a:t>
              </a:r>
              <a:endParaRPr lang="zh-CN" altLang="en-US"/>
            </a:p>
          </p:txBody>
        </p:sp>
        <p:sp>
          <p:nvSpPr>
            <p:cNvPr id="51" name="文本框 50">
              <a:extLst>
                <a:ext uri="{FF2B5EF4-FFF2-40B4-BE49-F238E27FC236}">
                  <a16:creationId xmlns:a16="http://schemas.microsoft.com/office/drawing/2014/main" id="{D0C2058F-B570-32C6-FD13-535AEE97BE25}"/>
                </a:ext>
              </a:extLst>
            </p:cNvPr>
            <p:cNvSpPr txBox="1"/>
            <p:nvPr/>
          </p:nvSpPr>
          <p:spPr>
            <a:xfrm rot="18779567">
              <a:off x="8132989" y="4472500"/>
              <a:ext cx="1680396" cy="369332"/>
            </a:xfrm>
            <a:prstGeom prst="rect">
              <a:avLst/>
            </a:prstGeom>
            <a:noFill/>
          </p:spPr>
          <p:txBody>
            <a:bodyPr wrap="square">
              <a:spAutoFit/>
            </a:bodyPr>
            <a:lstStyle/>
            <a:p>
              <a:pPr algn="ctr"/>
              <a:r>
                <a:rPr lang="en-US" altLang="zh-CN" sz="1800">
                  <a:latin typeface="Consolas" panose="020B0609020204030204" pitchFamily="49" charset="0"/>
                </a:rPr>
                <a:t>strftime()</a:t>
              </a:r>
              <a:endParaRPr lang="zh-CN" altLang="en-US"/>
            </a:p>
          </p:txBody>
        </p:sp>
      </p:grpSp>
    </p:spTree>
    <p:extLst>
      <p:ext uri="{BB962C8B-B14F-4D97-AF65-F5344CB8AC3E}">
        <p14:creationId xmlns:p14="http://schemas.microsoft.com/office/powerpoint/2010/main" val="14034945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BKP</a:t>
            </a:r>
            <a:r>
              <a:rPr lang="zh-CN" altLang="en-US" sz="2800"/>
              <a:t>（</a:t>
            </a:r>
            <a:r>
              <a:rPr lang="en-US" altLang="zh-CN" sz="2800"/>
              <a:t>Backup Registers</a:t>
            </a:r>
            <a:r>
              <a:rPr lang="zh-CN" altLang="en-US" sz="2800"/>
              <a:t>）备份寄存器</a:t>
            </a:r>
            <a:endParaRPr lang="en-US" altLang="zh-CN" sz="2800"/>
          </a:p>
          <a:p>
            <a:pPr marL="457200" indent="-457200">
              <a:buFont typeface="Arial" panose="020B0604020202020204" pitchFamily="34" charset="0"/>
              <a:buChar char="•"/>
            </a:pPr>
            <a:r>
              <a:rPr lang="en-US" altLang="zh-CN" sz="2800"/>
              <a:t>BKP</a:t>
            </a:r>
            <a:r>
              <a:rPr lang="zh-CN" altLang="en-US" sz="2800"/>
              <a:t>可用于存储用户应用程序数据。当</a:t>
            </a:r>
            <a:r>
              <a:rPr lang="en-US" altLang="zh-CN" sz="2800"/>
              <a:t>VDD</a:t>
            </a:r>
            <a:r>
              <a:rPr lang="zh-CN" altLang="en-US" sz="2800"/>
              <a:t>（</a:t>
            </a:r>
            <a:r>
              <a:rPr lang="en-US" altLang="zh-CN" sz="2800"/>
              <a:t>2.0~3.6V</a:t>
            </a:r>
            <a:r>
              <a:rPr lang="zh-CN" altLang="en-US" sz="2800"/>
              <a:t>）电源被切断，他们仍然由</a:t>
            </a:r>
            <a:r>
              <a:rPr lang="en-US" altLang="zh-CN" sz="2800"/>
              <a:t>VBAT</a:t>
            </a:r>
            <a:r>
              <a:rPr lang="zh-CN" altLang="en-US" sz="2800"/>
              <a:t>（</a:t>
            </a:r>
            <a:r>
              <a:rPr lang="en-US" altLang="zh-CN" sz="2800"/>
              <a:t>1.8~3.6V</a:t>
            </a:r>
            <a:r>
              <a:rPr lang="zh-CN" altLang="en-US" sz="2800"/>
              <a:t>）维持供电。当系统在待机模式下被唤醒，或系统复位或电源复位时，他们也不会被复位</a:t>
            </a:r>
            <a:endParaRPr lang="en-US" altLang="zh-CN" sz="2800"/>
          </a:p>
          <a:p>
            <a:pPr marL="457200" indent="-457200">
              <a:buFont typeface="Arial" panose="020B0604020202020204" pitchFamily="34" charset="0"/>
              <a:buChar char="•"/>
            </a:pPr>
            <a:r>
              <a:rPr lang="en-US" altLang="zh-CN" sz="2800"/>
              <a:t>TAMPER</a:t>
            </a:r>
            <a:r>
              <a:rPr lang="zh-CN" altLang="en-US" sz="2800"/>
              <a:t>引脚产生的侵入事件将所有备份寄存器内容清除</a:t>
            </a:r>
            <a:endParaRPr lang="en-US" altLang="zh-CN" sz="2800"/>
          </a:p>
          <a:p>
            <a:pPr marL="457200" indent="-457200">
              <a:buFont typeface="Arial" panose="020B0604020202020204" pitchFamily="34" charset="0"/>
              <a:buChar char="•"/>
            </a:pPr>
            <a:r>
              <a:rPr lang="en-US" altLang="zh-CN" sz="2800"/>
              <a:t>RTC</a:t>
            </a:r>
            <a:r>
              <a:rPr lang="zh-CN" altLang="en-US" sz="2800"/>
              <a:t>引脚输出</a:t>
            </a:r>
            <a:r>
              <a:rPr lang="en-US" altLang="zh-CN" sz="2800"/>
              <a:t>RTC</a:t>
            </a:r>
            <a:r>
              <a:rPr lang="zh-CN" altLang="en-US" sz="2800"/>
              <a:t>校准时钟、</a:t>
            </a:r>
            <a:r>
              <a:rPr lang="en-US" altLang="zh-CN" sz="2800"/>
              <a:t>RTC</a:t>
            </a:r>
            <a:r>
              <a:rPr lang="zh-CN" altLang="en-US" sz="2800"/>
              <a:t>闹钟脉冲或者秒脉冲</a:t>
            </a:r>
            <a:endParaRPr lang="en-US" altLang="zh-CN" sz="2800"/>
          </a:p>
          <a:p>
            <a:pPr marL="457200" indent="-457200">
              <a:buFont typeface="Arial" panose="020B0604020202020204" pitchFamily="34" charset="0"/>
              <a:buChar char="•"/>
            </a:pPr>
            <a:r>
              <a:rPr lang="zh-CN" altLang="en-US" sz="2800"/>
              <a:t>存储</a:t>
            </a:r>
            <a:r>
              <a:rPr lang="en-US" altLang="zh-CN" sz="2800"/>
              <a:t>RTC</a:t>
            </a:r>
            <a:r>
              <a:rPr lang="zh-CN" altLang="en-US" sz="2800"/>
              <a:t>时钟校准寄存器</a:t>
            </a:r>
            <a:endParaRPr lang="en-US" altLang="zh-CN" sz="2800"/>
          </a:p>
          <a:p>
            <a:pPr marL="457200" indent="-457200">
              <a:buFont typeface="Arial" panose="020B0604020202020204" pitchFamily="34" charset="0"/>
              <a:buChar char="•"/>
            </a:pPr>
            <a:r>
              <a:rPr lang="zh-CN" altLang="en-US" sz="2800"/>
              <a:t>用户数据存储容量：</a:t>
            </a:r>
            <a:endParaRPr lang="en-US" altLang="zh-CN" sz="2800"/>
          </a:p>
          <a:p>
            <a:r>
              <a:rPr lang="en-US" altLang="zh-CN" sz="2800"/>
              <a:t>	20</a:t>
            </a:r>
            <a:r>
              <a:rPr lang="zh-CN" altLang="en-US" sz="2800"/>
              <a:t>字节（中容量和小容量）</a:t>
            </a:r>
            <a:r>
              <a:rPr lang="en-US" altLang="zh-CN" sz="2800"/>
              <a:t>/ 84</a:t>
            </a:r>
            <a:r>
              <a:rPr lang="zh-CN" altLang="en-US" sz="2800"/>
              <a:t>字节（大容量和互联型）</a:t>
            </a:r>
            <a:endParaRPr lang="en-US" altLang="zh-CN" sz="2800"/>
          </a:p>
        </p:txBody>
      </p:sp>
    </p:spTree>
    <p:extLst>
      <p:ext uri="{BB962C8B-B14F-4D97-AF65-F5344CB8AC3E}">
        <p14:creationId xmlns:p14="http://schemas.microsoft.com/office/powerpoint/2010/main" val="29897448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2614C041-1681-4B0F-9386-5196F157EA8D}"/>
              </a:ext>
            </a:extLst>
          </p:cNvPr>
          <p:cNvSpPr/>
          <p:nvPr/>
        </p:nvSpPr>
        <p:spPr>
          <a:xfrm>
            <a:off x="1776527" y="1173131"/>
            <a:ext cx="8817332"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35A6D477-B750-4E23-99F1-2C45D23684B3}"/>
              </a:ext>
            </a:extLst>
          </p:cNvPr>
          <p:cNvSpPr/>
          <p:nvPr/>
        </p:nvSpPr>
        <p:spPr>
          <a:xfrm>
            <a:off x="2255354" y="3132095"/>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侵入检测</a:t>
            </a:r>
            <a:endParaRPr lang="en-US" altLang="zh-CN"/>
          </a:p>
        </p:txBody>
      </p:sp>
      <p:sp>
        <p:nvSpPr>
          <p:cNvPr id="12" name="矩形 11">
            <a:extLst>
              <a:ext uri="{FF2B5EF4-FFF2-40B4-BE49-F238E27FC236}">
                <a16:creationId xmlns:a16="http://schemas.microsoft.com/office/drawing/2014/main" id="{A3004B9A-9F1F-DAE5-2FBC-6A6EBAB22F97}"/>
              </a:ext>
            </a:extLst>
          </p:cNvPr>
          <p:cNvSpPr/>
          <p:nvPr/>
        </p:nvSpPr>
        <p:spPr>
          <a:xfrm>
            <a:off x="4077092" y="1895541"/>
            <a:ext cx="5525208" cy="333706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cxnSp>
        <p:nvCxnSpPr>
          <p:cNvPr id="67" name="直接箭头连接符 66">
            <a:extLst>
              <a:ext uri="{FF2B5EF4-FFF2-40B4-BE49-F238E27FC236}">
                <a16:creationId xmlns:a16="http://schemas.microsoft.com/office/drawing/2014/main" id="{ECADE76F-C61F-4EFE-AAF8-3A15E615B1E4}"/>
              </a:ext>
            </a:extLst>
          </p:cNvPr>
          <p:cNvCxnSpPr>
            <a:cxnSpLocks/>
            <a:endCxn id="54" idx="1"/>
          </p:cNvCxnSpPr>
          <p:nvPr/>
        </p:nvCxnSpPr>
        <p:spPr>
          <a:xfrm>
            <a:off x="806090" y="3582835"/>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D1E669B-82D2-4FBF-B0B1-0C2C6A0D1201}"/>
              </a:ext>
            </a:extLst>
          </p:cNvPr>
          <p:cNvSpPr txBox="1"/>
          <p:nvPr/>
        </p:nvSpPr>
        <p:spPr>
          <a:xfrm>
            <a:off x="585622" y="3186078"/>
            <a:ext cx="1317146" cy="369332"/>
          </a:xfrm>
          <a:prstGeom prst="rect">
            <a:avLst/>
          </a:prstGeom>
          <a:noFill/>
        </p:spPr>
        <p:txBody>
          <a:bodyPr wrap="square" rtlCol="0">
            <a:spAutoFit/>
          </a:bodyPr>
          <a:lstStyle/>
          <a:p>
            <a:pPr algn="ctr"/>
            <a:r>
              <a:rPr lang="en-US" altLang="zh-CN"/>
              <a:t>TAMPER</a:t>
            </a:r>
            <a:endParaRPr lang="zh-CN" altLang="en-US"/>
          </a:p>
        </p:txBody>
      </p:sp>
      <p:graphicFrame>
        <p:nvGraphicFramePr>
          <p:cNvPr id="3" name="表格 5">
            <a:extLst>
              <a:ext uri="{FF2B5EF4-FFF2-40B4-BE49-F238E27FC236}">
                <a16:creationId xmlns:a16="http://schemas.microsoft.com/office/drawing/2014/main" id="{8867484F-0269-AC1D-6C89-C13F0E23AA9D}"/>
              </a:ext>
            </a:extLst>
          </p:cNvPr>
          <p:cNvGraphicFramePr>
            <a:graphicFrameLocks noGrp="1"/>
          </p:cNvGraphicFramePr>
          <p:nvPr>
            <p:extLst>
              <p:ext uri="{D42A27DB-BD31-4B8C-83A1-F6EECF244321}">
                <p14:modId xmlns:p14="http://schemas.microsoft.com/office/powerpoint/2010/main" val="295110365"/>
              </p:ext>
            </p:extLst>
          </p:nvPr>
        </p:nvGraphicFramePr>
        <p:xfrm>
          <a:off x="4673716" y="2495879"/>
          <a:ext cx="1749077" cy="1483360"/>
        </p:xfrm>
        <a:graphic>
          <a:graphicData uri="http://schemas.openxmlformats.org/drawingml/2006/table">
            <a:tbl>
              <a:tblPr bandRow="1">
                <a:tableStyleId>{93296810-A885-4BE3-A3E7-6D5BEEA58F35}</a:tableStyleId>
              </a:tblPr>
              <a:tblGrid>
                <a:gridCol w="1749077">
                  <a:extLst>
                    <a:ext uri="{9D8B030D-6E8A-4147-A177-3AD203B41FA5}">
                      <a16:colId xmlns:a16="http://schemas.microsoft.com/office/drawing/2014/main" val="3204102397"/>
                    </a:ext>
                  </a:extLst>
                </a:gridCol>
              </a:tblGrid>
              <a:tr h="370840">
                <a:tc>
                  <a:txBody>
                    <a:bodyPr/>
                    <a:lstStyle/>
                    <a:p>
                      <a:pPr algn="ctr"/>
                      <a:r>
                        <a:rPr lang="en-US" altLang="zh-CN"/>
                        <a:t>DR1 [15:0]</a:t>
                      </a:r>
                      <a:endParaRPr lang="zh-CN" altLang="en-US"/>
                    </a:p>
                  </a:txBody>
                  <a:tcPr/>
                </a:tc>
                <a:extLst>
                  <a:ext uri="{0D108BD9-81ED-4DB2-BD59-A6C34878D82A}">
                    <a16:rowId xmlns:a16="http://schemas.microsoft.com/office/drawing/2014/main" val="3487769796"/>
                  </a:ext>
                </a:extLst>
              </a:tr>
              <a:tr h="370840">
                <a:tc>
                  <a:txBody>
                    <a:bodyPr/>
                    <a:lstStyle/>
                    <a:p>
                      <a:pPr algn="ctr"/>
                      <a:r>
                        <a:rPr lang="en-US" altLang="zh-CN"/>
                        <a:t>DR2 [15:0]</a:t>
                      </a:r>
                      <a:endParaRPr lang="zh-CN" altLang="en-US"/>
                    </a:p>
                  </a:txBody>
                  <a:tcPr/>
                </a:tc>
                <a:extLst>
                  <a:ext uri="{0D108BD9-81ED-4DB2-BD59-A6C34878D82A}">
                    <a16:rowId xmlns:a16="http://schemas.microsoft.com/office/drawing/2014/main" val="2526254935"/>
                  </a:ext>
                </a:extLst>
              </a:tr>
              <a:tr h="370840">
                <a:tc>
                  <a:txBody>
                    <a:bodyPr/>
                    <a:lstStyle/>
                    <a:p>
                      <a:pPr algn="ctr"/>
                      <a:r>
                        <a:rPr lang="en-US" altLang="zh-CN"/>
                        <a:t>…</a:t>
                      </a:r>
                      <a:endParaRPr lang="zh-CN" altLang="en-US"/>
                    </a:p>
                  </a:txBody>
                  <a:tcPr/>
                </a:tc>
                <a:extLst>
                  <a:ext uri="{0D108BD9-81ED-4DB2-BD59-A6C34878D82A}">
                    <a16:rowId xmlns:a16="http://schemas.microsoft.com/office/drawing/2014/main" val="1723081451"/>
                  </a:ext>
                </a:extLst>
              </a:tr>
              <a:tr h="370840">
                <a:tc>
                  <a:txBody>
                    <a:bodyPr/>
                    <a:lstStyle/>
                    <a:p>
                      <a:pPr algn="ctr"/>
                      <a:r>
                        <a:rPr lang="en-US" altLang="zh-CN"/>
                        <a:t>DR10 [15:0]</a:t>
                      </a:r>
                      <a:endParaRPr lang="zh-CN" altLang="en-US"/>
                    </a:p>
                  </a:txBody>
                  <a:tcPr/>
                </a:tc>
                <a:extLst>
                  <a:ext uri="{0D108BD9-81ED-4DB2-BD59-A6C34878D82A}">
                    <a16:rowId xmlns:a16="http://schemas.microsoft.com/office/drawing/2014/main" val="30539910"/>
                  </a:ext>
                </a:extLst>
              </a:tr>
            </a:tbl>
          </a:graphicData>
        </a:graphic>
      </p:graphicFrame>
      <p:graphicFrame>
        <p:nvGraphicFramePr>
          <p:cNvPr id="6" name="表格 5">
            <a:extLst>
              <a:ext uri="{FF2B5EF4-FFF2-40B4-BE49-F238E27FC236}">
                <a16:creationId xmlns:a16="http://schemas.microsoft.com/office/drawing/2014/main" id="{8907B089-8F3D-5A39-36EA-F46B679572FC}"/>
              </a:ext>
            </a:extLst>
          </p:cNvPr>
          <p:cNvGraphicFramePr>
            <a:graphicFrameLocks noGrp="1"/>
          </p:cNvGraphicFramePr>
          <p:nvPr>
            <p:extLst>
              <p:ext uri="{D42A27DB-BD31-4B8C-83A1-F6EECF244321}">
                <p14:modId xmlns:p14="http://schemas.microsoft.com/office/powerpoint/2010/main" val="3951042167"/>
              </p:ext>
            </p:extLst>
          </p:nvPr>
        </p:nvGraphicFramePr>
        <p:xfrm>
          <a:off x="4673716" y="3978449"/>
          <a:ext cx="1749077" cy="741680"/>
        </p:xfrm>
        <a:graphic>
          <a:graphicData uri="http://schemas.openxmlformats.org/drawingml/2006/table">
            <a:tbl>
              <a:tblPr bandRow="1">
                <a:tableStyleId>{F5AB1C69-6EDB-4FF4-983F-18BD219EF322}</a:tableStyleId>
              </a:tblPr>
              <a:tblGrid>
                <a:gridCol w="1749077">
                  <a:extLst>
                    <a:ext uri="{9D8B030D-6E8A-4147-A177-3AD203B41FA5}">
                      <a16:colId xmlns:a16="http://schemas.microsoft.com/office/drawing/2014/main" val="3204102397"/>
                    </a:ext>
                  </a:extLst>
                </a:gridCol>
              </a:tblGrid>
              <a:tr h="370840">
                <a:tc>
                  <a:txBody>
                    <a:bodyPr/>
                    <a:lstStyle/>
                    <a:p>
                      <a:pPr algn="ctr"/>
                      <a:r>
                        <a:rPr lang="en-US" altLang="zh-CN"/>
                        <a:t>…</a:t>
                      </a:r>
                      <a:endParaRPr lang="zh-CN" altLang="en-US"/>
                    </a:p>
                  </a:txBody>
                  <a:tcPr/>
                </a:tc>
                <a:extLst>
                  <a:ext uri="{0D108BD9-81ED-4DB2-BD59-A6C34878D82A}">
                    <a16:rowId xmlns:a16="http://schemas.microsoft.com/office/drawing/2014/main" val="1723081451"/>
                  </a:ext>
                </a:extLst>
              </a:tr>
              <a:tr h="370840">
                <a:tc>
                  <a:txBody>
                    <a:bodyPr/>
                    <a:lstStyle/>
                    <a:p>
                      <a:pPr algn="ctr"/>
                      <a:r>
                        <a:rPr lang="en-US" altLang="zh-CN"/>
                        <a:t>DR42 [15:0]</a:t>
                      </a:r>
                      <a:endParaRPr lang="zh-CN" altLang="en-US"/>
                    </a:p>
                  </a:txBody>
                  <a:tcPr/>
                </a:tc>
                <a:extLst>
                  <a:ext uri="{0D108BD9-81ED-4DB2-BD59-A6C34878D82A}">
                    <a16:rowId xmlns:a16="http://schemas.microsoft.com/office/drawing/2014/main" val="30539910"/>
                  </a:ext>
                </a:extLst>
              </a:tr>
            </a:tbl>
          </a:graphicData>
        </a:graphic>
      </p:graphicFrame>
      <p:sp>
        <p:nvSpPr>
          <p:cNvPr id="10" name="文本框 9">
            <a:extLst>
              <a:ext uri="{FF2B5EF4-FFF2-40B4-BE49-F238E27FC236}">
                <a16:creationId xmlns:a16="http://schemas.microsoft.com/office/drawing/2014/main" id="{F5A55555-7687-8C72-EA6D-FF6CA6DB178D}"/>
              </a:ext>
            </a:extLst>
          </p:cNvPr>
          <p:cNvSpPr txBox="1"/>
          <p:nvPr/>
        </p:nvSpPr>
        <p:spPr>
          <a:xfrm>
            <a:off x="4673715" y="2105717"/>
            <a:ext cx="1749078" cy="369332"/>
          </a:xfrm>
          <a:prstGeom prst="rect">
            <a:avLst/>
          </a:prstGeom>
          <a:noFill/>
        </p:spPr>
        <p:txBody>
          <a:bodyPr wrap="square">
            <a:spAutoFit/>
          </a:bodyPr>
          <a:lstStyle/>
          <a:p>
            <a:pPr algn="ctr"/>
            <a:r>
              <a:rPr lang="zh-CN" altLang="en-US">
                <a:solidFill>
                  <a:schemeClr val="bg1"/>
                </a:solidFill>
              </a:rPr>
              <a:t>数据寄存器</a:t>
            </a:r>
            <a:endParaRPr lang="en-US" altLang="zh-CN">
              <a:solidFill>
                <a:schemeClr val="bg1"/>
              </a:solidFill>
            </a:endParaRPr>
          </a:p>
        </p:txBody>
      </p:sp>
      <p:graphicFrame>
        <p:nvGraphicFramePr>
          <p:cNvPr id="11" name="表格 5">
            <a:extLst>
              <a:ext uri="{FF2B5EF4-FFF2-40B4-BE49-F238E27FC236}">
                <a16:creationId xmlns:a16="http://schemas.microsoft.com/office/drawing/2014/main" id="{A5B22625-37C3-7E2C-E7D1-35AEBAF4C9C8}"/>
              </a:ext>
            </a:extLst>
          </p:cNvPr>
          <p:cNvGraphicFramePr>
            <a:graphicFrameLocks noGrp="1"/>
          </p:cNvGraphicFramePr>
          <p:nvPr>
            <p:extLst>
              <p:ext uri="{D42A27DB-BD31-4B8C-83A1-F6EECF244321}">
                <p14:modId xmlns:p14="http://schemas.microsoft.com/office/powerpoint/2010/main" val="1429557613"/>
              </p:ext>
            </p:extLst>
          </p:nvPr>
        </p:nvGraphicFramePr>
        <p:xfrm>
          <a:off x="6884753" y="2495879"/>
          <a:ext cx="2364961" cy="1112520"/>
        </p:xfrm>
        <a:graphic>
          <a:graphicData uri="http://schemas.openxmlformats.org/drawingml/2006/table">
            <a:tbl>
              <a:tblPr bandRow="1">
                <a:tableStyleId>{93296810-A885-4BE3-A3E7-6D5BEEA58F35}</a:tableStyleId>
              </a:tblPr>
              <a:tblGrid>
                <a:gridCol w="2364961">
                  <a:extLst>
                    <a:ext uri="{9D8B030D-6E8A-4147-A177-3AD203B41FA5}">
                      <a16:colId xmlns:a16="http://schemas.microsoft.com/office/drawing/2014/main" val="3204102397"/>
                    </a:ext>
                  </a:extLst>
                </a:gridCol>
              </a:tblGrid>
              <a:tr h="370840">
                <a:tc>
                  <a:txBody>
                    <a:bodyPr/>
                    <a:lstStyle/>
                    <a:p>
                      <a:pPr algn="ctr"/>
                      <a:r>
                        <a:rPr lang="zh-CN" altLang="en-US"/>
                        <a:t>控制寄存器</a:t>
                      </a:r>
                    </a:p>
                  </a:txBody>
                  <a:tcPr/>
                </a:tc>
                <a:extLst>
                  <a:ext uri="{0D108BD9-81ED-4DB2-BD59-A6C34878D82A}">
                    <a16:rowId xmlns:a16="http://schemas.microsoft.com/office/drawing/2014/main" val="3487769796"/>
                  </a:ext>
                </a:extLst>
              </a:tr>
              <a:tr h="370840">
                <a:tc>
                  <a:txBody>
                    <a:bodyPr/>
                    <a:lstStyle/>
                    <a:p>
                      <a:pPr algn="ctr"/>
                      <a:r>
                        <a:rPr lang="zh-CN" altLang="en-US"/>
                        <a:t>状态寄存器</a:t>
                      </a:r>
                    </a:p>
                  </a:txBody>
                  <a:tcPr/>
                </a:tc>
                <a:extLst>
                  <a:ext uri="{0D108BD9-81ED-4DB2-BD59-A6C34878D82A}">
                    <a16:rowId xmlns:a16="http://schemas.microsoft.com/office/drawing/2014/main" val="2526254935"/>
                  </a:ext>
                </a:extLst>
              </a:tr>
              <a:tr h="370840">
                <a:tc>
                  <a:txBody>
                    <a:bodyPr/>
                    <a:lstStyle/>
                    <a:p>
                      <a:pPr algn="ctr"/>
                      <a:r>
                        <a:rPr lang="en-US" altLang="zh-CN"/>
                        <a:t>RTC</a:t>
                      </a:r>
                      <a:r>
                        <a:rPr lang="zh-CN" altLang="en-US"/>
                        <a:t>时钟校准寄存器</a:t>
                      </a:r>
                    </a:p>
                  </a:txBody>
                  <a:tcPr/>
                </a:tc>
                <a:extLst>
                  <a:ext uri="{0D108BD9-81ED-4DB2-BD59-A6C34878D82A}">
                    <a16:rowId xmlns:a16="http://schemas.microsoft.com/office/drawing/2014/main" val="1723081451"/>
                  </a:ext>
                </a:extLst>
              </a:tr>
            </a:tbl>
          </a:graphicData>
        </a:graphic>
      </p:graphicFrame>
      <p:cxnSp>
        <p:nvCxnSpPr>
          <p:cNvPr id="15" name="直接箭头连接符 14">
            <a:extLst>
              <a:ext uri="{FF2B5EF4-FFF2-40B4-BE49-F238E27FC236}">
                <a16:creationId xmlns:a16="http://schemas.microsoft.com/office/drawing/2014/main" id="{0AE724E3-792F-0355-A663-7D62E6310997}"/>
              </a:ext>
            </a:extLst>
          </p:cNvPr>
          <p:cNvCxnSpPr>
            <a:cxnSpLocks/>
            <a:stCxn id="54" idx="3"/>
          </p:cNvCxnSpPr>
          <p:nvPr/>
        </p:nvCxnSpPr>
        <p:spPr>
          <a:xfrm>
            <a:off x="3425599" y="3582835"/>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右大括号 18">
            <a:extLst>
              <a:ext uri="{FF2B5EF4-FFF2-40B4-BE49-F238E27FC236}">
                <a16:creationId xmlns:a16="http://schemas.microsoft.com/office/drawing/2014/main" id="{11193CB7-2B60-6D3F-1CE7-472517D5D811}"/>
              </a:ext>
            </a:extLst>
          </p:cNvPr>
          <p:cNvSpPr/>
          <p:nvPr/>
        </p:nvSpPr>
        <p:spPr>
          <a:xfrm>
            <a:off x="6531029" y="3977029"/>
            <a:ext cx="433810" cy="7431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E054FF2-4600-ADA9-3D40-91B6BF788B7A}"/>
              </a:ext>
            </a:extLst>
          </p:cNvPr>
          <p:cNvSpPr txBox="1"/>
          <p:nvPr/>
        </p:nvSpPr>
        <p:spPr>
          <a:xfrm>
            <a:off x="6982798" y="4163913"/>
            <a:ext cx="1996446" cy="369332"/>
          </a:xfrm>
          <a:prstGeom prst="rect">
            <a:avLst/>
          </a:prstGeom>
          <a:noFill/>
        </p:spPr>
        <p:txBody>
          <a:bodyPr wrap="square">
            <a:spAutoFit/>
          </a:bodyPr>
          <a:lstStyle/>
          <a:p>
            <a:r>
              <a:rPr lang="zh-CN" altLang="en-US" sz="1800">
                <a:solidFill>
                  <a:schemeClr val="bg1"/>
                </a:solidFill>
              </a:rPr>
              <a:t>大容量和互联型</a:t>
            </a:r>
            <a:endParaRPr lang="zh-CN" altLang="en-US">
              <a:solidFill>
                <a:schemeClr val="bg1"/>
              </a:solidFill>
            </a:endParaRPr>
          </a:p>
        </p:txBody>
      </p:sp>
      <p:sp>
        <p:nvSpPr>
          <p:cNvPr id="32" name="矩形 31">
            <a:extLst>
              <a:ext uri="{FF2B5EF4-FFF2-40B4-BE49-F238E27FC236}">
                <a16:creationId xmlns:a16="http://schemas.microsoft.com/office/drawing/2014/main" id="{B679B874-C197-CDAD-2E8C-E045CA748553}"/>
              </a:ext>
            </a:extLst>
          </p:cNvPr>
          <p:cNvSpPr/>
          <p:nvPr/>
        </p:nvSpPr>
        <p:spPr>
          <a:xfrm>
            <a:off x="2255354" y="1895541"/>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电池供电</a:t>
            </a:r>
            <a:endParaRPr lang="en-US" altLang="zh-CN"/>
          </a:p>
        </p:txBody>
      </p:sp>
      <p:cxnSp>
        <p:nvCxnSpPr>
          <p:cNvPr id="33" name="直接箭头连接符 32">
            <a:extLst>
              <a:ext uri="{FF2B5EF4-FFF2-40B4-BE49-F238E27FC236}">
                <a16:creationId xmlns:a16="http://schemas.microsoft.com/office/drawing/2014/main" id="{43EF3044-8B8C-DFF0-E893-291442FF7A0A}"/>
              </a:ext>
            </a:extLst>
          </p:cNvPr>
          <p:cNvCxnSpPr>
            <a:cxnSpLocks/>
            <a:endCxn id="32" idx="1"/>
          </p:cNvCxnSpPr>
          <p:nvPr/>
        </p:nvCxnSpPr>
        <p:spPr>
          <a:xfrm>
            <a:off x="806090" y="2346281"/>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CC66776B-D799-F366-F94F-97D734F15DCA}"/>
              </a:ext>
            </a:extLst>
          </p:cNvPr>
          <p:cNvSpPr txBox="1"/>
          <p:nvPr/>
        </p:nvSpPr>
        <p:spPr>
          <a:xfrm>
            <a:off x="585622" y="1949524"/>
            <a:ext cx="1317146" cy="369332"/>
          </a:xfrm>
          <a:prstGeom prst="rect">
            <a:avLst/>
          </a:prstGeom>
          <a:noFill/>
        </p:spPr>
        <p:txBody>
          <a:bodyPr wrap="square" rtlCol="0">
            <a:spAutoFit/>
          </a:bodyPr>
          <a:lstStyle/>
          <a:p>
            <a:pPr algn="ctr"/>
            <a:r>
              <a:rPr lang="en-US" altLang="zh-CN"/>
              <a:t>VBAT</a:t>
            </a:r>
            <a:endParaRPr lang="zh-CN" altLang="en-US"/>
          </a:p>
        </p:txBody>
      </p:sp>
      <p:cxnSp>
        <p:nvCxnSpPr>
          <p:cNvPr id="36" name="直接箭头连接符 35">
            <a:extLst>
              <a:ext uri="{FF2B5EF4-FFF2-40B4-BE49-F238E27FC236}">
                <a16:creationId xmlns:a16="http://schemas.microsoft.com/office/drawing/2014/main" id="{A7BE7EBE-10EF-2063-1EDE-792320FDF6BD}"/>
              </a:ext>
            </a:extLst>
          </p:cNvPr>
          <p:cNvCxnSpPr>
            <a:cxnSpLocks/>
            <a:stCxn id="32" idx="3"/>
          </p:cNvCxnSpPr>
          <p:nvPr/>
        </p:nvCxnSpPr>
        <p:spPr>
          <a:xfrm>
            <a:off x="3425599" y="2346281"/>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0AEBC5F0-DC05-8B53-7302-23C1DB4E3A1C}"/>
              </a:ext>
            </a:extLst>
          </p:cNvPr>
          <p:cNvSpPr/>
          <p:nvPr/>
        </p:nvSpPr>
        <p:spPr>
          <a:xfrm>
            <a:off x="2255354" y="4336966"/>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时钟输出</a:t>
            </a:r>
            <a:endParaRPr lang="en-US" altLang="zh-CN"/>
          </a:p>
        </p:txBody>
      </p:sp>
      <p:cxnSp>
        <p:nvCxnSpPr>
          <p:cNvPr id="39" name="直接箭头连接符 38">
            <a:extLst>
              <a:ext uri="{FF2B5EF4-FFF2-40B4-BE49-F238E27FC236}">
                <a16:creationId xmlns:a16="http://schemas.microsoft.com/office/drawing/2014/main" id="{EA8B61D5-9956-58D6-71C2-55CBEB84B154}"/>
              </a:ext>
            </a:extLst>
          </p:cNvPr>
          <p:cNvCxnSpPr>
            <a:cxnSpLocks/>
          </p:cNvCxnSpPr>
          <p:nvPr/>
        </p:nvCxnSpPr>
        <p:spPr>
          <a:xfrm flipH="1">
            <a:off x="806090" y="4787706"/>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4040DB67-2A7D-E1F8-B718-709861A8E755}"/>
              </a:ext>
            </a:extLst>
          </p:cNvPr>
          <p:cNvSpPr txBox="1"/>
          <p:nvPr/>
        </p:nvSpPr>
        <p:spPr>
          <a:xfrm>
            <a:off x="585622" y="4390949"/>
            <a:ext cx="1317146" cy="369332"/>
          </a:xfrm>
          <a:prstGeom prst="rect">
            <a:avLst/>
          </a:prstGeom>
          <a:noFill/>
        </p:spPr>
        <p:txBody>
          <a:bodyPr wrap="square" rtlCol="0">
            <a:spAutoFit/>
          </a:bodyPr>
          <a:lstStyle/>
          <a:p>
            <a:pPr algn="ctr"/>
            <a:r>
              <a:rPr lang="en-US" altLang="zh-CN"/>
              <a:t>RTC</a:t>
            </a:r>
            <a:endParaRPr lang="zh-CN" altLang="en-US"/>
          </a:p>
        </p:txBody>
      </p:sp>
      <p:cxnSp>
        <p:nvCxnSpPr>
          <p:cNvPr id="42" name="直接箭头连接符 41">
            <a:extLst>
              <a:ext uri="{FF2B5EF4-FFF2-40B4-BE49-F238E27FC236}">
                <a16:creationId xmlns:a16="http://schemas.microsoft.com/office/drawing/2014/main" id="{15CABE5D-74D2-AD1C-768B-1803D8FA654B}"/>
              </a:ext>
            </a:extLst>
          </p:cNvPr>
          <p:cNvCxnSpPr>
            <a:cxnSpLocks/>
          </p:cNvCxnSpPr>
          <p:nvPr/>
        </p:nvCxnSpPr>
        <p:spPr>
          <a:xfrm flipH="1">
            <a:off x="3425599" y="4787706"/>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378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RTC</a:t>
            </a:r>
            <a:r>
              <a:rPr lang="zh-CN" altLang="en-US" sz="2800"/>
              <a:t>（</a:t>
            </a:r>
            <a:r>
              <a:rPr lang="en-US" altLang="zh-CN" sz="2800"/>
              <a:t>Real Time Clock</a:t>
            </a:r>
            <a:r>
              <a:rPr lang="zh-CN" altLang="en-US" sz="2800"/>
              <a:t>）实时时钟</a:t>
            </a:r>
            <a:endParaRPr lang="en-US" altLang="zh-CN" sz="2800"/>
          </a:p>
          <a:p>
            <a:pPr marL="457200" indent="-457200">
              <a:buFont typeface="Arial" panose="020B0604020202020204" pitchFamily="34" charset="0"/>
              <a:buChar char="•"/>
            </a:pPr>
            <a:r>
              <a:rPr lang="en-US" altLang="zh-CN" sz="2800"/>
              <a:t>RTC</a:t>
            </a:r>
            <a:r>
              <a:rPr lang="zh-CN" altLang="en-US" sz="2800"/>
              <a:t>是一个独立的定时器，可为系统提供时钟和日历的功能</a:t>
            </a:r>
            <a:endParaRPr lang="en-US" altLang="zh-CN" sz="2800"/>
          </a:p>
          <a:p>
            <a:pPr marL="457200" indent="-457200">
              <a:buFont typeface="Arial" panose="020B0604020202020204" pitchFamily="34" charset="0"/>
              <a:buChar char="•"/>
            </a:pPr>
            <a:r>
              <a:rPr lang="en-US" altLang="zh-CN" sz="2800"/>
              <a:t>RTC</a:t>
            </a:r>
            <a:r>
              <a:rPr lang="zh-CN" altLang="en-US" sz="2800"/>
              <a:t>和时钟配置系统处于后备区域，系统复位时数据不清零，</a:t>
            </a:r>
            <a:r>
              <a:rPr lang="en-US" altLang="zh-CN" sz="2800"/>
              <a:t>VDD</a:t>
            </a:r>
            <a:r>
              <a:rPr lang="zh-CN" altLang="en-US" sz="2800"/>
              <a:t>（</a:t>
            </a:r>
            <a:r>
              <a:rPr lang="en-US" altLang="zh-CN" sz="2800"/>
              <a:t>2.0~3.6V</a:t>
            </a:r>
            <a:r>
              <a:rPr lang="zh-CN" altLang="en-US" sz="2800"/>
              <a:t>）断电后可借助</a:t>
            </a:r>
            <a:r>
              <a:rPr lang="en-US" altLang="zh-CN" sz="2800"/>
              <a:t>VBAT</a:t>
            </a:r>
            <a:r>
              <a:rPr lang="zh-CN" altLang="en-US" sz="2800"/>
              <a:t>（</a:t>
            </a:r>
            <a:r>
              <a:rPr lang="en-US" altLang="zh-CN" sz="2800"/>
              <a:t>1.8~3.6V</a:t>
            </a:r>
            <a:r>
              <a:rPr lang="zh-CN" altLang="en-US" sz="2800"/>
              <a:t>）供电继续走时</a:t>
            </a:r>
            <a:endParaRPr lang="en-US" altLang="zh-CN" sz="2800"/>
          </a:p>
          <a:p>
            <a:pPr marL="457200" indent="-457200">
              <a:buFont typeface="Arial" panose="020B0604020202020204" pitchFamily="34" charset="0"/>
              <a:buChar char="•"/>
            </a:pPr>
            <a:r>
              <a:rPr lang="en-US" altLang="zh-CN" sz="2800"/>
              <a:t>32</a:t>
            </a:r>
            <a:r>
              <a:rPr lang="zh-CN" altLang="en-US" sz="2800"/>
              <a:t>位的可编程计数器，可对应</a:t>
            </a:r>
            <a:r>
              <a:rPr lang="en-US" altLang="zh-CN" sz="2800"/>
              <a:t>Unix</a:t>
            </a:r>
            <a:r>
              <a:rPr lang="zh-CN" altLang="en-US" sz="2800"/>
              <a:t>时间戳的秒计数器</a:t>
            </a:r>
            <a:endParaRPr lang="en-US" altLang="zh-CN" sz="2800"/>
          </a:p>
          <a:p>
            <a:pPr marL="457200" indent="-457200">
              <a:buFont typeface="Arial" panose="020B0604020202020204" pitchFamily="34" charset="0"/>
              <a:buChar char="•"/>
            </a:pPr>
            <a:r>
              <a:rPr lang="en-US" altLang="zh-CN" sz="2800"/>
              <a:t>20</a:t>
            </a:r>
            <a:r>
              <a:rPr lang="zh-CN" altLang="en-US" sz="2800"/>
              <a:t>位的可编程预分频器，可适配不同频率的输入时钟</a:t>
            </a:r>
            <a:endParaRPr lang="en-US" altLang="zh-CN" sz="2800"/>
          </a:p>
          <a:p>
            <a:pPr marL="457200" indent="-457200">
              <a:buFont typeface="Arial" panose="020B0604020202020204" pitchFamily="34" charset="0"/>
              <a:buChar char="•"/>
            </a:pPr>
            <a:r>
              <a:rPr lang="zh-CN" altLang="en-US" sz="2800"/>
              <a:t>可选择三种</a:t>
            </a:r>
            <a:r>
              <a:rPr lang="en-US" altLang="zh-CN" sz="2800"/>
              <a:t>RTC</a:t>
            </a:r>
            <a:r>
              <a:rPr lang="zh-CN" altLang="en-US" sz="2800"/>
              <a:t>时钟源：</a:t>
            </a:r>
            <a:endParaRPr lang="en-US" altLang="zh-CN" sz="2800"/>
          </a:p>
          <a:p>
            <a:r>
              <a:rPr lang="en-US" altLang="zh-CN" sz="2800"/>
              <a:t>	HSE</a:t>
            </a:r>
            <a:r>
              <a:rPr lang="zh-CN" altLang="en-US" sz="2800"/>
              <a:t>时钟除以</a:t>
            </a:r>
            <a:r>
              <a:rPr lang="en-US" altLang="zh-CN" sz="2800"/>
              <a:t>128</a:t>
            </a:r>
            <a:r>
              <a:rPr lang="zh-CN" altLang="en-US" sz="2800"/>
              <a:t>（通常为</a:t>
            </a:r>
            <a:r>
              <a:rPr lang="en-US" altLang="zh-CN" sz="2800"/>
              <a:t>8MHz/128</a:t>
            </a:r>
            <a:r>
              <a:rPr lang="zh-CN" altLang="en-US" sz="2800"/>
              <a:t>）</a:t>
            </a:r>
            <a:endParaRPr lang="en-US" altLang="zh-CN" sz="2800"/>
          </a:p>
          <a:p>
            <a:r>
              <a:rPr lang="en-US" altLang="zh-CN" sz="2800"/>
              <a:t>	LSE</a:t>
            </a:r>
            <a:r>
              <a:rPr lang="zh-CN" altLang="en-US" sz="2800"/>
              <a:t>振荡器时钟（通常为</a:t>
            </a:r>
            <a:r>
              <a:rPr lang="en-US" altLang="zh-CN" sz="2800"/>
              <a:t>32.768KHz</a:t>
            </a:r>
            <a:r>
              <a:rPr lang="zh-CN" altLang="en-US" sz="2800"/>
              <a:t>）</a:t>
            </a:r>
          </a:p>
          <a:p>
            <a:r>
              <a:rPr lang="en-US" altLang="zh-CN" sz="2800"/>
              <a:t>	LSI</a:t>
            </a:r>
            <a:r>
              <a:rPr lang="zh-CN" altLang="en-US" sz="2800"/>
              <a:t>振荡器时钟（</a:t>
            </a:r>
            <a:r>
              <a:rPr lang="en-US" altLang="zh-CN" sz="2800"/>
              <a:t>40KHz</a:t>
            </a:r>
            <a:r>
              <a:rPr lang="zh-CN" altLang="en-US" sz="2800"/>
              <a:t>）</a:t>
            </a:r>
            <a:endParaRPr lang="en-US" altLang="zh-CN" sz="2800"/>
          </a:p>
        </p:txBody>
      </p:sp>
    </p:spTree>
    <p:extLst>
      <p:ext uri="{BB962C8B-B14F-4D97-AF65-F5344CB8AC3E}">
        <p14:creationId xmlns:p14="http://schemas.microsoft.com/office/powerpoint/2010/main" val="24542229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框图</a:t>
            </a:r>
          </a:p>
        </p:txBody>
      </p:sp>
      <p:pic>
        <p:nvPicPr>
          <p:cNvPr id="3" name="图片 2">
            <a:extLst>
              <a:ext uri="{FF2B5EF4-FFF2-40B4-BE49-F238E27FC236}">
                <a16:creationId xmlns:a16="http://schemas.microsoft.com/office/drawing/2014/main" id="{3B4D79B6-9FA5-6F2F-56C9-482C6A524004}"/>
              </a:ext>
            </a:extLst>
          </p:cNvPr>
          <p:cNvPicPr>
            <a:picLocks noChangeAspect="1"/>
          </p:cNvPicPr>
          <p:nvPr/>
        </p:nvPicPr>
        <p:blipFill>
          <a:blip r:embed="rId2"/>
          <a:stretch>
            <a:fillRect/>
          </a:stretch>
        </p:blipFill>
        <p:spPr>
          <a:xfrm>
            <a:off x="2643623" y="1171929"/>
            <a:ext cx="6904754" cy="5288505"/>
          </a:xfrm>
          <a:prstGeom prst="rect">
            <a:avLst/>
          </a:prstGeom>
        </p:spPr>
      </p:pic>
    </p:spTree>
    <p:extLst>
      <p:ext uri="{BB962C8B-B14F-4D97-AF65-F5344CB8AC3E}">
        <p14:creationId xmlns:p14="http://schemas.microsoft.com/office/powerpoint/2010/main" val="42470916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449BDCC-C55C-BC65-EDF5-5DEB77CDFFC3}"/>
              </a:ext>
            </a:extLst>
          </p:cNvPr>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8BB57651-4623-C060-059F-62CF95843DBE}"/>
              </a:ext>
            </a:extLst>
          </p:cNvPr>
          <p:cNvSpPr/>
          <p:nvPr/>
        </p:nvSpPr>
        <p:spPr>
          <a:xfrm>
            <a:off x="4259389" y="1793254"/>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125" name="矩形 124">
            <a:extLst>
              <a:ext uri="{FF2B5EF4-FFF2-40B4-BE49-F238E27FC236}">
                <a16:creationId xmlns:a16="http://schemas.microsoft.com/office/drawing/2014/main" id="{1BEDA283-1187-1DEE-0119-6E9F44208A95}"/>
              </a:ext>
            </a:extLst>
          </p:cNvPr>
          <p:cNvSpPr/>
          <p:nvPr/>
        </p:nvSpPr>
        <p:spPr>
          <a:xfrm>
            <a:off x="6696297" y="2935192"/>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基本结构</a:t>
            </a:r>
          </a:p>
        </p:txBody>
      </p:sp>
      <p:sp>
        <p:nvSpPr>
          <p:cNvPr id="6" name="矩形 5">
            <a:extLst>
              <a:ext uri="{FF2B5EF4-FFF2-40B4-BE49-F238E27FC236}">
                <a16:creationId xmlns:a16="http://schemas.microsoft.com/office/drawing/2014/main" id="{B0862CDC-7E59-69B5-322D-723CDE341E93}"/>
              </a:ext>
            </a:extLst>
          </p:cNvPr>
          <p:cNvSpPr/>
          <p:nvPr/>
        </p:nvSpPr>
        <p:spPr>
          <a:xfrm>
            <a:off x="6912776"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en-US" altLang="zh-CN"/>
              <a:t>32</a:t>
            </a:r>
            <a:r>
              <a:rPr lang="zh-CN" altLang="en-US"/>
              <a:t>位计数器</a:t>
            </a:r>
            <a:endParaRPr lang="en-US" altLang="zh-CN"/>
          </a:p>
        </p:txBody>
      </p:sp>
      <p:sp>
        <p:nvSpPr>
          <p:cNvPr id="37" name="矩形 36">
            <a:extLst>
              <a:ext uri="{FF2B5EF4-FFF2-40B4-BE49-F238E27FC236}">
                <a16:creationId xmlns:a16="http://schemas.microsoft.com/office/drawing/2014/main" id="{BF323943-745E-CA22-32EA-FDCFA8828F9A}"/>
              </a:ext>
            </a:extLst>
          </p:cNvPr>
          <p:cNvSpPr/>
          <p:nvPr/>
        </p:nvSpPr>
        <p:spPr>
          <a:xfrm>
            <a:off x="6912774" y="4268105"/>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ALR</a:t>
            </a:r>
          </a:p>
          <a:p>
            <a:pPr algn="ctr"/>
            <a:r>
              <a:rPr lang="en-US" altLang="zh-CN"/>
              <a:t>32</a:t>
            </a:r>
            <a:r>
              <a:rPr lang="zh-CN" altLang="en-US"/>
              <a:t>位闹钟值</a:t>
            </a:r>
            <a:endParaRPr lang="en-US" altLang="zh-CN"/>
          </a:p>
        </p:txBody>
      </p:sp>
      <p:sp>
        <p:nvSpPr>
          <p:cNvPr id="38" name="箭头: 上下 37">
            <a:extLst>
              <a:ext uri="{FF2B5EF4-FFF2-40B4-BE49-F238E27FC236}">
                <a16:creationId xmlns:a16="http://schemas.microsoft.com/office/drawing/2014/main" id="{0D102660-35F6-C363-9E00-2C3C0C2D3CDB}"/>
              </a:ext>
            </a:extLst>
          </p:cNvPr>
          <p:cNvSpPr/>
          <p:nvPr/>
        </p:nvSpPr>
        <p:spPr>
          <a:xfrm>
            <a:off x="7507756" y="3793886"/>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E0DF889D-D771-68FB-28F7-76A0E5CFDB11}"/>
              </a:ext>
            </a:extLst>
          </p:cNvPr>
          <p:cNvCxnSpPr>
            <a:cxnSpLocks/>
          </p:cNvCxnSpPr>
          <p:nvPr/>
        </p:nvCxnSpPr>
        <p:spPr>
          <a:xfrm>
            <a:off x="7742287" y="4031340"/>
            <a:ext cx="20185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EE5A2EBF-624E-2A78-BE76-F9C07073C22F}"/>
              </a:ext>
            </a:extLst>
          </p:cNvPr>
          <p:cNvSpPr txBox="1"/>
          <p:nvPr/>
        </p:nvSpPr>
        <p:spPr>
          <a:xfrm>
            <a:off x="8474632" y="3661663"/>
            <a:ext cx="1317146" cy="369332"/>
          </a:xfrm>
          <a:prstGeom prst="rect">
            <a:avLst/>
          </a:prstGeom>
          <a:noFill/>
        </p:spPr>
        <p:txBody>
          <a:bodyPr wrap="square" rtlCol="0">
            <a:spAutoFit/>
          </a:bodyPr>
          <a:lstStyle/>
          <a:p>
            <a:pPr algn="ctr"/>
            <a:r>
              <a:rPr lang="en-US" altLang="zh-CN">
                <a:solidFill>
                  <a:schemeClr val="bg1"/>
                </a:solidFill>
              </a:rPr>
              <a:t>Alarm</a:t>
            </a:r>
            <a:endParaRPr lang="zh-CN" altLang="en-US">
              <a:solidFill>
                <a:schemeClr val="bg1"/>
              </a:solidFill>
            </a:endParaRPr>
          </a:p>
        </p:txBody>
      </p:sp>
      <p:cxnSp>
        <p:nvCxnSpPr>
          <p:cNvPr id="43" name="直接箭头连接符 42">
            <a:extLst>
              <a:ext uri="{FF2B5EF4-FFF2-40B4-BE49-F238E27FC236}">
                <a16:creationId xmlns:a16="http://schemas.microsoft.com/office/drawing/2014/main" id="{6316F898-CA84-8B8C-39F7-20AAB9F8AD05}"/>
              </a:ext>
            </a:extLst>
          </p:cNvPr>
          <p:cNvCxnSpPr>
            <a:cxnSpLocks/>
            <a:stCxn id="6" idx="3"/>
          </p:cNvCxnSpPr>
          <p:nvPr/>
        </p:nvCxnSpPr>
        <p:spPr>
          <a:xfrm>
            <a:off x="8389050" y="3456394"/>
            <a:ext cx="13718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A41F76D-27A6-AC18-6117-3A3699FDAFC4}"/>
              </a:ext>
            </a:extLst>
          </p:cNvPr>
          <p:cNvSpPr txBox="1"/>
          <p:nvPr/>
        </p:nvSpPr>
        <p:spPr>
          <a:xfrm>
            <a:off x="8474632" y="3080756"/>
            <a:ext cx="1317146" cy="369332"/>
          </a:xfrm>
          <a:prstGeom prst="rect">
            <a:avLst/>
          </a:prstGeom>
          <a:noFill/>
        </p:spPr>
        <p:txBody>
          <a:bodyPr wrap="square" rtlCol="0">
            <a:spAutoFit/>
          </a:bodyPr>
          <a:lstStyle/>
          <a:p>
            <a:pPr algn="ctr"/>
            <a:r>
              <a:rPr lang="en-US" altLang="zh-CN">
                <a:solidFill>
                  <a:schemeClr val="bg1"/>
                </a:solidFill>
              </a:rPr>
              <a:t>Overflow</a:t>
            </a:r>
            <a:endParaRPr lang="zh-CN" altLang="en-US">
              <a:solidFill>
                <a:schemeClr val="bg1"/>
              </a:solidFill>
            </a:endParaRPr>
          </a:p>
        </p:txBody>
      </p:sp>
      <p:cxnSp>
        <p:nvCxnSpPr>
          <p:cNvPr id="47" name="直接箭头连接符 46">
            <a:extLst>
              <a:ext uri="{FF2B5EF4-FFF2-40B4-BE49-F238E27FC236}">
                <a16:creationId xmlns:a16="http://schemas.microsoft.com/office/drawing/2014/main" id="{1ACCF801-5630-0E55-7F6C-421F734F8A71}"/>
              </a:ext>
            </a:extLst>
          </p:cNvPr>
          <p:cNvCxnSpPr>
            <a:cxnSpLocks/>
            <a:stCxn id="49" idx="3"/>
            <a:endCxn id="6" idx="1"/>
          </p:cNvCxnSpPr>
          <p:nvPr/>
        </p:nvCxnSpPr>
        <p:spPr>
          <a:xfrm>
            <a:off x="5921603" y="3456394"/>
            <a:ext cx="9911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27C12498-5E84-1ABA-660C-082BD1B6B1EA}"/>
              </a:ext>
            </a:extLst>
          </p:cNvPr>
          <p:cNvSpPr/>
          <p:nvPr/>
        </p:nvSpPr>
        <p:spPr>
          <a:xfrm>
            <a:off x="4445331" y="19696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PRL</a:t>
            </a:r>
          </a:p>
          <a:p>
            <a:pPr algn="ctr"/>
            <a:r>
              <a:rPr lang="zh-CN" altLang="en-US"/>
              <a:t>重装寄存器</a:t>
            </a:r>
            <a:endParaRPr lang="en-US" altLang="zh-CN"/>
          </a:p>
        </p:txBody>
      </p:sp>
      <p:sp>
        <p:nvSpPr>
          <p:cNvPr id="49" name="矩形 48">
            <a:extLst>
              <a:ext uri="{FF2B5EF4-FFF2-40B4-BE49-F238E27FC236}">
                <a16:creationId xmlns:a16="http://schemas.microsoft.com/office/drawing/2014/main" id="{42A19D55-E09C-2FF6-A640-DBE6E954E81A}"/>
              </a:ext>
            </a:extLst>
          </p:cNvPr>
          <p:cNvSpPr/>
          <p:nvPr/>
        </p:nvSpPr>
        <p:spPr>
          <a:xfrm>
            <a:off x="4445329"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DIV</a:t>
            </a:r>
          </a:p>
          <a:p>
            <a:pPr algn="ctr"/>
            <a:r>
              <a:rPr lang="zh-CN" altLang="en-US"/>
              <a:t>余数寄存器</a:t>
            </a:r>
            <a:endParaRPr lang="en-US" altLang="zh-CN"/>
          </a:p>
        </p:txBody>
      </p:sp>
      <p:sp>
        <p:nvSpPr>
          <p:cNvPr id="50" name="箭头: 上下 49">
            <a:extLst>
              <a:ext uri="{FF2B5EF4-FFF2-40B4-BE49-F238E27FC236}">
                <a16:creationId xmlns:a16="http://schemas.microsoft.com/office/drawing/2014/main" id="{034F5449-77A8-50D2-0142-F0C3C52F25D0}"/>
              </a:ext>
            </a:extLst>
          </p:cNvPr>
          <p:cNvSpPr/>
          <p:nvPr/>
        </p:nvSpPr>
        <p:spPr>
          <a:xfrm>
            <a:off x="5040311" y="264468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54">
            <a:extLst>
              <a:ext uri="{FF2B5EF4-FFF2-40B4-BE49-F238E27FC236}">
                <a16:creationId xmlns:a16="http://schemas.microsoft.com/office/drawing/2014/main" id="{21825A13-EA8E-2CDB-2701-5ED310D360E1}"/>
              </a:ext>
            </a:extLst>
          </p:cNvPr>
          <p:cNvSpPr/>
          <p:nvPr/>
        </p:nvSpPr>
        <p:spPr>
          <a:xfrm rot="5400000">
            <a:off x="1842111" y="3215085"/>
            <a:ext cx="2311674" cy="470015"/>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05F115A4-DB78-1DB3-6C5C-6D719F807723}"/>
              </a:ext>
            </a:extLst>
          </p:cNvPr>
          <p:cNvSpPr/>
          <p:nvPr/>
        </p:nvSpPr>
        <p:spPr>
          <a:xfrm>
            <a:off x="666799" y="2294255"/>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HSE/128</a:t>
            </a:r>
          </a:p>
          <a:p>
            <a:pPr algn="ctr"/>
            <a:r>
              <a:rPr lang="zh-CN" altLang="en-US"/>
              <a:t>外部高速时钟</a:t>
            </a:r>
            <a:endParaRPr lang="en-US" altLang="zh-CN"/>
          </a:p>
        </p:txBody>
      </p:sp>
      <p:sp>
        <p:nvSpPr>
          <p:cNvPr id="57" name="矩形 56">
            <a:extLst>
              <a:ext uri="{FF2B5EF4-FFF2-40B4-BE49-F238E27FC236}">
                <a16:creationId xmlns:a16="http://schemas.microsoft.com/office/drawing/2014/main" id="{625DFFC6-5AD4-2BCD-522C-8EFB91CD3C75}"/>
              </a:ext>
            </a:extLst>
          </p:cNvPr>
          <p:cNvSpPr/>
          <p:nvPr/>
        </p:nvSpPr>
        <p:spPr>
          <a:xfrm>
            <a:off x="666800" y="3129624"/>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LSE</a:t>
            </a:r>
          </a:p>
          <a:p>
            <a:pPr algn="ctr"/>
            <a:r>
              <a:rPr lang="zh-CN" altLang="en-US"/>
              <a:t>外部低速时钟</a:t>
            </a:r>
            <a:endParaRPr lang="en-US" altLang="zh-CN"/>
          </a:p>
        </p:txBody>
      </p:sp>
      <p:sp>
        <p:nvSpPr>
          <p:cNvPr id="58" name="矩形 57">
            <a:extLst>
              <a:ext uri="{FF2B5EF4-FFF2-40B4-BE49-F238E27FC236}">
                <a16:creationId xmlns:a16="http://schemas.microsoft.com/office/drawing/2014/main" id="{56035A9F-08BF-0DF5-0467-8B79FA768CC9}"/>
              </a:ext>
            </a:extLst>
          </p:cNvPr>
          <p:cNvSpPr/>
          <p:nvPr/>
        </p:nvSpPr>
        <p:spPr>
          <a:xfrm>
            <a:off x="666799" y="3964993"/>
            <a:ext cx="1691924"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LSI</a:t>
            </a:r>
          </a:p>
          <a:p>
            <a:pPr algn="ctr"/>
            <a:r>
              <a:rPr lang="zh-CN" altLang="en-US"/>
              <a:t>内部低速时钟</a:t>
            </a:r>
            <a:endParaRPr lang="en-US" altLang="zh-CN"/>
          </a:p>
        </p:txBody>
      </p:sp>
      <p:cxnSp>
        <p:nvCxnSpPr>
          <p:cNvPr id="64" name="直接箭头连接符 63">
            <a:extLst>
              <a:ext uri="{FF2B5EF4-FFF2-40B4-BE49-F238E27FC236}">
                <a16:creationId xmlns:a16="http://schemas.microsoft.com/office/drawing/2014/main" id="{854D3C95-D6DF-5247-7D82-4960D06A84F9}"/>
              </a:ext>
            </a:extLst>
          </p:cNvPr>
          <p:cNvCxnSpPr>
            <a:cxnSpLocks/>
            <a:endCxn id="55" idx="2"/>
          </p:cNvCxnSpPr>
          <p:nvPr/>
        </p:nvCxnSpPr>
        <p:spPr>
          <a:xfrm>
            <a:off x="2376532" y="3450093"/>
            <a:ext cx="386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DF3478B5-05CC-2850-86A5-FF9FE29D3DC4}"/>
              </a:ext>
            </a:extLst>
          </p:cNvPr>
          <p:cNvCxnSpPr>
            <a:cxnSpLocks/>
            <a:stCxn id="58" idx="3"/>
          </p:cNvCxnSpPr>
          <p:nvPr/>
        </p:nvCxnSpPr>
        <p:spPr>
          <a:xfrm>
            <a:off x="2358723" y="4285461"/>
            <a:ext cx="4003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A2AE241-0B9D-B013-91AA-509247527008}"/>
              </a:ext>
            </a:extLst>
          </p:cNvPr>
          <p:cNvCxnSpPr>
            <a:cxnSpLocks/>
            <a:stCxn id="56" idx="3"/>
          </p:cNvCxnSpPr>
          <p:nvPr/>
        </p:nvCxnSpPr>
        <p:spPr>
          <a:xfrm>
            <a:off x="2358721" y="2614723"/>
            <a:ext cx="40421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9897110D-31FA-0C74-CBC3-333D928B2BEE}"/>
              </a:ext>
            </a:extLst>
          </p:cNvPr>
          <p:cNvSpPr txBox="1"/>
          <p:nvPr/>
        </p:nvSpPr>
        <p:spPr>
          <a:xfrm>
            <a:off x="3067224" y="3080756"/>
            <a:ext cx="1317146" cy="369332"/>
          </a:xfrm>
          <a:prstGeom prst="rect">
            <a:avLst/>
          </a:prstGeom>
          <a:noFill/>
        </p:spPr>
        <p:txBody>
          <a:bodyPr wrap="square" rtlCol="0">
            <a:spAutoFit/>
          </a:bodyPr>
          <a:lstStyle/>
          <a:p>
            <a:pPr algn="ctr"/>
            <a:r>
              <a:rPr lang="en-US" altLang="zh-CN">
                <a:solidFill>
                  <a:schemeClr val="bg1"/>
                </a:solidFill>
              </a:rPr>
              <a:t>RTCCLK</a:t>
            </a:r>
            <a:endParaRPr lang="zh-CN" altLang="en-US">
              <a:solidFill>
                <a:schemeClr val="bg1"/>
              </a:solidFill>
            </a:endParaRPr>
          </a:p>
        </p:txBody>
      </p:sp>
      <p:cxnSp>
        <p:nvCxnSpPr>
          <p:cNvPr id="89" name="直接箭头连接符 88">
            <a:extLst>
              <a:ext uri="{FF2B5EF4-FFF2-40B4-BE49-F238E27FC236}">
                <a16:creationId xmlns:a16="http://schemas.microsoft.com/office/drawing/2014/main" id="{F72D9127-68DB-0A1E-07E5-BF7E4E633722}"/>
              </a:ext>
            </a:extLst>
          </p:cNvPr>
          <p:cNvCxnSpPr>
            <a:cxnSpLocks/>
            <a:endCxn id="49" idx="1"/>
          </p:cNvCxnSpPr>
          <p:nvPr/>
        </p:nvCxnSpPr>
        <p:spPr>
          <a:xfrm>
            <a:off x="3232956" y="3456394"/>
            <a:ext cx="12123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EE4DF8-0183-08A9-024D-8C878E2500AA}"/>
              </a:ext>
            </a:extLst>
          </p:cNvPr>
          <p:cNvSpPr/>
          <p:nvPr/>
        </p:nvSpPr>
        <p:spPr>
          <a:xfrm>
            <a:off x="9760882"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p>
        </p:txBody>
      </p:sp>
      <p:cxnSp>
        <p:nvCxnSpPr>
          <p:cNvPr id="100" name="直接箭头连接符 99">
            <a:extLst>
              <a:ext uri="{FF2B5EF4-FFF2-40B4-BE49-F238E27FC236}">
                <a16:creationId xmlns:a16="http://schemas.microsoft.com/office/drawing/2014/main" id="{EEB940C9-B85D-D517-0447-F1DD8D2E6768}"/>
              </a:ext>
            </a:extLst>
          </p:cNvPr>
          <p:cNvCxnSpPr>
            <a:cxnSpLocks/>
          </p:cNvCxnSpPr>
          <p:nvPr/>
        </p:nvCxnSpPr>
        <p:spPr>
          <a:xfrm>
            <a:off x="6402886" y="2871417"/>
            <a:ext cx="33579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4F2EDDE-2105-CABD-CF37-EE3B048D898B}"/>
              </a:ext>
            </a:extLst>
          </p:cNvPr>
          <p:cNvCxnSpPr>
            <a:cxnSpLocks/>
          </p:cNvCxnSpPr>
          <p:nvPr/>
        </p:nvCxnSpPr>
        <p:spPr>
          <a:xfrm>
            <a:off x="6402886" y="2871417"/>
            <a:ext cx="0" cy="578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9B94E007-E0CE-11B6-2E52-0F0C273E408F}"/>
              </a:ext>
            </a:extLst>
          </p:cNvPr>
          <p:cNvSpPr txBox="1"/>
          <p:nvPr/>
        </p:nvSpPr>
        <p:spPr>
          <a:xfrm>
            <a:off x="8474632" y="2490235"/>
            <a:ext cx="1317146" cy="369332"/>
          </a:xfrm>
          <a:prstGeom prst="rect">
            <a:avLst/>
          </a:prstGeom>
          <a:noFill/>
        </p:spPr>
        <p:txBody>
          <a:bodyPr wrap="square" rtlCol="0">
            <a:spAutoFit/>
          </a:bodyPr>
          <a:lstStyle/>
          <a:p>
            <a:pPr algn="ctr"/>
            <a:r>
              <a:rPr lang="en-US" altLang="zh-CN">
                <a:solidFill>
                  <a:schemeClr val="bg1"/>
                </a:solidFill>
              </a:rPr>
              <a:t>Second</a:t>
            </a:r>
            <a:endParaRPr lang="zh-CN" altLang="en-US">
              <a:solidFill>
                <a:schemeClr val="bg1"/>
              </a:solidFill>
            </a:endParaRPr>
          </a:p>
        </p:txBody>
      </p:sp>
      <p:sp>
        <p:nvSpPr>
          <p:cNvPr id="106" name="矩形 105">
            <a:extLst>
              <a:ext uri="{FF2B5EF4-FFF2-40B4-BE49-F238E27FC236}">
                <a16:creationId xmlns:a16="http://schemas.microsoft.com/office/drawing/2014/main" id="{CBD425B4-2D87-F5B1-9CCA-BF6563D5DF0F}"/>
              </a:ext>
            </a:extLst>
          </p:cNvPr>
          <p:cNvSpPr/>
          <p:nvPr/>
        </p:nvSpPr>
        <p:spPr>
          <a:xfrm>
            <a:off x="10841093"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cxnSp>
        <p:nvCxnSpPr>
          <p:cNvPr id="107" name="直接箭头连接符 106">
            <a:extLst>
              <a:ext uri="{FF2B5EF4-FFF2-40B4-BE49-F238E27FC236}">
                <a16:creationId xmlns:a16="http://schemas.microsoft.com/office/drawing/2014/main" id="{1C1CB5C9-6D57-4630-941B-375192410767}"/>
              </a:ext>
            </a:extLst>
          </p:cNvPr>
          <p:cNvCxnSpPr>
            <a:cxnSpLocks/>
            <a:stCxn id="94" idx="3"/>
            <a:endCxn id="106" idx="1"/>
          </p:cNvCxnSpPr>
          <p:nvPr/>
        </p:nvCxnSpPr>
        <p:spPr>
          <a:xfrm>
            <a:off x="10531678" y="3715050"/>
            <a:ext cx="30941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60CA14F9-11DA-3942-7608-F61DEAB1A589}"/>
              </a:ext>
            </a:extLst>
          </p:cNvPr>
          <p:cNvSpPr txBox="1"/>
          <p:nvPr/>
        </p:nvSpPr>
        <p:spPr>
          <a:xfrm>
            <a:off x="4324545" y="4008767"/>
            <a:ext cx="1743112" cy="369332"/>
          </a:xfrm>
          <a:prstGeom prst="rect">
            <a:avLst/>
          </a:prstGeom>
          <a:noFill/>
        </p:spPr>
        <p:txBody>
          <a:bodyPr wrap="square" rtlCol="0">
            <a:spAutoFit/>
          </a:bodyPr>
          <a:lstStyle/>
          <a:p>
            <a:pPr algn="ctr"/>
            <a:r>
              <a:rPr lang="zh-CN" altLang="en-US">
                <a:solidFill>
                  <a:schemeClr val="bg1"/>
                </a:solidFill>
              </a:rPr>
              <a:t>预分频器</a:t>
            </a:r>
          </a:p>
        </p:txBody>
      </p:sp>
      <p:sp>
        <p:nvSpPr>
          <p:cNvPr id="132" name="文本框 131">
            <a:extLst>
              <a:ext uri="{FF2B5EF4-FFF2-40B4-BE49-F238E27FC236}">
                <a16:creationId xmlns:a16="http://schemas.microsoft.com/office/drawing/2014/main" id="{64F06A76-9C77-EE2B-0382-6DD332E44B9C}"/>
              </a:ext>
            </a:extLst>
          </p:cNvPr>
          <p:cNvSpPr txBox="1"/>
          <p:nvPr/>
        </p:nvSpPr>
        <p:spPr>
          <a:xfrm>
            <a:off x="6759872" y="5153350"/>
            <a:ext cx="1743112" cy="369332"/>
          </a:xfrm>
          <a:prstGeom prst="rect">
            <a:avLst/>
          </a:prstGeom>
          <a:noFill/>
        </p:spPr>
        <p:txBody>
          <a:bodyPr wrap="square" rtlCol="0">
            <a:spAutoFit/>
          </a:bodyPr>
          <a:lstStyle/>
          <a:p>
            <a:pPr algn="ctr"/>
            <a:r>
              <a:rPr lang="zh-CN" altLang="en-US">
                <a:solidFill>
                  <a:schemeClr val="bg1"/>
                </a:solidFill>
              </a:rPr>
              <a:t>计数器</a:t>
            </a:r>
          </a:p>
        </p:txBody>
      </p:sp>
    </p:spTree>
    <p:extLst>
      <p:ext uri="{BB962C8B-B14F-4D97-AF65-F5344CB8AC3E}">
        <p14:creationId xmlns:p14="http://schemas.microsoft.com/office/powerpoint/2010/main" val="5820846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7" name="图片 6">
            <a:extLst>
              <a:ext uri="{FF2B5EF4-FFF2-40B4-BE49-F238E27FC236}">
                <a16:creationId xmlns:a16="http://schemas.microsoft.com/office/drawing/2014/main" id="{E340B4C5-8926-C388-8118-4E441A058A30}"/>
              </a:ext>
            </a:extLst>
          </p:cNvPr>
          <p:cNvPicPr>
            <a:picLocks noChangeAspect="1"/>
          </p:cNvPicPr>
          <p:nvPr/>
        </p:nvPicPr>
        <p:blipFill>
          <a:blip r:embed="rId2"/>
          <a:stretch>
            <a:fillRect/>
          </a:stretch>
        </p:blipFill>
        <p:spPr>
          <a:xfrm>
            <a:off x="349857" y="1774336"/>
            <a:ext cx="7855889" cy="3659543"/>
          </a:xfrm>
          <a:prstGeom prst="rect">
            <a:avLst/>
          </a:prstGeom>
        </p:spPr>
      </p:pic>
      <p:pic>
        <p:nvPicPr>
          <p:cNvPr id="11" name="图片 10">
            <a:extLst>
              <a:ext uri="{FF2B5EF4-FFF2-40B4-BE49-F238E27FC236}">
                <a16:creationId xmlns:a16="http://schemas.microsoft.com/office/drawing/2014/main" id="{F822437D-0CF9-E8E6-9DBC-9B235ABA8890}"/>
              </a:ext>
            </a:extLst>
          </p:cNvPr>
          <p:cNvPicPr>
            <a:picLocks noChangeAspect="1"/>
          </p:cNvPicPr>
          <p:nvPr/>
        </p:nvPicPr>
        <p:blipFill>
          <a:blip r:embed="rId3"/>
          <a:stretch>
            <a:fillRect/>
          </a:stretch>
        </p:blipFill>
        <p:spPr>
          <a:xfrm>
            <a:off x="8521893" y="746975"/>
            <a:ext cx="2918314" cy="2677312"/>
          </a:xfrm>
          <a:prstGeom prst="rect">
            <a:avLst/>
          </a:prstGeom>
        </p:spPr>
      </p:pic>
      <p:pic>
        <p:nvPicPr>
          <p:cNvPr id="13" name="图片 12">
            <a:extLst>
              <a:ext uri="{FF2B5EF4-FFF2-40B4-BE49-F238E27FC236}">
                <a16:creationId xmlns:a16="http://schemas.microsoft.com/office/drawing/2014/main" id="{EFBB3AAA-3BD9-8FC8-24B8-87CF4A44B1EB}"/>
              </a:ext>
            </a:extLst>
          </p:cNvPr>
          <p:cNvPicPr>
            <a:picLocks noChangeAspect="1"/>
          </p:cNvPicPr>
          <p:nvPr/>
        </p:nvPicPr>
        <p:blipFill>
          <a:blip r:embed="rId4"/>
          <a:stretch>
            <a:fillRect/>
          </a:stretch>
        </p:blipFill>
        <p:spPr>
          <a:xfrm>
            <a:off x="8521893" y="3774502"/>
            <a:ext cx="2918314" cy="2552679"/>
          </a:xfrm>
          <a:prstGeom prst="rect">
            <a:avLst/>
          </a:prstGeom>
        </p:spPr>
      </p:pic>
    </p:spTree>
    <p:extLst>
      <p:ext uri="{BB962C8B-B14F-4D97-AF65-F5344CB8AC3E}">
        <p14:creationId xmlns:p14="http://schemas.microsoft.com/office/powerpoint/2010/main" val="29657440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操作注意事项</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执行以下操作将使能对</a:t>
            </a:r>
            <a:r>
              <a:rPr lang="en-US" altLang="zh-CN" sz="2800"/>
              <a:t>BKP</a:t>
            </a:r>
            <a:r>
              <a:rPr lang="zh-CN" altLang="en-US" sz="2800"/>
              <a:t>和</a:t>
            </a:r>
            <a:r>
              <a:rPr lang="en-US" altLang="zh-CN" sz="2800"/>
              <a:t>RTC</a:t>
            </a:r>
            <a:r>
              <a:rPr lang="zh-CN" altLang="en-US" sz="2800"/>
              <a:t>的访问：</a:t>
            </a:r>
            <a:endParaRPr lang="en-US" altLang="zh-CN" sz="2800"/>
          </a:p>
          <a:p>
            <a:r>
              <a:rPr lang="en-US" altLang="zh-CN" sz="2800"/>
              <a:t>	</a:t>
            </a:r>
            <a:r>
              <a:rPr lang="zh-CN" altLang="en-US" sz="2800"/>
              <a:t>设置</a:t>
            </a:r>
            <a:r>
              <a:rPr lang="en-US" altLang="zh-CN" sz="2800"/>
              <a:t>RCC_APB1ENR</a:t>
            </a:r>
            <a:r>
              <a:rPr lang="zh-CN" altLang="en-US" sz="2800"/>
              <a:t>的</a:t>
            </a:r>
            <a:r>
              <a:rPr lang="en-US" altLang="zh-CN" sz="2800"/>
              <a:t>PWREN</a:t>
            </a:r>
            <a:r>
              <a:rPr lang="zh-CN" altLang="en-US" sz="2800"/>
              <a:t>和</a:t>
            </a:r>
            <a:r>
              <a:rPr lang="en-US" altLang="zh-CN" sz="2800"/>
              <a:t>BKPEN</a:t>
            </a:r>
            <a:r>
              <a:rPr lang="zh-CN" altLang="en-US" sz="2800"/>
              <a:t>，使能</a:t>
            </a:r>
            <a:r>
              <a:rPr lang="en-US" altLang="zh-CN" sz="2800"/>
              <a:t>PWR</a:t>
            </a:r>
            <a:r>
              <a:rPr lang="zh-CN" altLang="en-US" sz="2800"/>
              <a:t>和</a:t>
            </a:r>
            <a:r>
              <a:rPr lang="en-US" altLang="zh-CN" sz="2800"/>
              <a:t>BKP</a:t>
            </a:r>
            <a:r>
              <a:rPr lang="zh-CN" altLang="en-US" sz="2800"/>
              <a:t>时钟</a:t>
            </a:r>
            <a:endParaRPr lang="en-US" altLang="zh-CN" sz="2800"/>
          </a:p>
          <a:p>
            <a:r>
              <a:rPr lang="en-US" altLang="zh-CN" sz="2800"/>
              <a:t>	</a:t>
            </a:r>
            <a:r>
              <a:rPr lang="zh-CN" altLang="en-US" sz="2800"/>
              <a:t>设置</a:t>
            </a:r>
            <a:r>
              <a:rPr lang="en-US" altLang="zh-CN" sz="2800"/>
              <a:t>PWR_CR</a:t>
            </a:r>
            <a:r>
              <a:rPr lang="zh-CN" altLang="en-US" sz="2800"/>
              <a:t>的</a:t>
            </a:r>
            <a:r>
              <a:rPr lang="en-US" altLang="zh-CN" sz="2800"/>
              <a:t>DBP</a:t>
            </a:r>
            <a:r>
              <a:rPr lang="zh-CN" altLang="en-US" sz="2800"/>
              <a:t>，使能对</a:t>
            </a:r>
            <a:r>
              <a:rPr lang="en-US" altLang="zh-CN" sz="2800"/>
              <a:t>BKP</a:t>
            </a:r>
            <a:r>
              <a:rPr lang="zh-CN" altLang="en-US" sz="2800"/>
              <a:t>和</a:t>
            </a:r>
            <a:r>
              <a:rPr lang="en-US" altLang="zh-CN" sz="2800"/>
              <a:t>RTC</a:t>
            </a:r>
            <a:r>
              <a:rPr lang="zh-CN" altLang="en-US" sz="2800"/>
              <a:t>的访问</a:t>
            </a:r>
            <a:endParaRPr lang="en-US" altLang="zh-CN" sz="2800"/>
          </a:p>
          <a:p>
            <a:pPr marL="457200" indent="-457200">
              <a:buFont typeface="Arial" panose="020B0604020202020204" pitchFamily="34" charset="0"/>
              <a:buChar char="•"/>
            </a:pPr>
            <a:r>
              <a:rPr lang="zh-CN" altLang="en-US" sz="2800"/>
              <a:t>若在读取</a:t>
            </a:r>
            <a:r>
              <a:rPr lang="en-US" altLang="zh-CN" sz="2800"/>
              <a:t>RTC</a:t>
            </a:r>
            <a:r>
              <a:rPr lang="zh-CN" altLang="en-US" sz="2800"/>
              <a:t>寄存器时，</a:t>
            </a:r>
            <a:r>
              <a:rPr lang="en-US" altLang="zh-CN" sz="2800"/>
              <a:t>RTC</a:t>
            </a:r>
            <a:r>
              <a:rPr lang="zh-CN" altLang="en-US" sz="2800"/>
              <a:t>的</a:t>
            </a:r>
            <a:r>
              <a:rPr lang="en-US" altLang="zh-CN" sz="2800"/>
              <a:t>APB1</a:t>
            </a:r>
            <a:r>
              <a:rPr lang="zh-CN" altLang="en-US" sz="2800"/>
              <a:t>接口曾经处于禁止状态，则软件首先必须等待</a:t>
            </a:r>
            <a:r>
              <a:rPr lang="en-US" altLang="zh-CN" sz="2800"/>
              <a:t>RTC_CRL</a:t>
            </a:r>
            <a:r>
              <a:rPr lang="zh-CN" altLang="en-US" sz="2800"/>
              <a:t>寄存器中的</a:t>
            </a:r>
            <a:r>
              <a:rPr lang="en-US" altLang="zh-CN" sz="2800"/>
              <a:t>RSF</a:t>
            </a:r>
            <a:r>
              <a:rPr lang="zh-CN" altLang="en-US" sz="2800"/>
              <a:t>位（寄存器同步标志）被硬件置</a:t>
            </a:r>
            <a:r>
              <a:rPr lang="en-US" altLang="zh-CN" sz="2800"/>
              <a:t>1</a:t>
            </a:r>
          </a:p>
          <a:p>
            <a:pPr marL="457200" indent="-457200">
              <a:buFont typeface="Arial" panose="020B0604020202020204" pitchFamily="34" charset="0"/>
              <a:buChar char="•"/>
            </a:pPr>
            <a:r>
              <a:rPr lang="zh-CN" altLang="en-US" sz="2800"/>
              <a:t>必须设置</a:t>
            </a:r>
            <a:r>
              <a:rPr lang="en-US" altLang="zh-CN" sz="2800"/>
              <a:t>RTC_CRL</a:t>
            </a:r>
            <a:r>
              <a:rPr lang="zh-CN" altLang="en-US" sz="2800"/>
              <a:t>寄存器中的</a:t>
            </a:r>
            <a:r>
              <a:rPr lang="en-US" altLang="zh-CN" sz="2800"/>
              <a:t>CNF</a:t>
            </a:r>
            <a:r>
              <a:rPr lang="zh-CN" altLang="en-US" sz="2800"/>
              <a:t>位，使</a:t>
            </a:r>
            <a:r>
              <a:rPr lang="en-US" altLang="zh-CN" sz="2800"/>
              <a:t>RTC</a:t>
            </a:r>
            <a:r>
              <a:rPr lang="zh-CN" altLang="en-US" sz="2800"/>
              <a:t>进入配置模式后，才能写入</a:t>
            </a:r>
            <a:r>
              <a:rPr lang="en-US" altLang="zh-CN" sz="2800"/>
              <a:t>RTC_PRL</a:t>
            </a:r>
            <a:r>
              <a:rPr lang="zh-CN" altLang="en-US" sz="2800"/>
              <a:t>、</a:t>
            </a:r>
            <a:r>
              <a:rPr lang="en-US" altLang="zh-CN" sz="2800"/>
              <a:t>RTC_CNT</a:t>
            </a:r>
            <a:r>
              <a:rPr lang="zh-CN" altLang="en-US" sz="2800"/>
              <a:t>、</a:t>
            </a:r>
            <a:r>
              <a:rPr lang="en-US" altLang="zh-CN" sz="2800"/>
              <a:t>RTC_ALR</a:t>
            </a:r>
            <a:r>
              <a:rPr lang="zh-CN" altLang="en-US" sz="2800"/>
              <a:t>寄存器</a:t>
            </a:r>
            <a:endParaRPr lang="en-US" altLang="zh-CN" sz="2800"/>
          </a:p>
          <a:p>
            <a:pPr marL="457200" indent="-457200">
              <a:buFont typeface="Arial" panose="020B0604020202020204" pitchFamily="34" charset="0"/>
              <a:buChar char="•"/>
            </a:pPr>
            <a:r>
              <a:rPr lang="zh-CN" altLang="en-US" sz="2800"/>
              <a:t>对</a:t>
            </a:r>
            <a:r>
              <a:rPr lang="en-US" altLang="zh-CN" sz="2800"/>
              <a:t>RTC</a:t>
            </a:r>
            <a:r>
              <a:rPr lang="zh-CN" altLang="en-US" sz="2800"/>
              <a:t>任何寄存器的写操作，都必须在前一次写操作结束后进行。可以通过查询</a:t>
            </a:r>
            <a:r>
              <a:rPr lang="en-US" altLang="zh-CN" sz="2800"/>
              <a:t>RTC_CR</a:t>
            </a:r>
            <a:r>
              <a:rPr lang="zh-CN" altLang="en-US" sz="2800"/>
              <a:t>寄存器中的</a:t>
            </a:r>
            <a:r>
              <a:rPr lang="en-US" altLang="zh-CN" sz="2800"/>
              <a:t>RTOFF</a:t>
            </a:r>
            <a:r>
              <a:rPr lang="zh-CN" altLang="en-US" sz="2800"/>
              <a:t>状态位，判断</a:t>
            </a:r>
            <a:r>
              <a:rPr lang="en-US" altLang="zh-CN" sz="2800"/>
              <a:t>RTC</a:t>
            </a:r>
            <a:r>
              <a:rPr lang="zh-CN" altLang="en-US" sz="2800"/>
              <a:t>寄存器是否处于更新中。仅当</a:t>
            </a:r>
            <a:r>
              <a:rPr lang="en-US" altLang="zh-CN" sz="2800"/>
              <a:t>RTOFF</a:t>
            </a:r>
            <a:r>
              <a:rPr lang="zh-CN" altLang="en-US" sz="2800"/>
              <a:t>状态位是</a:t>
            </a:r>
            <a:r>
              <a:rPr lang="en-US" altLang="zh-CN" sz="2800"/>
              <a:t>1</a:t>
            </a:r>
            <a:r>
              <a:rPr lang="zh-CN" altLang="en-US" sz="2800"/>
              <a:t>时，才可以写入</a:t>
            </a:r>
            <a:r>
              <a:rPr lang="en-US" altLang="zh-CN" sz="2800"/>
              <a:t>RTC</a:t>
            </a:r>
            <a:r>
              <a:rPr lang="zh-CN" altLang="en-US" sz="2800"/>
              <a:t>寄存器</a:t>
            </a:r>
            <a:endParaRPr lang="en-US" altLang="zh-CN" sz="2800"/>
          </a:p>
        </p:txBody>
      </p:sp>
    </p:spTree>
    <p:extLst>
      <p:ext uri="{BB962C8B-B14F-4D97-AF65-F5344CB8AC3E}">
        <p14:creationId xmlns:p14="http://schemas.microsoft.com/office/powerpoint/2010/main" val="919109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PWR</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PWR</a:t>
            </a:r>
            <a:r>
              <a:rPr lang="zh-CN" altLang="en-US" sz="2800"/>
              <a:t>（</a:t>
            </a:r>
            <a:r>
              <a:rPr lang="en-US" altLang="zh-CN" sz="2800"/>
              <a:t>Power Control</a:t>
            </a:r>
            <a:r>
              <a:rPr lang="zh-CN" altLang="en-US" sz="2800"/>
              <a:t>）电源控制</a:t>
            </a:r>
            <a:endParaRPr lang="en-US" altLang="zh-CN" sz="2800"/>
          </a:p>
          <a:p>
            <a:pPr marL="457200" indent="-457200">
              <a:buFont typeface="Arial" panose="020B0604020202020204" pitchFamily="34" charset="0"/>
              <a:buChar char="•"/>
            </a:pPr>
            <a:r>
              <a:rPr lang="en-US" altLang="zh-CN" sz="2800"/>
              <a:t>PWR</a:t>
            </a:r>
            <a:r>
              <a:rPr lang="zh-CN" altLang="en-US" sz="2800"/>
              <a:t>负责管理</a:t>
            </a:r>
            <a:r>
              <a:rPr lang="en-US" altLang="zh-CN" sz="2800"/>
              <a:t>STM32</a:t>
            </a:r>
            <a:r>
              <a:rPr lang="zh-CN" altLang="en-US" sz="2800"/>
              <a:t>内部的电源供电部分，可以实现可编程电压监测器和低功耗模式的功能</a:t>
            </a:r>
            <a:endParaRPr lang="en-US" altLang="zh-CN" sz="2800"/>
          </a:p>
          <a:p>
            <a:pPr marL="457200" indent="-457200">
              <a:buFont typeface="Arial" panose="020B0604020202020204" pitchFamily="34" charset="0"/>
              <a:buChar char="•"/>
            </a:pPr>
            <a:r>
              <a:rPr lang="zh-CN" altLang="en-US" sz="2800"/>
              <a:t>可编程电压监测器（</a:t>
            </a:r>
            <a:r>
              <a:rPr lang="en-US" altLang="zh-CN" sz="2800"/>
              <a:t>PVD</a:t>
            </a:r>
            <a:r>
              <a:rPr lang="zh-CN" altLang="en-US" sz="2800"/>
              <a:t>）可以监控</a:t>
            </a:r>
            <a:r>
              <a:rPr lang="en-US" altLang="zh-CN" sz="2800"/>
              <a:t>VDD</a:t>
            </a:r>
            <a:r>
              <a:rPr lang="zh-CN" altLang="en-US" sz="2800"/>
              <a:t>电源电压，当</a:t>
            </a:r>
            <a:r>
              <a:rPr lang="en-US" altLang="zh-CN" sz="2800"/>
              <a:t>VDD</a:t>
            </a:r>
            <a:r>
              <a:rPr lang="zh-CN" altLang="en-US" sz="2800"/>
              <a:t>下降到</a:t>
            </a:r>
            <a:r>
              <a:rPr lang="en-US" altLang="zh-CN" sz="2800"/>
              <a:t>PVD</a:t>
            </a:r>
            <a:r>
              <a:rPr lang="zh-CN" altLang="en-US" sz="2800"/>
              <a:t>阀值以下或上升到</a:t>
            </a:r>
            <a:r>
              <a:rPr lang="en-US" altLang="zh-CN" sz="2800"/>
              <a:t>PVD</a:t>
            </a:r>
            <a:r>
              <a:rPr lang="zh-CN" altLang="en-US" sz="2800"/>
              <a:t>阀值之上时，</a:t>
            </a:r>
            <a:r>
              <a:rPr lang="en-US" altLang="zh-CN" sz="2800"/>
              <a:t>PVD</a:t>
            </a:r>
            <a:r>
              <a:rPr lang="zh-CN" altLang="en-US" sz="2800"/>
              <a:t>会触发中断，用于执行紧急关闭任务</a:t>
            </a:r>
            <a:endParaRPr lang="en-US" altLang="zh-CN" sz="2800"/>
          </a:p>
          <a:p>
            <a:pPr marL="457200" indent="-457200">
              <a:buFont typeface="Arial" panose="020B0604020202020204" pitchFamily="34" charset="0"/>
              <a:buChar char="•"/>
            </a:pPr>
            <a:r>
              <a:rPr lang="zh-CN" altLang="en-US" sz="2800"/>
              <a:t>低功耗模式包括睡眠模式（</a:t>
            </a:r>
            <a:r>
              <a:rPr lang="en-US" altLang="zh-CN" sz="2800"/>
              <a:t>Sleep</a:t>
            </a:r>
            <a:r>
              <a:rPr lang="zh-CN" altLang="en-US" sz="2800"/>
              <a:t>）、停机模式（</a:t>
            </a:r>
            <a:r>
              <a:rPr lang="en-US" altLang="zh-CN" sz="2800"/>
              <a:t>Stop</a:t>
            </a:r>
            <a:r>
              <a:rPr lang="zh-CN" altLang="en-US" sz="2800"/>
              <a:t>）和待机模式（</a:t>
            </a:r>
            <a:r>
              <a:rPr lang="en-US" altLang="zh-CN" sz="2800"/>
              <a:t>Standby</a:t>
            </a:r>
            <a:r>
              <a:rPr lang="zh-CN" altLang="en-US" sz="2800"/>
              <a:t>），可在系统空闲时，降低</a:t>
            </a:r>
            <a:r>
              <a:rPr lang="en-US" altLang="zh-CN" sz="2800"/>
              <a:t>STM32</a:t>
            </a:r>
            <a:r>
              <a:rPr lang="zh-CN" altLang="en-US" sz="2800"/>
              <a:t>的功耗，延长设备使用时间</a:t>
            </a:r>
            <a:endParaRPr lang="en-US" altLang="zh-CN" sz="2800"/>
          </a:p>
        </p:txBody>
      </p:sp>
    </p:spTree>
    <p:extLst>
      <p:ext uri="{BB962C8B-B14F-4D97-AF65-F5344CB8AC3E}">
        <p14:creationId xmlns:p14="http://schemas.microsoft.com/office/powerpoint/2010/main" val="10373820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电源框图</a:t>
            </a:r>
          </a:p>
        </p:txBody>
      </p:sp>
      <p:pic>
        <p:nvPicPr>
          <p:cNvPr id="3" name="图片 2">
            <a:extLst>
              <a:ext uri="{FF2B5EF4-FFF2-40B4-BE49-F238E27FC236}">
                <a16:creationId xmlns:a16="http://schemas.microsoft.com/office/drawing/2014/main" id="{AC151EC5-7523-0451-E504-1AC64BBCBF73}"/>
              </a:ext>
            </a:extLst>
          </p:cNvPr>
          <p:cNvPicPr>
            <a:picLocks noChangeAspect="1"/>
          </p:cNvPicPr>
          <p:nvPr/>
        </p:nvPicPr>
        <p:blipFill>
          <a:blip r:embed="rId2"/>
          <a:stretch>
            <a:fillRect/>
          </a:stretch>
        </p:blipFill>
        <p:spPr>
          <a:xfrm>
            <a:off x="2898684" y="1024081"/>
            <a:ext cx="6394631" cy="5454089"/>
          </a:xfrm>
          <a:prstGeom prst="rect">
            <a:avLst/>
          </a:prstGeom>
        </p:spPr>
      </p:pic>
    </p:spTree>
    <p:extLst>
      <p:ext uri="{BB962C8B-B14F-4D97-AF65-F5344CB8AC3E}">
        <p14:creationId xmlns:p14="http://schemas.microsoft.com/office/powerpoint/2010/main" val="2177145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简介</a:t>
            </a:r>
            <a:endParaRPr lang="en-US" altLang="zh-CN"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GPIO</a:t>
            </a:r>
            <a:r>
              <a:rPr lang="zh-CN" altLang="en-US" sz="2800"/>
              <a:t>（</a:t>
            </a:r>
            <a:r>
              <a:rPr lang="en-US" altLang="zh-CN" sz="2800"/>
              <a:t>General Purpose Input Output</a:t>
            </a:r>
            <a:r>
              <a:rPr lang="zh-CN" altLang="en-US" sz="2800"/>
              <a:t>）通用输入输出口</a:t>
            </a:r>
            <a:endParaRPr lang="en-US" altLang="zh-CN" sz="2800"/>
          </a:p>
          <a:p>
            <a:pPr marL="457200" indent="-457200">
              <a:buFont typeface="Arial" panose="020B0604020202020204" pitchFamily="34" charset="0"/>
              <a:buChar char="•"/>
            </a:pPr>
            <a:r>
              <a:rPr lang="zh-CN" altLang="en-US" sz="2800"/>
              <a:t>可配置为</a:t>
            </a:r>
            <a:r>
              <a:rPr lang="en-US" altLang="zh-CN" sz="2800"/>
              <a:t>8</a:t>
            </a:r>
            <a:r>
              <a:rPr lang="zh-CN" altLang="en-US" sz="2800"/>
              <a:t>种输入输出模式</a:t>
            </a:r>
            <a:endParaRPr lang="en-US" altLang="zh-CN" sz="2800"/>
          </a:p>
          <a:p>
            <a:pPr marL="457200" indent="-457200">
              <a:buFont typeface="Arial" panose="020B0604020202020204" pitchFamily="34" charset="0"/>
              <a:buChar char="•"/>
            </a:pPr>
            <a:r>
              <a:rPr lang="zh-CN" altLang="en-US" sz="2800"/>
              <a:t>引脚电平：</a:t>
            </a:r>
            <a:r>
              <a:rPr lang="en-US" altLang="zh-CN" sz="2800"/>
              <a:t>0V~3.3V</a:t>
            </a:r>
            <a:r>
              <a:rPr lang="zh-CN" altLang="en-US" sz="2800"/>
              <a:t>，部分引脚可容忍</a:t>
            </a:r>
            <a:r>
              <a:rPr lang="en-US" altLang="zh-CN" sz="2800"/>
              <a:t>5V</a:t>
            </a:r>
          </a:p>
          <a:p>
            <a:pPr marL="457200" indent="-457200">
              <a:buFont typeface="Arial" panose="020B0604020202020204" pitchFamily="34" charset="0"/>
              <a:buChar char="•"/>
            </a:pPr>
            <a:r>
              <a:rPr lang="zh-CN" altLang="en-US" sz="2800"/>
              <a:t>输出模式下可控制端口输出高低电平，用以驱动</a:t>
            </a:r>
            <a:r>
              <a:rPr lang="en-US" altLang="zh-CN" sz="2800"/>
              <a:t>LED</a:t>
            </a:r>
            <a:r>
              <a:rPr lang="zh-CN" altLang="en-US" sz="2800"/>
              <a:t>、控制蜂鸣器、模拟通信协议输出时序等</a:t>
            </a:r>
            <a:endParaRPr lang="en-US" altLang="zh-CN" sz="2800"/>
          </a:p>
          <a:p>
            <a:pPr marL="457200" indent="-457200">
              <a:buFont typeface="Arial" panose="020B0604020202020204" pitchFamily="34" charset="0"/>
              <a:buChar char="•"/>
            </a:pPr>
            <a:r>
              <a:rPr lang="zh-CN" altLang="en-US" sz="2800"/>
              <a:t>输入模式下可读取端口的高低电平或电压，用于读取按键输入、外接模块电平信号输入、</a:t>
            </a:r>
            <a:r>
              <a:rPr lang="en-US" altLang="zh-CN" sz="2800"/>
              <a:t>ADC</a:t>
            </a:r>
            <a:r>
              <a:rPr lang="zh-CN" altLang="en-US" sz="2800"/>
              <a:t>电压采集、模拟通信协议接收数据等</a:t>
            </a:r>
            <a:endParaRPr lang="en-US" altLang="zh-CN" sz="2800"/>
          </a:p>
        </p:txBody>
      </p:sp>
    </p:spTree>
    <p:extLst>
      <p:ext uri="{BB962C8B-B14F-4D97-AF65-F5344CB8AC3E}">
        <p14:creationId xmlns:p14="http://schemas.microsoft.com/office/powerpoint/2010/main" val="23753768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上电复位和掉电复位</a:t>
            </a:r>
          </a:p>
        </p:txBody>
      </p:sp>
      <p:pic>
        <p:nvPicPr>
          <p:cNvPr id="3" name="图片 2">
            <a:extLst>
              <a:ext uri="{FF2B5EF4-FFF2-40B4-BE49-F238E27FC236}">
                <a16:creationId xmlns:a16="http://schemas.microsoft.com/office/drawing/2014/main" id="{811093FB-085A-A17C-49D0-2D74E9B3D644}"/>
              </a:ext>
            </a:extLst>
          </p:cNvPr>
          <p:cNvPicPr>
            <a:picLocks noChangeAspect="1"/>
          </p:cNvPicPr>
          <p:nvPr/>
        </p:nvPicPr>
        <p:blipFill>
          <a:blip r:embed="rId2"/>
          <a:stretch>
            <a:fillRect/>
          </a:stretch>
        </p:blipFill>
        <p:spPr>
          <a:xfrm>
            <a:off x="1596000" y="1212926"/>
            <a:ext cx="9000000" cy="5121751"/>
          </a:xfrm>
          <a:prstGeom prst="rect">
            <a:avLst/>
          </a:prstGeom>
        </p:spPr>
      </p:pic>
    </p:spTree>
    <p:extLst>
      <p:ext uri="{BB962C8B-B14F-4D97-AF65-F5344CB8AC3E}">
        <p14:creationId xmlns:p14="http://schemas.microsoft.com/office/powerpoint/2010/main" val="42014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可编程电压监测器</a:t>
            </a:r>
            <a:endParaRPr lang="zh-CN" altLang="en-US" sz="3200">
              <a:latin typeface="等线" panose="02010600030101010101" pitchFamily="2" charset="-122"/>
              <a:ea typeface="等线" panose="02010600030101010101" pitchFamily="2" charset="-122"/>
            </a:endParaRPr>
          </a:p>
        </p:txBody>
      </p:sp>
      <p:pic>
        <p:nvPicPr>
          <p:cNvPr id="10" name="图片 9">
            <a:extLst>
              <a:ext uri="{FF2B5EF4-FFF2-40B4-BE49-F238E27FC236}">
                <a16:creationId xmlns:a16="http://schemas.microsoft.com/office/drawing/2014/main" id="{B074173B-B43D-DCEF-9420-3AB08BCBD6FB}"/>
              </a:ext>
            </a:extLst>
          </p:cNvPr>
          <p:cNvPicPr>
            <a:picLocks noChangeAspect="1"/>
          </p:cNvPicPr>
          <p:nvPr/>
        </p:nvPicPr>
        <p:blipFill>
          <a:blip r:embed="rId2"/>
          <a:stretch>
            <a:fillRect/>
          </a:stretch>
        </p:blipFill>
        <p:spPr>
          <a:xfrm>
            <a:off x="1596000" y="1392357"/>
            <a:ext cx="9000000" cy="4762887"/>
          </a:xfrm>
          <a:prstGeom prst="rect">
            <a:avLst/>
          </a:prstGeom>
        </p:spPr>
      </p:pic>
    </p:spTree>
    <p:extLst>
      <p:ext uri="{BB962C8B-B14F-4D97-AF65-F5344CB8AC3E}">
        <p14:creationId xmlns:p14="http://schemas.microsoft.com/office/powerpoint/2010/main" val="35002066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低功耗模式</a:t>
            </a:r>
          </a:p>
        </p:txBody>
      </p:sp>
      <p:pic>
        <p:nvPicPr>
          <p:cNvPr id="3" name="图片 2">
            <a:extLst>
              <a:ext uri="{FF2B5EF4-FFF2-40B4-BE49-F238E27FC236}">
                <a16:creationId xmlns:a16="http://schemas.microsoft.com/office/drawing/2014/main" id="{4F8CDA72-9250-213F-53A6-D3D27B731DA6}"/>
              </a:ext>
            </a:extLst>
          </p:cNvPr>
          <p:cNvPicPr>
            <a:picLocks noChangeAspect="1"/>
          </p:cNvPicPr>
          <p:nvPr/>
        </p:nvPicPr>
        <p:blipFill>
          <a:blip r:embed="rId2"/>
          <a:stretch>
            <a:fillRect/>
          </a:stretch>
        </p:blipFill>
        <p:spPr>
          <a:xfrm>
            <a:off x="758648" y="1526650"/>
            <a:ext cx="10674704" cy="4556098"/>
          </a:xfrm>
          <a:prstGeom prst="rect">
            <a:avLst/>
          </a:prstGeom>
        </p:spPr>
      </p:pic>
    </p:spTree>
    <p:extLst>
      <p:ext uri="{BB962C8B-B14F-4D97-AF65-F5344CB8AC3E}">
        <p14:creationId xmlns:p14="http://schemas.microsoft.com/office/powerpoint/2010/main" val="2969378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模式选择</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a:t>
            </a:r>
            <a:r>
              <a:rPr lang="en-US" altLang="zh-CN" sz="2800"/>
              <a:t>WFI</a:t>
            </a:r>
            <a:r>
              <a:rPr lang="zh-CN" altLang="en-US" sz="2800"/>
              <a:t>（</a:t>
            </a:r>
            <a:r>
              <a:rPr lang="en-US" altLang="zh-CN" sz="2800"/>
              <a:t>Wait For Interrupt</a:t>
            </a:r>
            <a:r>
              <a:rPr lang="zh-CN" altLang="en-US" sz="2800"/>
              <a:t>）或者</a:t>
            </a:r>
            <a:r>
              <a:rPr lang="en-US" altLang="zh-CN" sz="2800"/>
              <a:t>WFE</a:t>
            </a:r>
            <a:r>
              <a:rPr lang="zh-CN" altLang="en-US" sz="2800"/>
              <a:t>（</a:t>
            </a:r>
            <a:r>
              <a:rPr lang="en-US" altLang="zh-CN" sz="2800"/>
              <a:t>Wait For Event</a:t>
            </a:r>
            <a:r>
              <a:rPr lang="zh-CN" altLang="en-US" sz="2800"/>
              <a:t>）指令后，</a:t>
            </a:r>
            <a:r>
              <a:rPr lang="en-US" altLang="zh-CN" sz="2800"/>
              <a:t>STM32</a:t>
            </a:r>
            <a:r>
              <a:rPr lang="zh-CN" altLang="en-US" sz="2800"/>
              <a:t>进入低功耗模式</a:t>
            </a:r>
            <a:endParaRPr lang="en-US" altLang="zh-CN" sz="2800"/>
          </a:p>
        </p:txBody>
      </p:sp>
      <p:sp>
        <p:nvSpPr>
          <p:cNvPr id="2" name="矩形 1">
            <a:extLst>
              <a:ext uri="{FF2B5EF4-FFF2-40B4-BE49-F238E27FC236}">
                <a16:creationId xmlns:a16="http://schemas.microsoft.com/office/drawing/2014/main" id="{AACA6CC4-C8F4-A9D8-4901-5F5DF6D46C8B}"/>
              </a:ext>
            </a:extLst>
          </p:cNvPr>
          <p:cNvSpPr/>
          <p:nvPr/>
        </p:nvSpPr>
        <p:spPr>
          <a:xfrm>
            <a:off x="411937" y="3800923"/>
            <a:ext cx="1584408"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执行</a:t>
            </a:r>
            <a:endParaRPr lang="en-US" altLang="zh-CN" u="sng"/>
          </a:p>
          <a:p>
            <a:pPr algn="ctr"/>
            <a:r>
              <a:rPr lang="en-US" altLang="zh-CN"/>
              <a:t>WFI/WFE</a:t>
            </a:r>
          </a:p>
        </p:txBody>
      </p:sp>
      <p:sp>
        <p:nvSpPr>
          <p:cNvPr id="7" name="矩形 6">
            <a:extLst>
              <a:ext uri="{FF2B5EF4-FFF2-40B4-BE49-F238E27FC236}">
                <a16:creationId xmlns:a16="http://schemas.microsoft.com/office/drawing/2014/main" id="{1A43FF49-0A59-2901-457E-4D11C5716B3B}"/>
              </a:ext>
            </a:extLst>
          </p:cNvPr>
          <p:cNvSpPr/>
          <p:nvPr/>
        </p:nvSpPr>
        <p:spPr>
          <a:xfrm>
            <a:off x="3209285" y="2759942"/>
            <a:ext cx="1786089"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p:txBody>
      </p:sp>
      <p:sp>
        <p:nvSpPr>
          <p:cNvPr id="8" name="矩形 7">
            <a:extLst>
              <a:ext uri="{FF2B5EF4-FFF2-40B4-BE49-F238E27FC236}">
                <a16:creationId xmlns:a16="http://schemas.microsoft.com/office/drawing/2014/main" id="{9C2E4E37-04DE-4DAF-4EA4-F5971D3D82AE}"/>
              </a:ext>
            </a:extLst>
          </p:cNvPr>
          <p:cNvSpPr/>
          <p:nvPr/>
        </p:nvSpPr>
        <p:spPr>
          <a:xfrm>
            <a:off x="3209284" y="4951283"/>
            <a:ext cx="1786090"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深度睡眠模式</a:t>
            </a:r>
            <a:endParaRPr lang="en-US" altLang="zh-CN"/>
          </a:p>
          <a:p>
            <a:pPr algn="ctr"/>
            <a:r>
              <a:rPr lang="zh-CN" altLang="en-US"/>
              <a:t>（停机</a:t>
            </a:r>
            <a:r>
              <a:rPr lang="en-US" altLang="zh-CN"/>
              <a:t>/</a:t>
            </a:r>
            <a:r>
              <a:rPr lang="zh-CN" altLang="en-US"/>
              <a:t>待机）</a:t>
            </a:r>
            <a:endParaRPr lang="en-US" altLang="zh-CN"/>
          </a:p>
        </p:txBody>
      </p:sp>
      <p:cxnSp>
        <p:nvCxnSpPr>
          <p:cNvPr id="10" name="直接箭头连接符 9">
            <a:extLst>
              <a:ext uri="{FF2B5EF4-FFF2-40B4-BE49-F238E27FC236}">
                <a16:creationId xmlns:a16="http://schemas.microsoft.com/office/drawing/2014/main" id="{2DBB296B-1014-0B2C-4CF6-BCF918A9FAA3}"/>
              </a:ext>
            </a:extLst>
          </p:cNvPr>
          <p:cNvCxnSpPr>
            <a:cxnSpLocks/>
            <a:stCxn id="2" idx="3"/>
            <a:endCxn id="7" idx="1"/>
          </p:cNvCxnSpPr>
          <p:nvPr/>
        </p:nvCxnSpPr>
        <p:spPr>
          <a:xfrm flipV="1">
            <a:off x="1996345" y="3198481"/>
            <a:ext cx="1212940" cy="10409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B8D423B-2BD4-C28A-1BE8-F5B40C18669C}"/>
              </a:ext>
            </a:extLst>
          </p:cNvPr>
          <p:cNvCxnSpPr>
            <a:cxnSpLocks/>
            <a:stCxn id="2" idx="3"/>
            <a:endCxn id="8" idx="1"/>
          </p:cNvCxnSpPr>
          <p:nvPr/>
        </p:nvCxnSpPr>
        <p:spPr>
          <a:xfrm>
            <a:off x="1996345" y="4239462"/>
            <a:ext cx="1212939" cy="1150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C439A11-D1D8-C791-E347-4B75E8F86C5E}"/>
              </a:ext>
            </a:extLst>
          </p:cNvPr>
          <p:cNvSpPr txBox="1"/>
          <p:nvPr/>
        </p:nvSpPr>
        <p:spPr>
          <a:xfrm>
            <a:off x="711311" y="3162329"/>
            <a:ext cx="2368180" cy="400110"/>
          </a:xfrm>
          <a:prstGeom prst="rect">
            <a:avLst/>
          </a:prstGeom>
          <a:noFill/>
        </p:spPr>
        <p:txBody>
          <a:bodyPr wrap="square" rtlCol="0">
            <a:spAutoFit/>
          </a:bodyPr>
          <a:lstStyle/>
          <a:p>
            <a:pPr algn="ctr"/>
            <a:r>
              <a:rPr lang="en-US" altLang="zh-CN" sz="2000"/>
              <a:t>SLEEPDEEP=0</a:t>
            </a:r>
          </a:p>
        </p:txBody>
      </p:sp>
      <p:sp>
        <p:nvSpPr>
          <p:cNvPr id="17" name="文本框 16">
            <a:extLst>
              <a:ext uri="{FF2B5EF4-FFF2-40B4-BE49-F238E27FC236}">
                <a16:creationId xmlns:a16="http://schemas.microsoft.com/office/drawing/2014/main" id="{F5A7FEC7-C438-2928-3535-18177401FC0B}"/>
              </a:ext>
            </a:extLst>
          </p:cNvPr>
          <p:cNvSpPr txBox="1"/>
          <p:nvPr/>
        </p:nvSpPr>
        <p:spPr>
          <a:xfrm>
            <a:off x="711311" y="4916485"/>
            <a:ext cx="2368180" cy="400110"/>
          </a:xfrm>
          <a:prstGeom prst="rect">
            <a:avLst/>
          </a:prstGeom>
          <a:noFill/>
        </p:spPr>
        <p:txBody>
          <a:bodyPr wrap="square" rtlCol="0">
            <a:spAutoFit/>
          </a:bodyPr>
          <a:lstStyle/>
          <a:p>
            <a:pPr algn="ctr"/>
            <a:r>
              <a:rPr lang="en-US" altLang="zh-CN" sz="2000"/>
              <a:t>SLEEPDEEP=1</a:t>
            </a:r>
          </a:p>
        </p:txBody>
      </p:sp>
      <p:sp>
        <p:nvSpPr>
          <p:cNvPr id="19" name="矩形 18">
            <a:extLst>
              <a:ext uri="{FF2B5EF4-FFF2-40B4-BE49-F238E27FC236}">
                <a16:creationId xmlns:a16="http://schemas.microsoft.com/office/drawing/2014/main" id="{2927FD46-4C25-3236-29A9-4705B5EEA41D}"/>
              </a:ext>
            </a:extLst>
          </p:cNvPr>
          <p:cNvSpPr/>
          <p:nvPr/>
        </p:nvSpPr>
        <p:spPr>
          <a:xfrm>
            <a:off x="6208314" y="228402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（立刻睡眠）</a:t>
            </a:r>
            <a:endParaRPr lang="en-US" altLang="zh-CN"/>
          </a:p>
        </p:txBody>
      </p:sp>
      <p:sp>
        <p:nvSpPr>
          <p:cNvPr id="20" name="矩形 19">
            <a:extLst>
              <a:ext uri="{FF2B5EF4-FFF2-40B4-BE49-F238E27FC236}">
                <a16:creationId xmlns:a16="http://schemas.microsoft.com/office/drawing/2014/main" id="{93C3368F-A52D-344A-1209-6AF97919103E}"/>
              </a:ext>
            </a:extLst>
          </p:cNvPr>
          <p:cNvSpPr/>
          <p:nvPr/>
        </p:nvSpPr>
        <p:spPr>
          <a:xfrm>
            <a:off x="6208314" y="334904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（等待中断退出）</a:t>
            </a:r>
            <a:endParaRPr lang="en-US" altLang="zh-CN"/>
          </a:p>
        </p:txBody>
      </p:sp>
      <p:sp>
        <p:nvSpPr>
          <p:cNvPr id="21" name="矩形 20">
            <a:extLst>
              <a:ext uri="{FF2B5EF4-FFF2-40B4-BE49-F238E27FC236}">
                <a16:creationId xmlns:a16="http://schemas.microsoft.com/office/drawing/2014/main" id="{AF3DB8D2-8BD3-6F3E-9ABC-45CA034D8A5B}"/>
              </a:ext>
            </a:extLst>
          </p:cNvPr>
          <p:cNvSpPr/>
          <p:nvPr/>
        </p:nvSpPr>
        <p:spPr>
          <a:xfrm>
            <a:off x="6208314" y="441406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p:txBody>
      </p:sp>
      <p:sp>
        <p:nvSpPr>
          <p:cNvPr id="22" name="矩形 21">
            <a:extLst>
              <a:ext uri="{FF2B5EF4-FFF2-40B4-BE49-F238E27FC236}">
                <a16:creationId xmlns:a16="http://schemas.microsoft.com/office/drawing/2014/main" id="{7BBCEBDC-31A7-A851-74F4-B329853495E2}"/>
              </a:ext>
            </a:extLst>
          </p:cNvPr>
          <p:cNvSpPr/>
          <p:nvPr/>
        </p:nvSpPr>
        <p:spPr>
          <a:xfrm>
            <a:off x="6208314" y="5479081"/>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待机模式</a:t>
            </a:r>
            <a:endParaRPr lang="en-US" altLang="zh-CN"/>
          </a:p>
        </p:txBody>
      </p:sp>
      <p:sp>
        <p:nvSpPr>
          <p:cNvPr id="23" name="矩形 22">
            <a:extLst>
              <a:ext uri="{FF2B5EF4-FFF2-40B4-BE49-F238E27FC236}">
                <a16:creationId xmlns:a16="http://schemas.microsoft.com/office/drawing/2014/main" id="{E93B0ACA-86DB-0D8E-21CD-9171BD9E9451}"/>
              </a:ext>
            </a:extLst>
          </p:cNvPr>
          <p:cNvSpPr/>
          <p:nvPr/>
        </p:nvSpPr>
        <p:spPr>
          <a:xfrm>
            <a:off x="9337137" y="388626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（电压调节器开启）</a:t>
            </a:r>
            <a:endParaRPr lang="en-US" altLang="zh-CN"/>
          </a:p>
        </p:txBody>
      </p:sp>
      <p:sp>
        <p:nvSpPr>
          <p:cNvPr id="24" name="矩形 23">
            <a:extLst>
              <a:ext uri="{FF2B5EF4-FFF2-40B4-BE49-F238E27FC236}">
                <a16:creationId xmlns:a16="http://schemas.microsoft.com/office/drawing/2014/main" id="{4C26F03E-5257-711F-AFF2-B3C9E7718C32}"/>
              </a:ext>
            </a:extLst>
          </p:cNvPr>
          <p:cNvSpPr/>
          <p:nvPr/>
        </p:nvSpPr>
        <p:spPr>
          <a:xfrm>
            <a:off x="9337137" y="495128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（电压调节器低功耗）</a:t>
            </a:r>
            <a:endParaRPr lang="en-US" altLang="zh-CN"/>
          </a:p>
        </p:txBody>
      </p:sp>
      <p:cxnSp>
        <p:nvCxnSpPr>
          <p:cNvPr id="30" name="直接箭头连接符 29">
            <a:extLst>
              <a:ext uri="{FF2B5EF4-FFF2-40B4-BE49-F238E27FC236}">
                <a16:creationId xmlns:a16="http://schemas.microsoft.com/office/drawing/2014/main" id="{E5186EBD-1DE8-95FC-A843-5DC53B2149E3}"/>
              </a:ext>
            </a:extLst>
          </p:cNvPr>
          <p:cNvCxnSpPr>
            <a:cxnSpLocks/>
            <a:stCxn id="7" idx="3"/>
            <a:endCxn id="19" idx="1"/>
          </p:cNvCxnSpPr>
          <p:nvPr/>
        </p:nvCxnSpPr>
        <p:spPr>
          <a:xfrm flipV="1">
            <a:off x="4995374" y="2722559"/>
            <a:ext cx="1212940" cy="4759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F42D81F-13C3-5CB4-7354-6D6A35374303}"/>
              </a:ext>
            </a:extLst>
          </p:cNvPr>
          <p:cNvCxnSpPr>
            <a:cxnSpLocks/>
            <a:stCxn id="7" idx="3"/>
            <a:endCxn id="20" idx="1"/>
          </p:cNvCxnSpPr>
          <p:nvPr/>
        </p:nvCxnSpPr>
        <p:spPr>
          <a:xfrm>
            <a:off x="4995374" y="3198481"/>
            <a:ext cx="1212940" cy="5890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EE840E0-0621-855A-24DD-D98D0F77EED0}"/>
              </a:ext>
            </a:extLst>
          </p:cNvPr>
          <p:cNvCxnSpPr>
            <a:cxnSpLocks/>
            <a:stCxn id="8" idx="3"/>
            <a:endCxn id="21" idx="1"/>
          </p:cNvCxnSpPr>
          <p:nvPr/>
        </p:nvCxnSpPr>
        <p:spPr>
          <a:xfrm flipV="1">
            <a:off x="4995374"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D738F14-6EBB-5599-F498-CAA783CE52EC}"/>
              </a:ext>
            </a:extLst>
          </p:cNvPr>
          <p:cNvCxnSpPr>
            <a:cxnSpLocks/>
            <a:stCxn id="21" idx="3"/>
            <a:endCxn id="23" idx="1"/>
          </p:cNvCxnSpPr>
          <p:nvPr/>
        </p:nvCxnSpPr>
        <p:spPr>
          <a:xfrm flipV="1">
            <a:off x="8124197" y="4324802"/>
            <a:ext cx="1212940" cy="527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254CED7-438C-C956-50B5-1505DC7C4F53}"/>
              </a:ext>
            </a:extLst>
          </p:cNvPr>
          <p:cNvCxnSpPr>
            <a:cxnSpLocks/>
            <a:stCxn id="8" idx="3"/>
            <a:endCxn id="22" idx="1"/>
          </p:cNvCxnSpPr>
          <p:nvPr/>
        </p:nvCxnSpPr>
        <p:spPr>
          <a:xfrm>
            <a:off x="4995374" y="5389822"/>
            <a:ext cx="1212940" cy="5277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7D55734-8336-6F9E-83C3-C09BCE07528C}"/>
              </a:ext>
            </a:extLst>
          </p:cNvPr>
          <p:cNvCxnSpPr>
            <a:cxnSpLocks/>
            <a:stCxn id="21" idx="3"/>
            <a:endCxn id="24" idx="1"/>
          </p:cNvCxnSpPr>
          <p:nvPr/>
        </p:nvCxnSpPr>
        <p:spPr>
          <a:xfrm>
            <a:off x="8124197"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1E55026-869C-52BD-07A6-114173D5DEF1}"/>
              </a:ext>
            </a:extLst>
          </p:cNvPr>
          <p:cNvSpPr txBox="1"/>
          <p:nvPr/>
        </p:nvSpPr>
        <p:spPr>
          <a:xfrm>
            <a:off x="3915402" y="2286564"/>
            <a:ext cx="2368180" cy="400110"/>
          </a:xfrm>
          <a:prstGeom prst="rect">
            <a:avLst/>
          </a:prstGeom>
          <a:noFill/>
        </p:spPr>
        <p:txBody>
          <a:bodyPr wrap="square" rtlCol="0">
            <a:spAutoFit/>
          </a:bodyPr>
          <a:lstStyle/>
          <a:p>
            <a:pPr algn="ctr"/>
            <a:r>
              <a:rPr lang="en-US" altLang="zh-CN" sz="2000"/>
              <a:t>SLEEPONEXIT=0</a:t>
            </a:r>
          </a:p>
        </p:txBody>
      </p:sp>
      <p:sp>
        <p:nvSpPr>
          <p:cNvPr id="53" name="文本框 52">
            <a:extLst>
              <a:ext uri="{FF2B5EF4-FFF2-40B4-BE49-F238E27FC236}">
                <a16:creationId xmlns:a16="http://schemas.microsoft.com/office/drawing/2014/main" id="{32A07B1B-B004-E0D7-2089-927085B02653}"/>
              </a:ext>
            </a:extLst>
          </p:cNvPr>
          <p:cNvSpPr txBox="1"/>
          <p:nvPr/>
        </p:nvSpPr>
        <p:spPr>
          <a:xfrm>
            <a:off x="3915402" y="3710247"/>
            <a:ext cx="2368180" cy="400110"/>
          </a:xfrm>
          <a:prstGeom prst="rect">
            <a:avLst/>
          </a:prstGeom>
          <a:noFill/>
        </p:spPr>
        <p:txBody>
          <a:bodyPr wrap="square" rtlCol="0">
            <a:spAutoFit/>
          </a:bodyPr>
          <a:lstStyle/>
          <a:p>
            <a:pPr algn="ctr"/>
            <a:r>
              <a:rPr lang="en-US" altLang="zh-CN" sz="2000"/>
              <a:t>SLEEPONEXIT=1</a:t>
            </a:r>
          </a:p>
        </p:txBody>
      </p:sp>
      <p:sp>
        <p:nvSpPr>
          <p:cNvPr id="54" name="文本框 53">
            <a:extLst>
              <a:ext uri="{FF2B5EF4-FFF2-40B4-BE49-F238E27FC236}">
                <a16:creationId xmlns:a16="http://schemas.microsoft.com/office/drawing/2014/main" id="{169BA077-D311-887F-3B56-FFF9703F47C8}"/>
              </a:ext>
            </a:extLst>
          </p:cNvPr>
          <p:cNvSpPr txBox="1"/>
          <p:nvPr/>
        </p:nvSpPr>
        <p:spPr>
          <a:xfrm>
            <a:off x="4802588" y="4475413"/>
            <a:ext cx="1480994" cy="400110"/>
          </a:xfrm>
          <a:prstGeom prst="rect">
            <a:avLst/>
          </a:prstGeom>
          <a:noFill/>
        </p:spPr>
        <p:txBody>
          <a:bodyPr wrap="square" rtlCol="0">
            <a:spAutoFit/>
          </a:bodyPr>
          <a:lstStyle/>
          <a:p>
            <a:pPr algn="ctr"/>
            <a:r>
              <a:rPr lang="en-US" altLang="zh-CN" sz="2000"/>
              <a:t>PDDS=0</a:t>
            </a:r>
          </a:p>
        </p:txBody>
      </p:sp>
      <p:sp>
        <p:nvSpPr>
          <p:cNvPr id="55" name="文本框 54">
            <a:extLst>
              <a:ext uri="{FF2B5EF4-FFF2-40B4-BE49-F238E27FC236}">
                <a16:creationId xmlns:a16="http://schemas.microsoft.com/office/drawing/2014/main" id="{FACEE76D-104B-F5D5-AF11-18E0B5064D77}"/>
              </a:ext>
            </a:extLst>
          </p:cNvPr>
          <p:cNvSpPr txBox="1"/>
          <p:nvPr/>
        </p:nvSpPr>
        <p:spPr>
          <a:xfrm>
            <a:off x="4802588" y="5899096"/>
            <a:ext cx="1480994" cy="400110"/>
          </a:xfrm>
          <a:prstGeom prst="rect">
            <a:avLst/>
          </a:prstGeom>
          <a:noFill/>
        </p:spPr>
        <p:txBody>
          <a:bodyPr wrap="square" rtlCol="0">
            <a:spAutoFit/>
          </a:bodyPr>
          <a:lstStyle/>
          <a:p>
            <a:pPr algn="ctr"/>
            <a:r>
              <a:rPr lang="en-US" altLang="zh-CN" sz="2000"/>
              <a:t>PDDS=1</a:t>
            </a:r>
          </a:p>
        </p:txBody>
      </p:sp>
      <p:sp>
        <p:nvSpPr>
          <p:cNvPr id="56" name="文本框 55">
            <a:extLst>
              <a:ext uri="{FF2B5EF4-FFF2-40B4-BE49-F238E27FC236}">
                <a16:creationId xmlns:a16="http://schemas.microsoft.com/office/drawing/2014/main" id="{3585CF1C-5ACC-CCE3-AECD-D88684FB663A}"/>
              </a:ext>
            </a:extLst>
          </p:cNvPr>
          <p:cNvSpPr txBox="1"/>
          <p:nvPr/>
        </p:nvSpPr>
        <p:spPr>
          <a:xfrm>
            <a:off x="7990170" y="3934637"/>
            <a:ext cx="1480994" cy="400110"/>
          </a:xfrm>
          <a:prstGeom prst="rect">
            <a:avLst/>
          </a:prstGeom>
          <a:noFill/>
        </p:spPr>
        <p:txBody>
          <a:bodyPr wrap="square" rtlCol="0">
            <a:spAutoFit/>
          </a:bodyPr>
          <a:lstStyle/>
          <a:p>
            <a:pPr algn="ctr"/>
            <a:r>
              <a:rPr lang="en-US" altLang="zh-CN" sz="2000"/>
              <a:t>LPDS=0</a:t>
            </a:r>
          </a:p>
        </p:txBody>
      </p:sp>
      <p:sp>
        <p:nvSpPr>
          <p:cNvPr id="57" name="文本框 56">
            <a:extLst>
              <a:ext uri="{FF2B5EF4-FFF2-40B4-BE49-F238E27FC236}">
                <a16:creationId xmlns:a16="http://schemas.microsoft.com/office/drawing/2014/main" id="{B68BCC7D-5405-3722-999E-DD268466B7F9}"/>
              </a:ext>
            </a:extLst>
          </p:cNvPr>
          <p:cNvSpPr txBox="1"/>
          <p:nvPr/>
        </p:nvSpPr>
        <p:spPr>
          <a:xfrm>
            <a:off x="7990170" y="5358320"/>
            <a:ext cx="1480994" cy="400110"/>
          </a:xfrm>
          <a:prstGeom prst="rect">
            <a:avLst/>
          </a:prstGeom>
          <a:noFill/>
        </p:spPr>
        <p:txBody>
          <a:bodyPr wrap="square" rtlCol="0">
            <a:spAutoFit/>
          </a:bodyPr>
          <a:lstStyle/>
          <a:p>
            <a:pPr algn="ctr"/>
            <a:r>
              <a:rPr lang="en-US" altLang="zh-CN" sz="2000"/>
              <a:t>LPDS=1</a:t>
            </a:r>
          </a:p>
        </p:txBody>
      </p:sp>
    </p:spTree>
    <p:extLst>
      <p:ext uri="{BB962C8B-B14F-4D97-AF65-F5344CB8AC3E}">
        <p14:creationId xmlns:p14="http://schemas.microsoft.com/office/powerpoint/2010/main" val="22954789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睡眠模式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进入睡眠模式，程序暂停运行，唤醒后程序从暂停的地方继续运行</a:t>
            </a:r>
            <a:endParaRPr lang="en-US" altLang="zh-CN" sz="2800"/>
          </a:p>
          <a:p>
            <a:pPr marL="457200" indent="-457200">
              <a:buFont typeface="Arial" panose="020B0604020202020204" pitchFamily="34" charset="0"/>
              <a:buChar char="•"/>
            </a:pPr>
            <a:r>
              <a:rPr lang="en-US" altLang="zh-CN" sz="2800"/>
              <a:t>SLEEPONEXIT</a:t>
            </a:r>
            <a:r>
              <a:rPr lang="zh-CN" altLang="en-US" sz="2800"/>
              <a:t>位决定</a:t>
            </a:r>
            <a:r>
              <a:rPr lang="en-US" altLang="zh-CN" sz="2800"/>
              <a:t>STM32</a:t>
            </a:r>
            <a:r>
              <a:rPr lang="zh-CN" altLang="en-US" sz="2800"/>
              <a:t>执行完</a:t>
            </a:r>
            <a:r>
              <a:rPr lang="en-US" altLang="zh-CN" sz="2800"/>
              <a:t>WFI</a:t>
            </a:r>
            <a:r>
              <a:rPr lang="zh-CN" altLang="en-US" sz="2800"/>
              <a:t>或</a:t>
            </a:r>
            <a:r>
              <a:rPr lang="en-US" altLang="zh-CN" sz="2800"/>
              <a:t>WFE</a:t>
            </a:r>
            <a:r>
              <a:rPr lang="zh-CN" altLang="en-US" sz="2800"/>
              <a:t>后，是立刻进入睡眠，还是等</a:t>
            </a:r>
            <a:r>
              <a:rPr lang="en-US" altLang="zh-CN" sz="2800"/>
              <a:t>STM32</a:t>
            </a:r>
            <a:r>
              <a:rPr lang="zh-CN" altLang="en-US" sz="2800"/>
              <a:t>从最低优先级的中断处理程序中退出时进入睡眠</a:t>
            </a:r>
            <a:endParaRPr lang="en-US" altLang="zh-CN" sz="2800"/>
          </a:p>
          <a:p>
            <a:pPr marL="457200" indent="-457200">
              <a:buFont typeface="Arial" panose="020B0604020202020204" pitchFamily="34" charset="0"/>
              <a:buChar char="•"/>
            </a:pPr>
            <a:r>
              <a:rPr lang="zh-CN" altLang="en-US" sz="2800"/>
              <a:t>在睡眠模式下，所有的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en-US" altLang="zh-CN" sz="2800"/>
              <a:t>WFI</a:t>
            </a:r>
            <a:r>
              <a:rPr lang="zh-CN" altLang="en-US" sz="2800"/>
              <a:t>指令进入睡眠模式，可被任意一个</a:t>
            </a:r>
            <a:r>
              <a:rPr lang="en-US" altLang="zh-CN" sz="2800"/>
              <a:t>NVIC</a:t>
            </a:r>
            <a:r>
              <a:rPr lang="zh-CN" altLang="en-US" sz="2800"/>
              <a:t>响应的中断唤醒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指令进入睡眠模式，可被唤醒事件唤醒</a:t>
            </a:r>
            <a:endParaRPr lang="en-US" altLang="zh-CN" sz="2800"/>
          </a:p>
        </p:txBody>
      </p:sp>
    </p:spTree>
    <p:extLst>
      <p:ext uri="{BB962C8B-B14F-4D97-AF65-F5344CB8AC3E}">
        <p14:creationId xmlns:p14="http://schemas.microsoft.com/office/powerpoint/2010/main" val="6684996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停止模式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进入停止模式，程序暂停运行，唤醒后程序从暂停的地方继续运行</a:t>
            </a:r>
            <a:endParaRPr lang="en-US" altLang="zh-CN" sz="2800"/>
          </a:p>
          <a:p>
            <a:pPr marL="457200" indent="-457200">
              <a:buFont typeface="Arial" panose="020B0604020202020204" pitchFamily="34" charset="0"/>
              <a:buChar char="•"/>
            </a:pPr>
            <a:r>
              <a:rPr lang="en-US" altLang="zh-CN" sz="2800"/>
              <a:t>1.8V</a:t>
            </a:r>
            <a:r>
              <a:rPr lang="zh-CN" altLang="en-US" sz="2800"/>
              <a:t>供电区域的所有时钟都被停止，</a:t>
            </a:r>
            <a:r>
              <a:rPr lang="en-US" altLang="zh-CN" sz="2800"/>
              <a:t>PLL</a:t>
            </a:r>
            <a:r>
              <a:rPr lang="zh-CN" altLang="en-US" sz="2800"/>
              <a:t>、</a:t>
            </a:r>
            <a:r>
              <a:rPr lang="en-US" altLang="zh-CN" sz="2800"/>
              <a:t>HSI</a:t>
            </a:r>
            <a:r>
              <a:rPr lang="zh-CN" altLang="en-US" sz="2800"/>
              <a:t>和</a:t>
            </a:r>
            <a:r>
              <a:rPr lang="en-US" altLang="zh-CN" sz="2800"/>
              <a:t>HSE</a:t>
            </a:r>
            <a:r>
              <a:rPr lang="zh-CN" altLang="en-US" sz="2800"/>
              <a:t>被禁止，</a:t>
            </a:r>
            <a:r>
              <a:rPr lang="en-US" altLang="zh-CN" sz="2800"/>
              <a:t>SRAM</a:t>
            </a:r>
            <a:r>
              <a:rPr lang="zh-CN" altLang="en-US" sz="2800"/>
              <a:t>和寄存器内容被保留下来</a:t>
            </a:r>
            <a:endParaRPr lang="en-US" altLang="zh-CN" sz="2800"/>
          </a:p>
          <a:p>
            <a:pPr marL="457200" indent="-457200">
              <a:buFont typeface="Arial" panose="020B0604020202020204" pitchFamily="34" charset="0"/>
              <a:buChar char="•"/>
            </a:pPr>
            <a:r>
              <a:rPr lang="zh-CN" altLang="en-US" sz="2800"/>
              <a:t>在停止模式下，所有的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zh-CN" altLang="en-US" sz="2800"/>
              <a:t>当一个中断或唤醒事件导致退出停止模式时，</a:t>
            </a:r>
            <a:r>
              <a:rPr lang="en-US" altLang="zh-CN" sz="2800"/>
              <a:t>HSI</a:t>
            </a:r>
            <a:r>
              <a:rPr lang="zh-CN" altLang="en-US" sz="2800"/>
              <a:t>被选为系统时钟</a:t>
            </a:r>
            <a:endParaRPr lang="en-US" altLang="zh-CN" sz="2800"/>
          </a:p>
          <a:p>
            <a:pPr marL="457200" indent="-457200">
              <a:buFont typeface="Arial" panose="020B0604020202020204" pitchFamily="34" charset="0"/>
              <a:buChar char="•"/>
            </a:pPr>
            <a:r>
              <a:rPr lang="zh-CN" altLang="en-US" sz="2800"/>
              <a:t>当电压调节器处于低功耗模式下，系统从停止模式退出时，会有一段额外的启动延时</a:t>
            </a:r>
            <a:endParaRPr lang="en-US" altLang="zh-CN" sz="2800"/>
          </a:p>
          <a:p>
            <a:pPr marL="457200" indent="-457200">
              <a:buFont typeface="Arial" panose="020B0604020202020204" pitchFamily="34" charset="0"/>
              <a:buChar char="•"/>
            </a:pPr>
            <a:r>
              <a:rPr lang="en-US" altLang="zh-CN" sz="2800"/>
              <a:t>WFI</a:t>
            </a:r>
            <a:r>
              <a:rPr lang="zh-CN" altLang="en-US" sz="2800"/>
              <a:t>指令进入停止模式，可被任意一个</a:t>
            </a:r>
            <a:r>
              <a:rPr lang="en-US" altLang="zh-CN" sz="2800"/>
              <a:t>EXTI</a:t>
            </a:r>
            <a:r>
              <a:rPr lang="zh-CN" altLang="en-US" sz="2800"/>
              <a:t>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指令进入停止模式，可被任意一个</a:t>
            </a:r>
            <a:r>
              <a:rPr lang="en-US" altLang="zh-CN" sz="2800"/>
              <a:t>EXTI</a:t>
            </a:r>
            <a:r>
              <a:rPr lang="zh-CN" altLang="en-US" sz="2800"/>
              <a:t>事件唤醒</a:t>
            </a:r>
            <a:endParaRPr lang="en-US" altLang="zh-CN" sz="2800"/>
          </a:p>
        </p:txBody>
      </p:sp>
    </p:spTree>
    <p:extLst>
      <p:ext uri="{BB962C8B-B14F-4D97-AF65-F5344CB8AC3E}">
        <p14:creationId xmlns:p14="http://schemas.microsoft.com/office/powerpoint/2010/main" val="16715534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待机模式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进入待机模式，唤醒后程序从头开始运行</a:t>
            </a:r>
            <a:endParaRPr lang="en-US" altLang="zh-CN" sz="2800"/>
          </a:p>
          <a:p>
            <a:pPr marL="457200" indent="-457200">
              <a:buFont typeface="Arial" panose="020B0604020202020204" pitchFamily="34" charset="0"/>
              <a:buChar char="•"/>
            </a:pPr>
            <a:r>
              <a:rPr lang="zh-CN" altLang="en-US" sz="2800"/>
              <a:t>整个</a:t>
            </a:r>
            <a:r>
              <a:rPr lang="en-US" altLang="zh-CN" sz="2800"/>
              <a:t>1.8V</a:t>
            </a:r>
            <a:r>
              <a:rPr lang="zh-CN" altLang="en-US" sz="2800"/>
              <a:t>供电区域被断电，</a:t>
            </a:r>
            <a:r>
              <a:rPr lang="en-US" altLang="zh-CN" sz="2800"/>
              <a:t>PLL</a:t>
            </a:r>
            <a:r>
              <a:rPr lang="zh-CN" altLang="en-US" sz="2800"/>
              <a:t>、</a:t>
            </a:r>
            <a:r>
              <a:rPr lang="en-US" altLang="zh-CN" sz="2800"/>
              <a:t>HSI</a:t>
            </a:r>
            <a:r>
              <a:rPr lang="zh-CN" altLang="en-US" sz="2800"/>
              <a:t>和</a:t>
            </a:r>
            <a:r>
              <a:rPr lang="en-US" altLang="zh-CN" sz="2800"/>
              <a:t>HSE</a:t>
            </a:r>
            <a:r>
              <a:rPr lang="zh-CN" altLang="en-US" sz="2800"/>
              <a:t>也被断电，</a:t>
            </a:r>
            <a:r>
              <a:rPr lang="en-US" altLang="zh-CN" sz="2800"/>
              <a:t>SRAM</a:t>
            </a:r>
            <a:r>
              <a:rPr lang="zh-CN" altLang="en-US" sz="2800"/>
              <a:t>和寄存器内容丢失，只有备份的寄存器和待机电路维持供电</a:t>
            </a:r>
            <a:endParaRPr lang="en-US" altLang="zh-CN" sz="2800"/>
          </a:p>
          <a:p>
            <a:pPr marL="457200" indent="-457200">
              <a:buFont typeface="Arial" panose="020B0604020202020204" pitchFamily="34" charset="0"/>
              <a:buChar char="•"/>
            </a:pPr>
            <a:r>
              <a:rPr lang="zh-CN" altLang="en-US" sz="2800"/>
              <a:t>在待机模式下，所有的</a:t>
            </a:r>
            <a:r>
              <a:rPr lang="en-US" altLang="zh-CN" sz="2800"/>
              <a:t>I/O</a:t>
            </a:r>
            <a:r>
              <a:rPr lang="zh-CN" altLang="en-US" sz="2800"/>
              <a:t>引脚变为高阻态（浮空输入）</a:t>
            </a:r>
            <a:endParaRPr lang="en-US" altLang="zh-CN" sz="2800"/>
          </a:p>
          <a:p>
            <a:pPr marL="457200" indent="-457200">
              <a:buFont typeface="Arial" panose="020B0604020202020204" pitchFamily="34" charset="0"/>
              <a:buChar char="•"/>
            </a:pPr>
            <a:r>
              <a:rPr lang="en-US" altLang="zh-CN" sz="2800"/>
              <a:t>WKUP</a:t>
            </a:r>
            <a:r>
              <a:rPr lang="zh-CN" altLang="en-US" sz="2800"/>
              <a:t>引脚的上升沿、</a:t>
            </a:r>
            <a:r>
              <a:rPr lang="en-US" altLang="zh-CN" sz="2800"/>
              <a:t>RTC</a:t>
            </a:r>
            <a:r>
              <a:rPr lang="zh-CN" altLang="en-US" sz="2800"/>
              <a:t>闹钟事件的上升沿、</a:t>
            </a:r>
            <a:r>
              <a:rPr lang="en-US" altLang="zh-CN" sz="2800"/>
              <a:t>NRST</a:t>
            </a:r>
            <a:r>
              <a:rPr lang="zh-CN" altLang="en-US" sz="2800"/>
              <a:t>引脚上外部复位、</a:t>
            </a:r>
            <a:r>
              <a:rPr lang="en-US" altLang="zh-CN" sz="2800"/>
              <a:t>IWDG</a:t>
            </a:r>
            <a:r>
              <a:rPr lang="zh-CN" altLang="en-US" sz="2800"/>
              <a:t>复位退出待机模式</a:t>
            </a:r>
            <a:endParaRPr lang="en-US" altLang="zh-CN" sz="2800"/>
          </a:p>
        </p:txBody>
      </p:sp>
    </p:spTree>
    <p:extLst>
      <p:ext uri="{BB962C8B-B14F-4D97-AF65-F5344CB8AC3E}">
        <p14:creationId xmlns:p14="http://schemas.microsoft.com/office/powerpoint/2010/main" val="36620454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WDG</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WDG</a:t>
            </a:r>
            <a:r>
              <a:rPr lang="zh-CN" altLang="en-US" sz="2800"/>
              <a:t>（</a:t>
            </a:r>
            <a:r>
              <a:rPr lang="en-US" altLang="zh-CN" sz="2800"/>
              <a:t>Watchdog</a:t>
            </a:r>
            <a:r>
              <a:rPr lang="zh-CN" altLang="en-US" sz="2800"/>
              <a:t>）看门狗</a:t>
            </a:r>
            <a:endParaRPr lang="en-US" altLang="zh-CN" sz="2800"/>
          </a:p>
          <a:p>
            <a:pPr marL="457200" indent="-457200">
              <a:buFont typeface="Arial" panose="020B0604020202020204" pitchFamily="34" charset="0"/>
              <a:buChar char="•"/>
            </a:pPr>
            <a:r>
              <a:rPr lang="zh-CN" altLang="en-US" sz="2800"/>
              <a:t>看门狗可以监控程序的运行状态，当程序因为设计漏洞、硬件故障、电磁干扰等原因，出现卡死或跑飞现象时，看门狗能及时复位程序，避免程序陷入长时间的罢工状态，保证系统的可靠性和安全性</a:t>
            </a:r>
            <a:endParaRPr lang="en-US" altLang="zh-CN" sz="2800"/>
          </a:p>
          <a:p>
            <a:pPr marL="457200" indent="-457200">
              <a:buFont typeface="Arial" panose="020B0604020202020204" pitchFamily="34" charset="0"/>
              <a:buChar char="•"/>
            </a:pPr>
            <a:r>
              <a:rPr lang="zh-CN" altLang="en-US" sz="2800"/>
              <a:t>看门狗本质上是一个定时器，当指定时间范围内，程序没有执行喂狗（重置计数器）操作时，看门狗硬件电路就自动产生复位信号</a:t>
            </a:r>
            <a:endParaRPr lang="en-US" altLang="zh-CN" sz="2800"/>
          </a:p>
          <a:p>
            <a:pPr marL="457200" indent="-457200">
              <a:buFont typeface="Arial" panose="020B0604020202020204" pitchFamily="34" charset="0"/>
              <a:buChar char="•"/>
            </a:pPr>
            <a:r>
              <a:rPr lang="en-US" altLang="zh-CN" sz="2800"/>
              <a:t>STM32</a:t>
            </a:r>
            <a:r>
              <a:rPr lang="zh-CN" altLang="en-US" sz="2800"/>
              <a:t>内置两个看门狗</a:t>
            </a:r>
            <a:endParaRPr lang="en-US" altLang="zh-CN" sz="2800"/>
          </a:p>
          <a:p>
            <a:r>
              <a:rPr lang="en-US" altLang="zh-CN" sz="2800"/>
              <a:t>	</a:t>
            </a:r>
            <a:r>
              <a:rPr lang="zh-CN" altLang="en-US" sz="2800"/>
              <a:t>独立看门狗（</a:t>
            </a:r>
            <a:r>
              <a:rPr lang="en-US" altLang="zh-CN" sz="2800"/>
              <a:t>IWDG</a:t>
            </a:r>
            <a:r>
              <a:rPr lang="zh-CN" altLang="en-US" sz="2800"/>
              <a:t>）：独立工作，对时间精度要求较低</a:t>
            </a:r>
            <a:endParaRPr lang="en-US" altLang="zh-CN" sz="2800"/>
          </a:p>
          <a:p>
            <a:r>
              <a:rPr lang="en-US" altLang="zh-CN" sz="2800"/>
              <a:t>	</a:t>
            </a:r>
            <a:r>
              <a:rPr lang="zh-CN" altLang="en-US" sz="2800"/>
              <a:t>窗口看门狗（</a:t>
            </a:r>
            <a:r>
              <a:rPr lang="en-US" altLang="zh-CN" sz="2800"/>
              <a:t>WWDG</a:t>
            </a:r>
            <a:r>
              <a:rPr lang="zh-CN" altLang="en-US" sz="2800"/>
              <a:t>）：要求看门狗在精确计时窗口起作用</a:t>
            </a:r>
            <a:endParaRPr lang="en-US" altLang="zh-CN" sz="2800"/>
          </a:p>
        </p:txBody>
      </p:sp>
    </p:spTree>
    <p:extLst>
      <p:ext uri="{BB962C8B-B14F-4D97-AF65-F5344CB8AC3E}">
        <p14:creationId xmlns:p14="http://schemas.microsoft.com/office/powerpoint/2010/main" val="4701587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框图</a:t>
            </a:r>
          </a:p>
        </p:txBody>
      </p:sp>
      <p:pic>
        <p:nvPicPr>
          <p:cNvPr id="5" name="图片 4">
            <a:extLst>
              <a:ext uri="{FF2B5EF4-FFF2-40B4-BE49-F238E27FC236}">
                <a16:creationId xmlns:a16="http://schemas.microsoft.com/office/drawing/2014/main" id="{B565DD7A-2130-498C-7DC1-B97700B2B135}"/>
              </a:ext>
            </a:extLst>
          </p:cNvPr>
          <p:cNvPicPr>
            <a:picLocks noChangeAspect="1"/>
          </p:cNvPicPr>
          <p:nvPr/>
        </p:nvPicPr>
        <p:blipFill>
          <a:blip r:embed="rId2"/>
          <a:stretch>
            <a:fillRect/>
          </a:stretch>
        </p:blipFill>
        <p:spPr>
          <a:xfrm>
            <a:off x="1593904" y="2089554"/>
            <a:ext cx="9004191" cy="3317333"/>
          </a:xfrm>
          <a:prstGeom prst="rect">
            <a:avLst/>
          </a:prstGeom>
        </p:spPr>
      </p:pic>
    </p:spTree>
    <p:extLst>
      <p:ext uri="{BB962C8B-B14F-4D97-AF65-F5344CB8AC3E}">
        <p14:creationId xmlns:p14="http://schemas.microsoft.com/office/powerpoint/2010/main" val="38442158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键寄存器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键寄存器本质上是控制寄存器，用于控制硬件电路的工作</a:t>
            </a:r>
            <a:endParaRPr lang="en-US" altLang="zh-CN" sz="2800"/>
          </a:p>
          <a:p>
            <a:pPr marL="457200" indent="-457200">
              <a:buFont typeface="Arial" panose="020B0604020202020204" pitchFamily="34" charset="0"/>
              <a:buChar char="•"/>
            </a:pPr>
            <a:r>
              <a:rPr lang="zh-CN" altLang="en-US" sz="2800"/>
              <a:t>在可能存在干扰的情况下，一般通过在整个键寄存器写入特定值来代替控制寄存器写入一位的功能，以降低硬件电路受到干扰的概率</a:t>
            </a:r>
            <a:endParaRPr lang="en-US" altLang="zh-CN" sz="2800"/>
          </a:p>
        </p:txBody>
      </p:sp>
      <p:graphicFrame>
        <p:nvGraphicFramePr>
          <p:cNvPr id="2" name="表格 1">
            <a:extLst>
              <a:ext uri="{FF2B5EF4-FFF2-40B4-BE49-F238E27FC236}">
                <a16:creationId xmlns:a16="http://schemas.microsoft.com/office/drawing/2014/main" id="{CDA3E32F-C1F9-16EA-3226-76CAC87300B6}"/>
              </a:ext>
            </a:extLst>
          </p:cNvPr>
          <p:cNvGraphicFramePr>
            <a:graphicFrameLocks noGrp="1"/>
          </p:cNvGraphicFramePr>
          <p:nvPr>
            <p:extLst>
              <p:ext uri="{D42A27DB-BD31-4B8C-83A1-F6EECF244321}">
                <p14:modId xmlns:p14="http://schemas.microsoft.com/office/powerpoint/2010/main" val="2470279228"/>
              </p:ext>
            </p:extLst>
          </p:nvPr>
        </p:nvGraphicFramePr>
        <p:xfrm>
          <a:off x="1457737" y="3429000"/>
          <a:ext cx="9276524" cy="2125630"/>
        </p:xfrm>
        <a:graphic>
          <a:graphicData uri="http://schemas.openxmlformats.org/drawingml/2006/table">
            <a:tbl>
              <a:tblPr firstRow="1" bandRow="1">
                <a:tableStyleId>{93296810-A885-4BE3-A3E7-6D5BEEA58F35}</a:tableStyleId>
              </a:tblPr>
              <a:tblGrid>
                <a:gridCol w="3209819">
                  <a:extLst>
                    <a:ext uri="{9D8B030D-6E8A-4147-A177-3AD203B41FA5}">
                      <a16:colId xmlns:a16="http://schemas.microsoft.com/office/drawing/2014/main" val="3849593204"/>
                    </a:ext>
                  </a:extLst>
                </a:gridCol>
                <a:gridCol w="6066705">
                  <a:extLst>
                    <a:ext uri="{9D8B030D-6E8A-4147-A177-3AD203B41FA5}">
                      <a16:colId xmlns:a16="http://schemas.microsoft.com/office/drawing/2014/main" val="3265036246"/>
                    </a:ext>
                  </a:extLst>
                </a:gridCol>
              </a:tblGrid>
              <a:tr h="424000">
                <a:tc>
                  <a:txBody>
                    <a:bodyPr/>
                    <a:lstStyle/>
                    <a:p>
                      <a:pPr algn="ctr"/>
                      <a:r>
                        <a:rPr lang="zh-CN" altLang="en-US" sz="2000">
                          <a:latin typeface="+mn-lt"/>
                        </a:rPr>
                        <a:t>写入键寄存器的值</a:t>
                      </a:r>
                    </a:p>
                  </a:txBody>
                  <a:tcPr marL="120326" marR="120326" marT="60163" marB="60163" anchor="ctr"/>
                </a:tc>
                <a:tc>
                  <a:txBody>
                    <a:bodyPr/>
                    <a:lstStyle/>
                    <a:p>
                      <a:pPr algn="ctr"/>
                      <a:r>
                        <a:rPr lang="zh-CN" altLang="en-US" sz="2000">
                          <a:latin typeface="+mn-lt"/>
                        </a:rPr>
                        <a:t>作用</a:t>
                      </a:r>
                    </a:p>
                  </a:txBody>
                  <a:tcPr marL="120326" marR="120326" marT="60163" marB="60163" anchor="ctr"/>
                </a:tc>
                <a:extLst>
                  <a:ext uri="{0D108BD9-81ED-4DB2-BD59-A6C34878D82A}">
                    <a16:rowId xmlns:a16="http://schemas.microsoft.com/office/drawing/2014/main" val="146144557"/>
                  </a:ext>
                </a:extLst>
              </a:tr>
              <a:tr h="424000">
                <a:tc>
                  <a:txBody>
                    <a:bodyPr/>
                    <a:lstStyle/>
                    <a:p>
                      <a:pPr algn="ctr"/>
                      <a:r>
                        <a:rPr lang="en-US" altLang="zh-CN" sz="2000">
                          <a:latin typeface="+mn-lt"/>
                        </a:rPr>
                        <a:t>0xCCCC</a:t>
                      </a:r>
                      <a:endParaRPr lang="zh-CN" altLang="en-US" sz="2000">
                        <a:latin typeface="+mn-lt"/>
                      </a:endParaRPr>
                    </a:p>
                  </a:txBody>
                  <a:tcPr marL="120326" marR="120326" marT="60163" marB="60163" anchor="ctr"/>
                </a:tc>
                <a:tc>
                  <a:txBody>
                    <a:bodyPr/>
                    <a:lstStyle/>
                    <a:p>
                      <a:pPr algn="ctr"/>
                      <a:r>
                        <a:rPr lang="zh-CN" altLang="en-US" sz="2000">
                          <a:latin typeface="+mn-lt"/>
                        </a:rPr>
                        <a:t>启用独立看门狗</a:t>
                      </a:r>
                    </a:p>
                  </a:txBody>
                  <a:tcPr marL="120326" marR="120326" marT="60163" marB="60163" anchor="ctr"/>
                </a:tc>
                <a:extLst>
                  <a:ext uri="{0D108BD9-81ED-4DB2-BD59-A6C34878D82A}">
                    <a16:rowId xmlns:a16="http://schemas.microsoft.com/office/drawing/2014/main" val="3638384871"/>
                  </a:ext>
                </a:extLst>
              </a:tr>
              <a:tr h="424000">
                <a:tc>
                  <a:txBody>
                    <a:bodyPr/>
                    <a:lstStyle/>
                    <a:p>
                      <a:pPr algn="ctr"/>
                      <a:r>
                        <a:rPr lang="en-US" altLang="zh-CN" sz="2000">
                          <a:latin typeface="+mn-lt"/>
                        </a:rPr>
                        <a:t>0xAAAA</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IWDG_RLR</a:t>
                      </a:r>
                      <a:r>
                        <a:rPr lang="zh-CN" altLang="en-US" sz="2000">
                          <a:latin typeface="+mn-lt"/>
                        </a:rPr>
                        <a:t>中的值重新加载到计数器（喂狗）</a:t>
                      </a:r>
                      <a:endParaRPr lang="en-US" altLang="zh-CN" sz="2000">
                        <a:latin typeface="+mn-lt"/>
                      </a:endParaRPr>
                    </a:p>
                  </a:txBody>
                  <a:tcPr marL="120326" marR="120326" marT="60163" marB="60163" anchor="ctr"/>
                </a:tc>
                <a:extLst>
                  <a:ext uri="{0D108BD9-81ED-4DB2-BD59-A6C34878D82A}">
                    <a16:rowId xmlns:a16="http://schemas.microsoft.com/office/drawing/2014/main" val="3091255945"/>
                  </a:ext>
                </a:extLst>
              </a:tr>
              <a:tr h="424000">
                <a:tc>
                  <a:txBody>
                    <a:bodyPr/>
                    <a:lstStyle/>
                    <a:p>
                      <a:pPr algn="ctr"/>
                      <a:r>
                        <a:rPr lang="en-US" altLang="zh-CN" sz="2000">
                          <a:latin typeface="+mn-lt"/>
                        </a:rPr>
                        <a:t>0x5555</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解除</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extLst>
                  <a:ext uri="{0D108BD9-81ED-4DB2-BD59-A6C34878D82A}">
                    <a16:rowId xmlns:a16="http://schemas.microsoft.com/office/drawing/2014/main" val="2821337761"/>
                  </a:ext>
                </a:extLst>
              </a:tr>
              <a:tr h="424000">
                <a:tc>
                  <a:txBody>
                    <a:bodyPr/>
                    <a:lstStyle/>
                    <a:p>
                      <a:pPr algn="ctr"/>
                      <a:r>
                        <a:rPr lang="en-US" altLang="zh-CN" sz="2000">
                          <a:latin typeface="+mn-lt"/>
                        </a:rPr>
                        <a:t>0x5555</a:t>
                      </a:r>
                      <a:r>
                        <a:rPr lang="zh-CN" altLang="en-US" sz="2000">
                          <a:latin typeface="+mn-lt"/>
                        </a:rPr>
                        <a:t>之外的其他值</a:t>
                      </a: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启用</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extLst>
                  <a:ext uri="{0D108BD9-81ED-4DB2-BD59-A6C34878D82A}">
                    <a16:rowId xmlns:a16="http://schemas.microsoft.com/office/drawing/2014/main" val="1058239513"/>
                  </a:ext>
                </a:extLst>
              </a:tr>
            </a:tbl>
          </a:graphicData>
        </a:graphic>
      </p:graphicFrame>
    </p:spTree>
    <p:extLst>
      <p:ext uri="{BB962C8B-B14F-4D97-AF65-F5344CB8AC3E}">
        <p14:creationId xmlns:p14="http://schemas.microsoft.com/office/powerpoint/2010/main" val="4183704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基本结构</a:t>
            </a:r>
          </a:p>
        </p:txBody>
      </p:sp>
      <p:sp>
        <p:nvSpPr>
          <p:cNvPr id="2" name="矩形 1"/>
          <p:cNvSpPr/>
          <p:nvPr/>
        </p:nvSpPr>
        <p:spPr>
          <a:xfrm>
            <a:off x="2453268" y="1038586"/>
            <a:ext cx="656653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5199255" y="1262257"/>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GPIOA</a:t>
            </a:r>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26" name="矩形 125"/>
          <p:cNvSpPr/>
          <p:nvPr/>
        </p:nvSpPr>
        <p:spPr>
          <a:xfrm>
            <a:off x="5939835"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p>
        </p:txBody>
      </p:sp>
      <p:sp>
        <p:nvSpPr>
          <p:cNvPr id="127" name="矩形 126"/>
          <p:cNvSpPr/>
          <p:nvPr/>
        </p:nvSpPr>
        <p:spPr>
          <a:xfrm>
            <a:off x="7024074"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p>
        </p:txBody>
      </p:sp>
      <p:sp>
        <p:nvSpPr>
          <p:cNvPr id="128" name="矩形 127"/>
          <p:cNvSpPr/>
          <p:nvPr/>
        </p:nvSpPr>
        <p:spPr>
          <a:xfrm>
            <a:off x="9019807" y="126225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PA0</a:t>
            </a:r>
            <a:endParaRPr lang="zh-CN" altLang="en-US"/>
          </a:p>
        </p:txBody>
      </p:sp>
      <p:sp>
        <p:nvSpPr>
          <p:cNvPr id="129" name="矩形 128"/>
          <p:cNvSpPr/>
          <p:nvPr/>
        </p:nvSpPr>
        <p:spPr>
          <a:xfrm>
            <a:off x="9019807" y="1672025"/>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a:t>
            </a:r>
            <a:endParaRPr lang="zh-CN" altLang="en-US"/>
          </a:p>
        </p:txBody>
      </p:sp>
      <p:sp>
        <p:nvSpPr>
          <p:cNvPr id="130" name="矩形 129"/>
          <p:cNvSpPr/>
          <p:nvPr/>
        </p:nvSpPr>
        <p:spPr>
          <a:xfrm>
            <a:off x="9019807" y="2092932"/>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PA2</a:t>
            </a:r>
            <a:endParaRPr lang="zh-CN" altLang="en-US"/>
          </a:p>
        </p:txBody>
      </p:sp>
      <p:sp>
        <p:nvSpPr>
          <p:cNvPr id="131" name="矩形 130"/>
          <p:cNvSpPr/>
          <p:nvPr/>
        </p:nvSpPr>
        <p:spPr>
          <a:xfrm>
            <a:off x="9019807" y="2946428"/>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PA15</a:t>
            </a:r>
            <a:endParaRPr lang="zh-CN" altLang="en-US"/>
          </a:p>
        </p:txBody>
      </p:sp>
      <p:sp>
        <p:nvSpPr>
          <p:cNvPr id="132" name="文本框 131">
            <a:extLst>
              <a:ext uri="{FF2B5EF4-FFF2-40B4-BE49-F238E27FC236}">
                <a16:creationId xmlns:a16="http://schemas.microsoft.com/office/drawing/2014/main" id="{5A1B244E-4E47-4C51-93FB-27E60009DE3C}"/>
              </a:ext>
            </a:extLst>
          </p:cNvPr>
          <p:cNvSpPr txBox="1"/>
          <p:nvPr/>
        </p:nvSpPr>
        <p:spPr>
          <a:xfrm rot="16200000">
            <a:off x="9078916" y="2493540"/>
            <a:ext cx="607830" cy="400110"/>
          </a:xfrm>
          <a:prstGeom prst="rect">
            <a:avLst/>
          </a:prstGeom>
          <a:noFill/>
        </p:spPr>
        <p:txBody>
          <a:bodyPr wrap="square" rtlCol="0">
            <a:spAutoFit/>
          </a:bodyPr>
          <a:lstStyle/>
          <a:p>
            <a:pPr algn="ctr"/>
            <a:r>
              <a:rPr lang="en-US" altLang="zh-CN" sz="2000"/>
              <a:t>……</a:t>
            </a:r>
          </a:p>
        </p:txBody>
      </p:sp>
      <p:cxnSp>
        <p:nvCxnSpPr>
          <p:cNvPr id="134" name="肘形连接符 133"/>
          <p:cNvCxnSpPr>
            <a:endCxn id="128" idx="1"/>
          </p:cNvCxnSpPr>
          <p:nvPr/>
        </p:nvCxnSpPr>
        <p:spPr>
          <a:xfrm flipV="1">
            <a:off x="7520448" y="1436172"/>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35" name="肘形连接符 134"/>
          <p:cNvCxnSpPr>
            <a:endCxn id="129" idx="1"/>
          </p:cNvCxnSpPr>
          <p:nvPr/>
        </p:nvCxnSpPr>
        <p:spPr>
          <a:xfrm flipV="1">
            <a:off x="7520448" y="1845940"/>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40" name="肘形连接符 139"/>
          <p:cNvCxnSpPr/>
          <p:nvPr/>
        </p:nvCxnSpPr>
        <p:spPr>
          <a:xfrm>
            <a:off x="7520448" y="2204306"/>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45" name="肘形连接符 144"/>
          <p:cNvCxnSpPr>
            <a:endCxn id="131" idx="1"/>
          </p:cNvCxnSpPr>
          <p:nvPr/>
        </p:nvCxnSpPr>
        <p:spPr>
          <a:xfrm>
            <a:off x="7525336" y="2835178"/>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52" name="文本框 151">
            <a:extLst>
              <a:ext uri="{FF2B5EF4-FFF2-40B4-BE49-F238E27FC236}">
                <a16:creationId xmlns:a16="http://schemas.microsoft.com/office/drawing/2014/main" id="{5A1B244E-4E47-4C51-93FB-27E60009DE3C}"/>
              </a:ext>
            </a:extLst>
          </p:cNvPr>
          <p:cNvSpPr txBox="1"/>
          <p:nvPr/>
        </p:nvSpPr>
        <p:spPr>
          <a:xfrm rot="16200000">
            <a:off x="7548186" y="2275483"/>
            <a:ext cx="607830" cy="400110"/>
          </a:xfrm>
          <a:prstGeom prst="rect">
            <a:avLst/>
          </a:prstGeom>
          <a:noFill/>
        </p:spPr>
        <p:txBody>
          <a:bodyPr wrap="square" rtlCol="0">
            <a:spAutoFit/>
          </a:bodyPr>
          <a:lstStyle/>
          <a:p>
            <a:pPr algn="ctr"/>
            <a:r>
              <a:rPr lang="en-US" altLang="zh-CN" sz="2000"/>
              <a:t>……</a:t>
            </a:r>
          </a:p>
        </p:txBody>
      </p:sp>
      <p:cxnSp>
        <p:nvCxnSpPr>
          <p:cNvPr id="154" name="直接连接符 153"/>
          <p:cNvCxnSpPr/>
          <p:nvPr/>
        </p:nvCxnSpPr>
        <p:spPr>
          <a:xfrm>
            <a:off x="6436209" y="184593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5" name="直接连接符 154"/>
          <p:cNvCxnSpPr/>
          <p:nvPr/>
        </p:nvCxnSpPr>
        <p:spPr>
          <a:xfrm>
            <a:off x="6436209" y="2019854"/>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6" name="直接连接符 155"/>
          <p:cNvCxnSpPr/>
          <p:nvPr/>
        </p:nvCxnSpPr>
        <p:spPr>
          <a:xfrm>
            <a:off x="6436209" y="2200917"/>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7" name="直接连接符 156"/>
          <p:cNvCxnSpPr/>
          <p:nvPr/>
        </p:nvCxnSpPr>
        <p:spPr>
          <a:xfrm>
            <a:off x="6436209" y="2835178"/>
            <a:ext cx="587865" cy="0"/>
          </a:xfrm>
          <a:prstGeom prst="line">
            <a:avLst/>
          </a:prstGeom>
        </p:spPr>
        <p:style>
          <a:lnRef idx="3">
            <a:schemeClr val="dk1"/>
          </a:lnRef>
          <a:fillRef idx="0">
            <a:schemeClr val="dk1"/>
          </a:fillRef>
          <a:effectRef idx="2">
            <a:schemeClr val="dk1"/>
          </a:effectRef>
          <a:fontRef idx="minor">
            <a:schemeClr val="tx1"/>
          </a:fontRef>
        </p:style>
      </p:cxnSp>
      <p:sp>
        <p:nvSpPr>
          <p:cNvPr id="160" name="文本框 159">
            <a:extLst>
              <a:ext uri="{FF2B5EF4-FFF2-40B4-BE49-F238E27FC236}">
                <a16:creationId xmlns:a16="http://schemas.microsoft.com/office/drawing/2014/main" id="{5A1B244E-4E47-4C51-93FB-27E60009DE3C}"/>
              </a:ext>
            </a:extLst>
          </p:cNvPr>
          <p:cNvSpPr txBox="1"/>
          <p:nvPr/>
        </p:nvSpPr>
        <p:spPr>
          <a:xfrm rot="16200000">
            <a:off x="6404673" y="2275483"/>
            <a:ext cx="607830" cy="400110"/>
          </a:xfrm>
          <a:prstGeom prst="rect">
            <a:avLst/>
          </a:prstGeom>
          <a:noFill/>
        </p:spPr>
        <p:txBody>
          <a:bodyPr wrap="square" rtlCol="0">
            <a:spAutoFit/>
          </a:bodyPr>
          <a:lstStyle/>
          <a:p>
            <a:pPr algn="ctr"/>
            <a:r>
              <a:rPr lang="en-US" altLang="zh-CN" sz="2000"/>
              <a:t>……</a:t>
            </a:r>
          </a:p>
        </p:txBody>
      </p:sp>
      <p:sp>
        <p:nvSpPr>
          <p:cNvPr id="163" name="左右箭头 162"/>
          <p:cNvSpPr/>
          <p:nvPr/>
        </p:nvSpPr>
        <p:spPr>
          <a:xfrm>
            <a:off x="3819926" y="2107568"/>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5199255" y="3475319"/>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GPIOB</a:t>
            </a:r>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66" name="矩形 165"/>
          <p:cNvSpPr/>
          <p:nvPr/>
        </p:nvSpPr>
        <p:spPr>
          <a:xfrm>
            <a:off x="5939835"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p>
        </p:txBody>
      </p:sp>
      <p:sp>
        <p:nvSpPr>
          <p:cNvPr id="167" name="矩形 166"/>
          <p:cNvSpPr/>
          <p:nvPr/>
        </p:nvSpPr>
        <p:spPr>
          <a:xfrm>
            <a:off x="7024074"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p>
        </p:txBody>
      </p:sp>
      <p:sp>
        <p:nvSpPr>
          <p:cNvPr id="168" name="矩形 167"/>
          <p:cNvSpPr/>
          <p:nvPr/>
        </p:nvSpPr>
        <p:spPr>
          <a:xfrm>
            <a:off x="9019807" y="3475319"/>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PB0</a:t>
            </a:r>
            <a:endParaRPr lang="zh-CN" altLang="en-US"/>
          </a:p>
        </p:txBody>
      </p:sp>
      <p:sp>
        <p:nvSpPr>
          <p:cNvPr id="169" name="矩形 168"/>
          <p:cNvSpPr/>
          <p:nvPr/>
        </p:nvSpPr>
        <p:spPr>
          <a:xfrm>
            <a:off x="9019807" y="388508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a:t>
            </a:r>
            <a:endParaRPr lang="zh-CN" altLang="en-US"/>
          </a:p>
        </p:txBody>
      </p:sp>
      <p:sp>
        <p:nvSpPr>
          <p:cNvPr id="170" name="矩形 169"/>
          <p:cNvSpPr/>
          <p:nvPr/>
        </p:nvSpPr>
        <p:spPr>
          <a:xfrm>
            <a:off x="9019807" y="4305994"/>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PB2</a:t>
            </a:r>
            <a:endParaRPr lang="zh-CN" altLang="en-US"/>
          </a:p>
        </p:txBody>
      </p:sp>
      <p:sp>
        <p:nvSpPr>
          <p:cNvPr id="171" name="矩形 170"/>
          <p:cNvSpPr/>
          <p:nvPr/>
        </p:nvSpPr>
        <p:spPr>
          <a:xfrm>
            <a:off x="9019807" y="5159490"/>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PB15</a:t>
            </a:r>
            <a:endParaRPr lang="zh-CN" altLang="en-US"/>
          </a:p>
        </p:txBody>
      </p:sp>
      <p:sp>
        <p:nvSpPr>
          <p:cNvPr id="172" name="文本框 171">
            <a:extLst>
              <a:ext uri="{FF2B5EF4-FFF2-40B4-BE49-F238E27FC236}">
                <a16:creationId xmlns:a16="http://schemas.microsoft.com/office/drawing/2014/main" id="{5A1B244E-4E47-4C51-93FB-27E60009DE3C}"/>
              </a:ext>
            </a:extLst>
          </p:cNvPr>
          <p:cNvSpPr txBox="1"/>
          <p:nvPr/>
        </p:nvSpPr>
        <p:spPr>
          <a:xfrm rot="16200000">
            <a:off x="9078916" y="4706602"/>
            <a:ext cx="607830" cy="400110"/>
          </a:xfrm>
          <a:prstGeom prst="rect">
            <a:avLst/>
          </a:prstGeom>
          <a:noFill/>
        </p:spPr>
        <p:txBody>
          <a:bodyPr wrap="square" rtlCol="0">
            <a:spAutoFit/>
          </a:bodyPr>
          <a:lstStyle/>
          <a:p>
            <a:pPr algn="ctr"/>
            <a:r>
              <a:rPr lang="en-US" altLang="zh-CN" sz="2000"/>
              <a:t>……</a:t>
            </a:r>
          </a:p>
        </p:txBody>
      </p:sp>
      <p:cxnSp>
        <p:nvCxnSpPr>
          <p:cNvPr id="173" name="肘形连接符 172"/>
          <p:cNvCxnSpPr>
            <a:endCxn id="168" idx="1"/>
          </p:cNvCxnSpPr>
          <p:nvPr/>
        </p:nvCxnSpPr>
        <p:spPr>
          <a:xfrm flipV="1">
            <a:off x="7520448" y="3649234"/>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74" name="肘形连接符 173"/>
          <p:cNvCxnSpPr>
            <a:endCxn id="169" idx="1"/>
          </p:cNvCxnSpPr>
          <p:nvPr/>
        </p:nvCxnSpPr>
        <p:spPr>
          <a:xfrm flipV="1">
            <a:off x="7520448" y="4059002"/>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75" name="肘形连接符 174"/>
          <p:cNvCxnSpPr/>
          <p:nvPr/>
        </p:nvCxnSpPr>
        <p:spPr>
          <a:xfrm>
            <a:off x="7520448" y="4417368"/>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76" name="肘形连接符 175"/>
          <p:cNvCxnSpPr>
            <a:endCxn id="171" idx="1"/>
          </p:cNvCxnSpPr>
          <p:nvPr/>
        </p:nvCxnSpPr>
        <p:spPr>
          <a:xfrm>
            <a:off x="7525336" y="5048240"/>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77" name="文本框 176">
            <a:extLst>
              <a:ext uri="{FF2B5EF4-FFF2-40B4-BE49-F238E27FC236}">
                <a16:creationId xmlns:a16="http://schemas.microsoft.com/office/drawing/2014/main" id="{5A1B244E-4E47-4C51-93FB-27E60009DE3C}"/>
              </a:ext>
            </a:extLst>
          </p:cNvPr>
          <p:cNvSpPr txBox="1"/>
          <p:nvPr/>
        </p:nvSpPr>
        <p:spPr>
          <a:xfrm rot="16200000">
            <a:off x="7548186" y="4488545"/>
            <a:ext cx="607830" cy="400110"/>
          </a:xfrm>
          <a:prstGeom prst="rect">
            <a:avLst/>
          </a:prstGeom>
          <a:noFill/>
        </p:spPr>
        <p:txBody>
          <a:bodyPr wrap="square" rtlCol="0">
            <a:spAutoFit/>
          </a:bodyPr>
          <a:lstStyle/>
          <a:p>
            <a:pPr algn="ctr"/>
            <a:r>
              <a:rPr lang="en-US" altLang="zh-CN" sz="2000"/>
              <a:t>……</a:t>
            </a:r>
          </a:p>
        </p:txBody>
      </p:sp>
      <p:cxnSp>
        <p:nvCxnSpPr>
          <p:cNvPr id="178" name="直接连接符 177"/>
          <p:cNvCxnSpPr/>
          <p:nvPr/>
        </p:nvCxnSpPr>
        <p:spPr>
          <a:xfrm>
            <a:off x="6436209" y="4059001"/>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a:off x="6436209" y="4232916"/>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6436209" y="441397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a:off x="6436209" y="5048240"/>
            <a:ext cx="587865" cy="0"/>
          </a:xfrm>
          <a:prstGeom prst="line">
            <a:avLst/>
          </a:prstGeom>
        </p:spPr>
        <p:style>
          <a:lnRef idx="3">
            <a:schemeClr val="dk1"/>
          </a:lnRef>
          <a:fillRef idx="0">
            <a:schemeClr val="dk1"/>
          </a:fillRef>
          <a:effectRef idx="2">
            <a:schemeClr val="dk1"/>
          </a:effectRef>
          <a:fontRef idx="minor">
            <a:schemeClr val="tx1"/>
          </a:fontRef>
        </p:style>
      </p:cxnSp>
      <p:sp>
        <p:nvSpPr>
          <p:cNvPr id="182" name="文本框 181">
            <a:extLst>
              <a:ext uri="{FF2B5EF4-FFF2-40B4-BE49-F238E27FC236}">
                <a16:creationId xmlns:a16="http://schemas.microsoft.com/office/drawing/2014/main" id="{5A1B244E-4E47-4C51-93FB-27E60009DE3C}"/>
              </a:ext>
            </a:extLst>
          </p:cNvPr>
          <p:cNvSpPr txBox="1"/>
          <p:nvPr/>
        </p:nvSpPr>
        <p:spPr>
          <a:xfrm rot="16200000">
            <a:off x="6404673" y="4488545"/>
            <a:ext cx="607830" cy="400110"/>
          </a:xfrm>
          <a:prstGeom prst="rect">
            <a:avLst/>
          </a:prstGeom>
          <a:noFill/>
        </p:spPr>
        <p:txBody>
          <a:bodyPr wrap="square" rtlCol="0">
            <a:spAutoFit/>
          </a:bodyPr>
          <a:lstStyle/>
          <a:p>
            <a:pPr algn="ctr"/>
            <a:r>
              <a:rPr lang="en-US" altLang="zh-CN" sz="2000"/>
              <a:t>……</a:t>
            </a:r>
          </a:p>
        </p:txBody>
      </p:sp>
      <p:sp>
        <p:nvSpPr>
          <p:cNvPr id="183" name="左右箭头 182"/>
          <p:cNvSpPr/>
          <p:nvPr/>
        </p:nvSpPr>
        <p:spPr>
          <a:xfrm>
            <a:off x="3819926" y="4320630"/>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a:extLst>
              <a:ext uri="{FF2B5EF4-FFF2-40B4-BE49-F238E27FC236}">
                <a16:creationId xmlns:a16="http://schemas.microsoft.com/office/drawing/2014/main" id="{5A1B244E-4E47-4C51-93FB-27E60009DE3C}"/>
              </a:ext>
            </a:extLst>
          </p:cNvPr>
          <p:cNvSpPr txBox="1"/>
          <p:nvPr/>
        </p:nvSpPr>
        <p:spPr>
          <a:xfrm rot="16200000">
            <a:off x="6306908" y="5721870"/>
            <a:ext cx="803360" cy="461665"/>
          </a:xfrm>
          <a:prstGeom prst="rect">
            <a:avLst/>
          </a:prstGeom>
          <a:noFill/>
        </p:spPr>
        <p:txBody>
          <a:bodyPr wrap="square" rtlCol="0">
            <a:spAutoFit/>
          </a:bodyPr>
          <a:lstStyle/>
          <a:p>
            <a:pPr algn="ctr"/>
            <a:r>
              <a:rPr lang="en-US" altLang="zh-CN" sz="2400"/>
              <a:t>……</a:t>
            </a:r>
          </a:p>
        </p:txBody>
      </p:sp>
      <p:sp>
        <p:nvSpPr>
          <p:cNvPr id="44" name="左右箭头 43"/>
          <p:cNvSpPr/>
          <p:nvPr/>
        </p:nvSpPr>
        <p:spPr>
          <a:xfrm rot="16200000">
            <a:off x="1138783" y="3254585"/>
            <a:ext cx="4967142" cy="827721"/>
          </a:xfrm>
          <a:prstGeom prst="leftRightArrow">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APB2</a:t>
            </a:r>
            <a:endParaRPr lang="zh-CN" altLang="en-US"/>
          </a:p>
        </p:txBody>
      </p:sp>
    </p:spTree>
    <p:extLst>
      <p:ext uri="{BB962C8B-B14F-4D97-AF65-F5344CB8AC3E}">
        <p14:creationId xmlns:p14="http://schemas.microsoft.com/office/powerpoint/2010/main" val="42720992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超时时间</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r>
              <a:rPr lang="en-US" altLang="zh-CN" sz="2800"/>
              <a:t>T</a:t>
            </a:r>
            <a:r>
              <a:rPr lang="en-US" altLang="zh-CN" sz="2800" baseline="-25000"/>
              <a:t>IWDG</a:t>
            </a:r>
            <a:r>
              <a:rPr lang="en-US" altLang="zh-CN" sz="2800"/>
              <a:t> = T</a:t>
            </a:r>
            <a:r>
              <a:rPr lang="en-US" altLang="zh-CN" sz="2800" baseline="-25000"/>
              <a:t>LSI</a:t>
            </a:r>
            <a:r>
              <a:rPr lang="en-US" altLang="zh-CN" sz="2800"/>
              <a:t> × PR</a:t>
            </a:r>
            <a:r>
              <a:rPr lang="zh-CN" altLang="en-US" sz="2800"/>
              <a:t>预分频系数 </a:t>
            </a:r>
            <a:r>
              <a:rPr lang="en-US" altLang="zh-CN" sz="2800"/>
              <a:t>× (RL + 1)</a:t>
            </a:r>
          </a:p>
          <a:p>
            <a:pPr marL="457200" indent="-457200">
              <a:buFont typeface="Arial" panose="020B0604020202020204" pitchFamily="34" charset="0"/>
              <a:buChar char="•"/>
            </a:pPr>
            <a:r>
              <a:rPr lang="zh-CN" altLang="en-US" sz="2800"/>
              <a:t>其中：</a:t>
            </a:r>
            <a:r>
              <a:rPr lang="en-US" altLang="zh-CN" sz="2800"/>
              <a:t>T</a:t>
            </a:r>
            <a:r>
              <a:rPr lang="en-US" altLang="zh-CN" sz="2800" baseline="-25000"/>
              <a:t>LSI</a:t>
            </a:r>
            <a:r>
              <a:rPr lang="en-US" altLang="zh-CN" sz="2800"/>
              <a:t> = 1 / F</a:t>
            </a:r>
            <a:r>
              <a:rPr lang="en-US" altLang="zh-CN" sz="2800" baseline="-25000"/>
              <a:t>LSI</a:t>
            </a:r>
            <a:endParaRPr lang="en-US" altLang="zh-CN" sz="2800"/>
          </a:p>
        </p:txBody>
      </p:sp>
      <p:pic>
        <p:nvPicPr>
          <p:cNvPr id="3" name="图片 2">
            <a:extLst>
              <a:ext uri="{FF2B5EF4-FFF2-40B4-BE49-F238E27FC236}">
                <a16:creationId xmlns:a16="http://schemas.microsoft.com/office/drawing/2014/main" id="{9268B4AA-1333-C52A-BB3E-223CBC277002}"/>
              </a:ext>
            </a:extLst>
          </p:cNvPr>
          <p:cNvPicPr>
            <a:picLocks noChangeAspect="1"/>
          </p:cNvPicPr>
          <p:nvPr/>
        </p:nvPicPr>
        <p:blipFill>
          <a:blip r:embed="rId2"/>
          <a:stretch>
            <a:fillRect/>
          </a:stretch>
        </p:blipFill>
        <p:spPr>
          <a:xfrm>
            <a:off x="1647244" y="2679878"/>
            <a:ext cx="8897510" cy="3464869"/>
          </a:xfrm>
          <a:prstGeom prst="rect">
            <a:avLst/>
          </a:prstGeom>
        </p:spPr>
      </p:pic>
    </p:spTree>
    <p:extLst>
      <p:ext uri="{BB962C8B-B14F-4D97-AF65-F5344CB8AC3E}">
        <p14:creationId xmlns:p14="http://schemas.microsoft.com/office/powerpoint/2010/main" val="161131799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框图</a:t>
            </a:r>
          </a:p>
        </p:txBody>
      </p:sp>
      <p:pic>
        <p:nvPicPr>
          <p:cNvPr id="3" name="图片 2">
            <a:extLst>
              <a:ext uri="{FF2B5EF4-FFF2-40B4-BE49-F238E27FC236}">
                <a16:creationId xmlns:a16="http://schemas.microsoft.com/office/drawing/2014/main" id="{FA1529A3-F693-E100-3BAD-8372CB8BB0D9}"/>
              </a:ext>
            </a:extLst>
          </p:cNvPr>
          <p:cNvPicPr>
            <a:picLocks noChangeAspect="1"/>
          </p:cNvPicPr>
          <p:nvPr/>
        </p:nvPicPr>
        <p:blipFill>
          <a:blip r:embed="rId2"/>
          <a:stretch>
            <a:fillRect/>
          </a:stretch>
        </p:blipFill>
        <p:spPr>
          <a:xfrm>
            <a:off x="2083245" y="1500418"/>
            <a:ext cx="8025509" cy="4566427"/>
          </a:xfrm>
          <a:prstGeom prst="rect">
            <a:avLst/>
          </a:prstGeom>
        </p:spPr>
      </p:pic>
    </p:spTree>
    <p:extLst>
      <p:ext uri="{BB962C8B-B14F-4D97-AF65-F5344CB8AC3E}">
        <p14:creationId xmlns:p14="http://schemas.microsoft.com/office/powerpoint/2010/main" val="379182855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工作特性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递减计数器</a:t>
            </a:r>
            <a:r>
              <a:rPr lang="en-US" altLang="zh-CN" sz="2800"/>
              <a:t>T[6:0]</a:t>
            </a:r>
            <a:r>
              <a:rPr lang="zh-CN" altLang="en-US" sz="2800"/>
              <a:t>的值小于</a:t>
            </a:r>
            <a:r>
              <a:rPr lang="en-US" altLang="zh-CN" sz="2800"/>
              <a:t>0x40</a:t>
            </a:r>
            <a:r>
              <a:rPr lang="zh-CN" altLang="en-US" sz="2800"/>
              <a:t>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在窗口</a:t>
            </a:r>
            <a:r>
              <a:rPr lang="en-US" altLang="zh-CN" sz="2800"/>
              <a:t>W[6:0]</a:t>
            </a:r>
            <a:r>
              <a:rPr lang="zh-CN" altLang="en-US" sz="2800"/>
              <a:t>外被重新装载时，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等于</a:t>
            </a:r>
            <a:r>
              <a:rPr lang="en-US" altLang="zh-CN" sz="2800"/>
              <a:t>0x40</a:t>
            </a:r>
            <a:r>
              <a:rPr lang="zh-CN" altLang="en-US" sz="2800"/>
              <a:t>时可以产生早期唤醒中断（</a:t>
            </a:r>
            <a:r>
              <a:rPr lang="en-US" altLang="zh-CN" sz="2800"/>
              <a:t>EWI</a:t>
            </a:r>
            <a:r>
              <a:rPr lang="zh-CN" altLang="en-US" sz="2800"/>
              <a:t>），用于重装载计数器以避免</a:t>
            </a:r>
            <a:r>
              <a:rPr lang="en-US" altLang="zh-CN" sz="2800"/>
              <a:t>WWDG</a:t>
            </a:r>
            <a:r>
              <a:rPr lang="zh-CN" altLang="en-US" sz="2800"/>
              <a:t>复位</a:t>
            </a:r>
            <a:endParaRPr lang="en-US" altLang="zh-CN" sz="2800"/>
          </a:p>
          <a:p>
            <a:pPr marL="457200" indent="-457200">
              <a:buFont typeface="Arial" panose="020B0604020202020204" pitchFamily="34" charset="0"/>
              <a:buChar char="•"/>
            </a:pPr>
            <a:r>
              <a:rPr lang="zh-CN" altLang="en-US" sz="2800"/>
              <a:t>定期写入</a:t>
            </a:r>
            <a:r>
              <a:rPr lang="en-US" altLang="zh-CN" sz="2800"/>
              <a:t>WWDG_CR</a:t>
            </a:r>
            <a:r>
              <a:rPr lang="zh-CN" altLang="en-US" sz="2800"/>
              <a:t>寄存器（喂狗）以避免</a:t>
            </a:r>
            <a:r>
              <a:rPr lang="en-US" altLang="zh-CN" sz="2800"/>
              <a:t>WWDG</a:t>
            </a:r>
            <a:r>
              <a:rPr lang="zh-CN" altLang="en-US" sz="2800"/>
              <a:t>复位</a:t>
            </a:r>
            <a:endParaRPr lang="en-US" altLang="zh-CN" sz="2800"/>
          </a:p>
        </p:txBody>
      </p:sp>
      <p:pic>
        <p:nvPicPr>
          <p:cNvPr id="36" name="图片 35">
            <a:extLst>
              <a:ext uri="{FF2B5EF4-FFF2-40B4-BE49-F238E27FC236}">
                <a16:creationId xmlns:a16="http://schemas.microsoft.com/office/drawing/2014/main" id="{FDD2BF6F-0F32-0CE2-D23F-43777A41F5D9}"/>
              </a:ext>
            </a:extLst>
          </p:cNvPr>
          <p:cNvPicPr>
            <a:picLocks noChangeAspect="1"/>
          </p:cNvPicPr>
          <p:nvPr/>
        </p:nvPicPr>
        <p:blipFill rotWithShape="1">
          <a:blip r:embed="rId2"/>
          <a:srcRect b="48643"/>
          <a:stretch/>
        </p:blipFill>
        <p:spPr>
          <a:xfrm>
            <a:off x="2855999" y="3627491"/>
            <a:ext cx="6480000" cy="2832218"/>
          </a:xfrm>
          <a:prstGeom prst="rect">
            <a:avLst/>
          </a:prstGeom>
        </p:spPr>
      </p:pic>
    </p:spTree>
    <p:extLst>
      <p:ext uri="{BB962C8B-B14F-4D97-AF65-F5344CB8AC3E}">
        <p14:creationId xmlns:p14="http://schemas.microsoft.com/office/powerpoint/2010/main" val="346395753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超时时间</a:t>
            </a:r>
          </a:p>
        </p:txBody>
      </p:sp>
      <p:pic>
        <p:nvPicPr>
          <p:cNvPr id="3" name="图片 2">
            <a:extLst>
              <a:ext uri="{FF2B5EF4-FFF2-40B4-BE49-F238E27FC236}">
                <a16:creationId xmlns:a16="http://schemas.microsoft.com/office/drawing/2014/main" id="{3C2FBA48-82E9-86D9-371A-86CFEA3B47B8}"/>
              </a:ext>
            </a:extLst>
          </p:cNvPr>
          <p:cNvPicPr>
            <a:picLocks noChangeAspect="1"/>
          </p:cNvPicPr>
          <p:nvPr/>
        </p:nvPicPr>
        <p:blipFill rotWithShape="1">
          <a:blip r:embed="rId2"/>
          <a:srcRect t="53840"/>
          <a:stretch/>
        </p:blipFill>
        <p:spPr>
          <a:xfrm>
            <a:off x="2855999" y="3805746"/>
            <a:ext cx="6480000" cy="2545620"/>
          </a:xfrm>
          <a:prstGeom prst="rect">
            <a:avLst/>
          </a:prstGeom>
        </p:spPr>
      </p:pic>
      <p:sp>
        <p:nvSpPr>
          <p:cNvPr id="5" name="文本框 4">
            <a:extLst>
              <a:ext uri="{FF2B5EF4-FFF2-40B4-BE49-F238E27FC236}">
                <a16:creationId xmlns:a16="http://schemas.microsoft.com/office/drawing/2014/main" id="{9791B55A-33D5-BBD8-EC9D-1D1237C4123E}"/>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endParaRPr lang="en-US" altLang="zh-CN" sz="2800"/>
          </a:p>
          <a:p>
            <a:r>
              <a:rPr lang="en-US" altLang="zh-CN" sz="2800"/>
              <a:t>	T</a:t>
            </a:r>
            <a:r>
              <a:rPr lang="en-US" altLang="zh-CN" sz="2800" baseline="-25000"/>
              <a:t>WWDG</a:t>
            </a:r>
            <a:r>
              <a:rPr lang="en-US" altLang="zh-CN" sz="2800"/>
              <a:t> = T</a:t>
            </a:r>
            <a:r>
              <a:rPr lang="en-US" altLang="zh-CN" sz="2800" baseline="-25000"/>
              <a:t>PCLK1</a:t>
            </a:r>
            <a:r>
              <a:rPr lang="en-US" altLang="zh-CN" sz="2800"/>
              <a:t> × 4096 × WDGTB</a:t>
            </a:r>
            <a:r>
              <a:rPr lang="zh-CN" altLang="en-US" sz="2800"/>
              <a:t>预分频系数 </a:t>
            </a:r>
            <a:r>
              <a:rPr lang="en-US" altLang="zh-CN" sz="2800"/>
              <a:t>× (T[5:0] + 1)</a:t>
            </a:r>
          </a:p>
          <a:p>
            <a:pPr marL="457200" indent="-457200">
              <a:buFont typeface="Arial" panose="020B0604020202020204" pitchFamily="34" charset="0"/>
              <a:buChar char="•"/>
            </a:pPr>
            <a:r>
              <a:rPr lang="zh-CN" altLang="en-US" sz="2800"/>
              <a:t>窗口时间：</a:t>
            </a:r>
            <a:endParaRPr lang="en-US" altLang="zh-CN" sz="2800"/>
          </a:p>
          <a:p>
            <a:r>
              <a:rPr lang="en-US" altLang="zh-CN" sz="2800"/>
              <a:t>	T</a:t>
            </a:r>
            <a:r>
              <a:rPr lang="en-US" altLang="zh-CN" sz="2800" baseline="-25000"/>
              <a:t>WIN</a:t>
            </a:r>
            <a:r>
              <a:rPr lang="en-US" altLang="zh-CN" sz="2800"/>
              <a:t> = T</a:t>
            </a:r>
            <a:r>
              <a:rPr lang="en-US" altLang="zh-CN" sz="2800" baseline="-25000"/>
              <a:t>PCLK1</a:t>
            </a:r>
            <a:r>
              <a:rPr lang="en-US" altLang="zh-CN" sz="2800"/>
              <a:t> × 4096 × WDGTB</a:t>
            </a:r>
            <a:r>
              <a:rPr lang="zh-CN" altLang="en-US" sz="2800"/>
              <a:t>预分频系数 </a:t>
            </a:r>
            <a:r>
              <a:rPr lang="en-US" altLang="zh-CN" sz="2800"/>
              <a:t>× (T[5:0] - W[5:0])</a:t>
            </a:r>
          </a:p>
          <a:p>
            <a:pPr marL="457200" indent="-457200">
              <a:buFont typeface="Arial" panose="020B0604020202020204" pitchFamily="34" charset="0"/>
              <a:buChar char="•"/>
            </a:pPr>
            <a:r>
              <a:rPr lang="zh-CN" altLang="en-US" sz="2800"/>
              <a:t>其中：</a:t>
            </a:r>
            <a:r>
              <a:rPr lang="en-US" altLang="zh-CN" sz="2800"/>
              <a:t>T</a:t>
            </a:r>
            <a:r>
              <a:rPr lang="en-US" altLang="zh-CN" sz="2800" baseline="-25000"/>
              <a:t>PCLK1</a:t>
            </a:r>
            <a:r>
              <a:rPr lang="en-US" altLang="zh-CN" sz="2800"/>
              <a:t> = 1 / F</a:t>
            </a:r>
            <a:r>
              <a:rPr lang="en-US" altLang="zh-CN" sz="2800" baseline="-25000"/>
              <a:t>PCLK1</a:t>
            </a:r>
            <a:endParaRPr lang="en-US" altLang="zh-CN" sz="2800"/>
          </a:p>
        </p:txBody>
      </p:sp>
    </p:spTree>
    <p:extLst>
      <p:ext uri="{BB962C8B-B14F-4D97-AF65-F5344CB8AC3E}">
        <p14:creationId xmlns:p14="http://schemas.microsoft.com/office/powerpoint/2010/main" val="10862142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和</a:t>
            </a: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对比</a:t>
            </a:r>
          </a:p>
        </p:txBody>
      </p:sp>
      <p:graphicFrame>
        <p:nvGraphicFramePr>
          <p:cNvPr id="2" name="表格 1">
            <a:extLst>
              <a:ext uri="{FF2B5EF4-FFF2-40B4-BE49-F238E27FC236}">
                <a16:creationId xmlns:a16="http://schemas.microsoft.com/office/drawing/2014/main" id="{47CA0ED6-63E2-C701-9294-E681CC7321E1}"/>
              </a:ext>
            </a:extLst>
          </p:cNvPr>
          <p:cNvGraphicFramePr>
            <a:graphicFrameLocks noGrp="1"/>
          </p:cNvGraphicFramePr>
          <p:nvPr>
            <p:extLst>
              <p:ext uri="{D42A27DB-BD31-4B8C-83A1-F6EECF244321}">
                <p14:modId xmlns:p14="http://schemas.microsoft.com/office/powerpoint/2010/main" val="3783008824"/>
              </p:ext>
            </p:extLst>
          </p:nvPr>
        </p:nvGraphicFramePr>
        <p:xfrm>
          <a:off x="531635" y="1576448"/>
          <a:ext cx="11128729" cy="4251260"/>
        </p:xfrm>
        <a:graphic>
          <a:graphicData uri="http://schemas.openxmlformats.org/drawingml/2006/table">
            <a:tbl>
              <a:tblPr firstRow="1" bandRow="1">
                <a:tableStyleId>{93296810-A885-4BE3-A3E7-6D5BEEA58F35}</a:tableStyleId>
              </a:tblPr>
              <a:tblGrid>
                <a:gridCol w="1768729">
                  <a:extLst>
                    <a:ext uri="{9D8B030D-6E8A-4147-A177-3AD203B41FA5}">
                      <a16:colId xmlns:a16="http://schemas.microsoft.com/office/drawing/2014/main" val="1677267769"/>
                    </a:ext>
                  </a:extLst>
                </a:gridCol>
                <a:gridCol w="4680000">
                  <a:extLst>
                    <a:ext uri="{9D8B030D-6E8A-4147-A177-3AD203B41FA5}">
                      <a16:colId xmlns:a16="http://schemas.microsoft.com/office/drawing/2014/main" val="3849593204"/>
                    </a:ext>
                  </a:extLst>
                </a:gridCol>
                <a:gridCol w="4680000">
                  <a:extLst>
                    <a:ext uri="{9D8B030D-6E8A-4147-A177-3AD203B41FA5}">
                      <a16:colId xmlns:a16="http://schemas.microsoft.com/office/drawing/2014/main" val="3265036246"/>
                    </a:ext>
                  </a:extLst>
                </a:gridCol>
              </a:tblGrid>
              <a:tr h="424000">
                <a:tc>
                  <a:txBody>
                    <a:bodyPr/>
                    <a:lstStyle/>
                    <a:p>
                      <a:pPr algn="ctr"/>
                      <a:endParaRPr lang="zh-CN" altLang="en-US" sz="2000">
                        <a:latin typeface="+mn-lt"/>
                      </a:endParaRPr>
                    </a:p>
                  </a:txBody>
                  <a:tcPr marL="120326" marR="120326" marT="60163" marB="60163" anchor="ctr"/>
                </a:tc>
                <a:tc>
                  <a:txBody>
                    <a:bodyPr/>
                    <a:lstStyle/>
                    <a:p>
                      <a:pPr algn="ctr"/>
                      <a:r>
                        <a:rPr lang="en-US" altLang="zh-CN" sz="2000">
                          <a:latin typeface="+mn-lt"/>
                        </a:rPr>
                        <a:t>IWDG</a:t>
                      </a:r>
                      <a:r>
                        <a:rPr lang="zh-CN" altLang="en-US" sz="2000">
                          <a:latin typeface="+mn-lt"/>
                        </a:rPr>
                        <a:t>独立看门狗</a:t>
                      </a:r>
                    </a:p>
                  </a:txBody>
                  <a:tcPr marL="120326" marR="120326" marT="60163" marB="60163" anchor="ctr"/>
                </a:tc>
                <a:tc>
                  <a:txBody>
                    <a:bodyPr/>
                    <a:lstStyle/>
                    <a:p>
                      <a:pPr algn="ctr"/>
                      <a:r>
                        <a:rPr lang="en-US" altLang="zh-CN" sz="2000">
                          <a:latin typeface="+mn-lt"/>
                        </a:rPr>
                        <a:t>WWDG</a:t>
                      </a:r>
                      <a:r>
                        <a:rPr lang="zh-CN" altLang="en-US" sz="2000">
                          <a:latin typeface="+mn-lt"/>
                        </a:rPr>
                        <a:t>窗口看门狗</a:t>
                      </a:r>
                    </a:p>
                  </a:txBody>
                  <a:tcPr marL="120326" marR="120326" marT="60163" marB="60163" anchor="ctr"/>
                </a:tc>
                <a:extLst>
                  <a:ext uri="{0D108BD9-81ED-4DB2-BD59-A6C34878D82A}">
                    <a16:rowId xmlns:a16="http://schemas.microsoft.com/office/drawing/2014/main" val="146144557"/>
                  </a:ext>
                </a:extLst>
              </a:tr>
              <a:tr h="424000">
                <a:tc>
                  <a:txBody>
                    <a:bodyPr/>
                    <a:lstStyle/>
                    <a:p>
                      <a:pPr algn="ctr"/>
                      <a:r>
                        <a:rPr lang="zh-CN" altLang="en-US" sz="2000">
                          <a:latin typeface="+mn-lt"/>
                        </a:rPr>
                        <a:t>复位</a:t>
                      </a:r>
                    </a:p>
                  </a:txBody>
                  <a:tcPr marL="120326" marR="120326" marT="60163" marB="60163" anchor="ctr"/>
                </a:tc>
                <a:tc>
                  <a:txBody>
                    <a:bodyPr/>
                    <a:lstStyle/>
                    <a:p>
                      <a:pPr algn="ctr"/>
                      <a:r>
                        <a:rPr lang="zh-CN" altLang="en-US" sz="2000">
                          <a:latin typeface="+mn-lt"/>
                        </a:rPr>
                        <a:t>计数器减到</a:t>
                      </a:r>
                      <a:r>
                        <a:rPr lang="en-US" altLang="zh-CN" sz="2000">
                          <a:latin typeface="+mn-lt"/>
                        </a:rPr>
                        <a:t>0</a:t>
                      </a:r>
                      <a:r>
                        <a:rPr lang="zh-CN" altLang="en-US" sz="2000">
                          <a:latin typeface="+mn-lt"/>
                        </a:rPr>
                        <a:t>后</a:t>
                      </a:r>
                    </a:p>
                  </a:txBody>
                  <a:tcPr marL="120326" marR="120326" marT="60163" marB="60163" anchor="ctr"/>
                </a:tc>
                <a:tc>
                  <a:txBody>
                    <a:bodyPr/>
                    <a:lstStyle/>
                    <a:p>
                      <a:pPr algn="ctr"/>
                      <a:r>
                        <a:rPr lang="zh-CN" altLang="en-US" sz="2000">
                          <a:latin typeface="+mn-lt"/>
                        </a:rPr>
                        <a:t>计数器</a:t>
                      </a:r>
                      <a:r>
                        <a:rPr lang="en-US" altLang="zh-CN" sz="2000">
                          <a:latin typeface="+mn-lt"/>
                        </a:rPr>
                        <a:t>T[5:0]</a:t>
                      </a:r>
                      <a:r>
                        <a:rPr lang="zh-CN" altLang="en-US" sz="2000">
                          <a:latin typeface="+mn-lt"/>
                        </a:rPr>
                        <a:t>减到</a:t>
                      </a:r>
                      <a:r>
                        <a:rPr lang="en-US" altLang="zh-CN" sz="2000">
                          <a:latin typeface="+mn-lt"/>
                        </a:rPr>
                        <a:t>0</a:t>
                      </a:r>
                      <a:r>
                        <a:rPr lang="zh-CN" altLang="en-US" sz="2000">
                          <a:latin typeface="+mn-lt"/>
                        </a:rPr>
                        <a:t>后、过早重装计数器</a:t>
                      </a:r>
                    </a:p>
                  </a:txBody>
                  <a:tcPr marL="120326" marR="120326" marT="60163" marB="60163" anchor="ctr"/>
                </a:tc>
                <a:extLst>
                  <a:ext uri="{0D108BD9-81ED-4DB2-BD59-A6C34878D82A}">
                    <a16:rowId xmlns:a16="http://schemas.microsoft.com/office/drawing/2014/main" val="2852305369"/>
                  </a:ext>
                </a:extLst>
              </a:tr>
              <a:tr h="424000">
                <a:tc>
                  <a:txBody>
                    <a:bodyPr/>
                    <a:lstStyle/>
                    <a:p>
                      <a:pPr algn="ctr"/>
                      <a:r>
                        <a:rPr lang="zh-CN" altLang="en-US" sz="2000">
                          <a:latin typeface="+mn-lt"/>
                        </a:rPr>
                        <a:t>中断</a:t>
                      </a:r>
                    </a:p>
                  </a:txBody>
                  <a:tcPr marL="120326" marR="120326" marT="60163" marB="60163" anchor="ctr"/>
                </a:tc>
                <a:tc>
                  <a:txBody>
                    <a:bodyPr/>
                    <a:lstStyle/>
                    <a:p>
                      <a:pPr algn="ctr"/>
                      <a:r>
                        <a:rPr lang="zh-CN" altLang="en-US" sz="2000">
                          <a:latin typeface="+mn-lt"/>
                        </a:rPr>
                        <a:t>无</a:t>
                      </a:r>
                    </a:p>
                  </a:txBody>
                  <a:tcPr marL="120326" marR="120326" marT="60163" marB="60163" anchor="ctr"/>
                </a:tc>
                <a:tc>
                  <a:txBody>
                    <a:bodyPr/>
                    <a:lstStyle/>
                    <a:p>
                      <a:pPr algn="ctr"/>
                      <a:r>
                        <a:rPr lang="zh-CN" altLang="en-US" sz="2000">
                          <a:latin typeface="+mn-lt"/>
                        </a:rPr>
                        <a:t>早期唤醒中断</a:t>
                      </a:r>
                    </a:p>
                  </a:txBody>
                  <a:tcPr marL="120326" marR="120326" marT="60163" marB="60163" anchor="ctr"/>
                </a:tc>
                <a:extLst>
                  <a:ext uri="{0D108BD9-81ED-4DB2-BD59-A6C34878D82A}">
                    <a16:rowId xmlns:a16="http://schemas.microsoft.com/office/drawing/2014/main" val="1185625771"/>
                  </a:ext>
                </a:extLst>
              </a:tr>
              <a:tr h="424000">
                <a:tc>
                  <a:txBody>
                    <a:bodyPr/>
                    <a:lstStyle/>
                    <a:p>
                      <a:pPr algn="ctr"/>
                      <a:r>
                        <a:rPr lang="zh-CN" altLang="en-US" sz="2000">
                          <a:latin typeface="+mn-lt"/>
                        </a:rPr>
                        <a:t>时钟源</a:t>
                      </a:r>
                    </a:p>
                  </a:txBody>
                  <a:tcPr marL="120326" marR="120326" marT="60163" marB="60163" anchor="ctr"/>
                </a:tc>
                <a:tc>
                  <a:txBody>
                    <a:bodyPr/>
                    <a:lstStyle/>
                    <a:p>
                      <a:pPr algn="ctr"/>
                      <a:r>
                        <a:rPr lang="en-US" altLang="zh-CN" sz="2000">
                          <a:latin typeface="+mn-lt"/>
                        </a:rPr>
                        <a:t>LSI</a:t>
                      </a:r>
                      <a:r>
                        <a:rPr lang="zh-CN" altLang="en-US" sz="2000">
                          <a:latin typeface="+mn-lt"/>
                        </a:rPr>
                        <a:t>（</a:t>
                      </a:r>
                      <a:r>
                        <a:rPr lang="en-US" altLang="zh-CN" sz="2000">
                          <a:latin typeface="+mn-lt"/>
                        </a:rPr>
                        <a:t>40KHz</a:t>
                      </a:r>
                      <a:r>
                        <a:rPr lang="zh-CN" altLang="en-US" sz="2000">
                          <a:latin typeface="+mn-lt"/>
                        </a:rPr>
                        <a:t>）</a:t>
                      </a:r>
                    </a:p>
                  </a:txBody>
                  <a:tcPr marL="120326" marR="120326" marT="60163" marB="60163" anchor="ctr"/>
                </a:tc>
                <a:tc>
                  <a:txBody>
                    <a:bodyPr/>
                    <a:lstStyle/>
                    <a:p>
                      <a:pPr algn="ctr"/>
                      <a:r>
                        <a:rPr lang="en-US" altLang="zh-CN" sz="2000">
                          <a:latin typeface="+mn-lt"/>
                        </a:rPr>
                        <a:t>PCLK1</a:t>
                      </a:r>
                      <a:r>
                        <a:rPr lang="zh-CN" altLang="en-US" sz="2000">
                          <a:latin typeface="+mn-lt"/>
                        </a:rPr>
                        <a:t>（</a:t>
                      </a:r>
                      <a:r>
                        <a:rPr lang="en-US" altLang="zh-CN" sz="2000">
                          <a:latin typeface="+mn-lt"/>
                        </a:rPr>
                        <a:t>36MHz</a:t>
                      </a:r>
                      <a:r>
                        <a:rPr lang="zh-CN" altLang="en-US" sz="2000">
                          <a:latin typeface="+mn-lt"/>
                        </a:rPr>
                        <a:t>）</a:t>
                      </a:r>
                    </a:p>
                  </a:txBody>
                  <a:tcPr marL="120326" marR="120326" marT="60163" marB="60163" anchor="ctr"/>
                </a:tc>
                <a:extLst>
                  <a:ext uri="{0D108BD9-81ED-4DB2-BD59-A6C34878D82A}">
                    <a16:rowId xmlns:a16="http://schemas.microsoft.com/office/drawing/2014/main" val="3638384871"/>
                  </a:ext>
                </a:extLst>
              </a:tr>
              <a:tr h="424000">
                <a:tc>
                  <a:txBody>
                    <a:bodyPr/>
                    <a:lstStyle/>
                    <a:p>
                      <a:pPr algn="ctr"/>
                      <a:r>
                        <a:rPr lang="zh-CN" altLang="en-US" sz="2000">
                          <a:latin typeface="+mn-lt"/>
                        </a:rPr>
                        <a:t>预分频系数</a:t>
                      </a:r>
                    </a:p>
                  </a:txBody>
                  <a:tcPr marL="120326" marR="120326" marT="60163" marB="60163" anchor="ctr"/>
                </a:tc>
                <a:tc>
                  <a:txBody>
                    <a:bodyPr/>
                    <a:lstStyle/>
                    <a:p>
                      <a:pPr algn="ctr"/>
                      <a:r>
                        <a:rPr lang="en-US" altLang="zh-CN" sz="2000">
                          <a:latin typeface="+mn-lt"/>
                        </a:rPr>
                        <a:t>4</a:t>
                      </a:r>
                      <a:r>
                        <a:rPr lang="zh-CN" altLang="en-US" sz="2000">
                          <a:latin typeface="+mn-lt"/>
                        </a:rPr>
                        <a:t>、</a:t>
                      </a:r>
                      <a:r>
                        <a:rPr lang="en-US" altLang="zh-CN" sz="2000">
                          <a:latin typeface="+mn-lt"/>
                        </a:rPr>
                        <a:t>8</a:t>
                      </a:r>
                      <a:r>
                        <a:rPr lang="zh-CN" altLang="en-US" sz="2000">
                          <a:latin typeface="+mn-lt"/>
                        </a:rPr>
                        <a:t>、</a:t>
                      </a:r>
                      <a:r>
                        <a:rPr lang="en-US" altLang="zh-CN" sz="2000">
                          <a:latin typeface="+mn-lt"/>
                        </a:rPr>
                        <a:t>32</a:t>
                      </a:r>
                      <a:r>
                        <a:rPr lang="zh-CN" altLang="en-US" sz="2000">
                          <a:latin typeface="+mn-lt"/>
                        </a:rPr>
                        <a:t>、</a:t>
                      </a:r>
                      <a:r>
                        <a:rPr lang="en-US" altLang="zh-CN" sz="2000">
                          <a:latin typeface="+mn-lt"/>
                        </a:rPr>
                        <a:t>64</a:t>
                      </a:r>
                      <a:r>
                        <a:rPr lang="zh-CN" altLang="en-US" sz="2000">
                          <a:latin typeface="+mn-lt"/>
                        </a:rPr>
                        <a:t>、</a:t>
                      </a:r>
                      <a:r>
                        <a:rPr lang="en-US" altLang="zh-CN" sz="2000">
                          <a:latin typeface="+mn-lt"/>
                        </a:rPr>
                        <a:t>128</a:t>
                      </a:r>
                      <a:r>
                        <a:rPr lang="zh-CN" altLang="en-US" sz="2000">
                          <a:latin typeface="+mn-lt"/>
                        </a:rPr>
                        <a:t>、</a:t>
                      </a:r>
                      <a:r>
                        <a:rPr lang="en-US" altLang="zh-CN" sz="2000">
                          <a:latin typeface="+mn-lt"/>
                        </a:rPr>
                        <a:t>256</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a:t>
                      </a:r>
                      <a:r>
                        <a:rPr lang="zh-CN" altLang="en-US" sz="2000">
                          <a:latin typeface="+mn-lt"/>
                        </a:rPr>
                        <a:t>、</a:t>
                      </a:r>
                      <a:r>
                        <a:rPr lang="en-US" altLang="zh-CN" sz="2000">
                          <a:latin typeface="+mn-lt"/>
                        </a:rPr>
                        <a:t>2</a:t>
                      </a:r>
                      <a:r>
                        <a:rPr lang="zh-CN" altLang="en-US" sz="2000">
                          <a:latin typeface="+mn-lt"/>
                        </a:rPr>
                        <a:t>、</a:t>
                      </a:r>
                      <a:r>
                        <a:rPr lang="en-US" altLang="zh-CN" sz="2000">
                          <a:latin typeface="+mn-lt"/>
                        </a:rPr>
                        <a:t>4</a:t>
                      </a:r>
                      <a:r>
                        <a:rPr lang="zh-CN" altLang="en-US" sz="2000">
                          <a:latin typeface="+mn-lt"/>
                        </a:rPr>
                        <a:t>、</a:t>
                      </a:r>
                      <a:r>
                        <a:rPr lang="en-US" altLang="zh-CN" sz="2000">
                          <a:latin typeface="+mn-lt"/>
                        </a:rPr>
                        <a:t>8</a:t>
                      </a:r>
                    </a:p>
                  </a:txBody>
                  <a:tcPr marL="120326" marR="120326" marT="60163" marB="60163" anchor="ctr"/>
                </a:tc>
                <a:extLst>
                  <a:ext uri="{0D108BD9-81ED-4DB2-BD59-A6C34878D82A}">
                    <a16:rowId xmlns:a16="http://schemas.microsoft.com/office/drawing/2014/main" val="3091255945"/>
                  </a:ext>
                </a:extLst>
              </a:tr>
              <a:tr h="424000">
                <a:tc>
                  <a:txBody>
                    <a:bodyPr/>
                    <a:lstStyle/>
                    <a:p>
                      <a:pPr algn="ctr"/>
                      <a:r>
                        <a:rPr lang="zh-CN" altLang="en-US" sz="2000">
                          <a:latin typeface="+mn-lt"/>
                        </a:rPr>
                        <a:t>计数器</a:t>
                      </a:r>
                    </a:p>
                  </a:txBody>
                  <a:tcPr marL="120326" marR="120326" marT="60163" marB="60163" anchor="ctr"/>
                </a:tc>
                <a:tc>
                  <a:txBody>
                    <a:bodyPr/>
                    <a:lstStyle/>
                    <a:p>
                      <a:pPr algn="ctr"/>
                      <a:r>
                        <a:rPr lang="en-US" altLang="zh-CN" sz="2000">
                          <a:latin typeface="+mn-lt"/>
                        </a:rPr>
                        <a:t>12</a:t>
                      </a:r>
                      <a:r>
                        <a:rPr lang="zh-CN" altLang="en-US" sz="2000">
                          <a:latin typeface="+mn-lt"/>
                        </a:rPr>
                        <a:t>位</a:t>
                      </a: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6</a:t>
                      </a:r>
                      <a:r>
                        <a:rPr lang="zh-CN" altLang="en-US" sz="2000">
                          <a:latin typeface="+mn-lt"/>
                        </a:rPr>
                        <a:t>位（有效计数）</a:t>
                      </a:r>
                      <a:endParaRPr lang="en-US" altLang="zh-CN" sz="2000">
                        <a:latin typeface="+mn-lt"/>
                      </a:endParaRPr>
                    </a:p>
                  </a:txBody>
                  <a:tcPr marL="120326" marR="120326" marT="60163" marB="60163" anchor="ctr"/>
                </a:tc>
                <a:extLst>
                  <a:ext uri="{0D108BD9-81ED-4DB2-BD59-A6C34878D82A}">
                    <a16:rowId xmlns:a16="http://schemas.microsoft.com/office/drawing/2014/main" val="2821337761"/>
                  </a:ext>
                </a:extLst>
              </a:tr>
              <a:tr h="424000">
                <a:tc>
                  <a:txBody>
                    <a:bodyPr/>
                    <a:lstStyle/>
                    <a:p>
                      <a:pPr algn="ctr"/>
                      <a:r>
                        <a:rPr lang="zh-CN" altLang="en-US" sz="2000">
                          <a:latin typeface="+mn-lt"/>
                        </a:rPr>
                        <a:t>超时时间</a:t>
                      </a:r>
                    </a:p>
                  </a:txBody>
                  <a:tcPr marL="120326" marR="120326" marT="60163" marB="60163" anchor="ctr"/>
                </a:tc>
                <a:tc>
                  <a:txBody>
                    <a:bodyPr/>
                    <a:lstStyle/>
                    <a:p>
                      <a:pPr algn="ctr"/>
                      <a:r>
                        <a:rPr lang="en-US" altLang="zh-CN" sz="2000">
                          <a:latin typeface="+mn-lt"/>
                        </a:rPr>
                        <a:t>0.1ms~26214.4ms</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113us~58.25ms</a:t>
                      </a:r>
                    </a:p>
                  </a:txBody>
                  <a:tcPr marL="120326" marR="120326" marT="60163" marB="60163" anchor="ctr"/>
                </a:tc>
                <a:extLst>
                  <a:ext uri="{0D108BD9-81ED-4DB2-BD59-A6C34878D82A}">
                    <a16:rowId xmlns:a16="http://schemas.microsoft.com/office/drawing/2014/main" val="1462497562"/>
                  </a:ext>
                </a:extLst>
              </a:tr>
              <a:tr h="424000">
                <a:tc>
                  <a:txBody>
                    <a:bodyPr/>
                    <a:lstStyle/>
                    <a:p>
                      <a:pPr algn="ctr"/>
                      <a:r>
                        <a:rPr lang="zh-CN" altLang="en-US" sz="2000">
                          <a:latin typeface="+mn-lt"/>
                        </a:rPr>
                        <a:t>喂狗方式</a:t>
                      </a:r>
                    </a:p>
                  </a:txBody>
                  <a:tcPr marL="120326" marR="120326" marT="60163" marB="60163" anchor="ctr"/>
                </a:tc>
                <a:tc>
                  <a:txBody>
                    <a:bodyPr/>
                    <a:lstStyle/>
                    <a:p>
                      <a:pPr algn="ctr"/>
                      <a:r>
                        <a:rPr lang="zh-CN" altLang="en-US" sz="2000">
                          <a:latin typeface="+mn-lt"/>
                        </a:rPr>
                        <a:t>写入键寄存器，重装固定值</a:t>
                      </a:r>
                      <a:r>
                        <a:rPr lang="en-US" altLang="zh-CN" sz="2000">
                          <a:latin typeface="+mn-lt"/>
                        </a:rPr>
                        <a:t>RLR</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直接写入计数器，写多少重装多少</a:t>
                      </a:r>
                      <a:endParaRPr lang="en-US" altLang="zh-CN" sz="2000">
                        <a:latin typeface="+mn-lt"/>
                      </a:endParaRPr>
                    </a:p>
                  </a:txBody>
                  <a:tcPr marL="120326" marR="120326" marT="60163" marB="60163" anchor="ctr"/>
                </a:tc>
                <a:extLst>
                  <a:ext uri="{0D108BD9-81ED-4DB2-BD59-A6C34878D82A}">
                    <a16:rowId xmlns:a16="http://schemas.microsoft.com/office/drawing/2014/main" val="1135199055"/>
                  </a:ext>
                </a:extLst>
              </a:tr>
              <a:tr h="424000">
                <a:tc>
                  <a:txBody>
                    <a:bodyPr/>
                    <a:lstStyle/>
                    <a:p>
                      <a:pPr algn="ctr"/>
                      <a:r>
                        <a:rPr lang="zh-CN" altLang="en-US" sz="2000">
                          <a:latin typeface="+mn-lt"/>
                        </a:rPr>
                        <a:t>防误操作</a:t>
                      </a:r>
                    </a:p>
                  </a:txBody>
                  <a:tcPr marL="120326" marR="120326" marT="60163" marB="60163" anchor="ctr"/>
                </a:tc>
                <a:tc>
                  <a:txBody>
                    <a:bodyPr/>
                    <a:lstStyle/>
                    <a:p>
                      <a:pPr algn="ctr"/>
                      <a:r>
                        <a:rPr lang="zh-CN" altLang="en-US" sz="2000">
                          <a:latin typeface="+mn-lt"/>
                        </a:rPr>
                        <a:t>键寄存器和写保护</a:t>
                      </a: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无</a:t>
                      </a:r>
                      <a:endParaRPr lang="en-US" altLang="zh-CN" sz="2000">
                        <a:latin typeface="+mn-lt"/>
                      </a:endParaRPr>
                    </a:p>
                  </a:txBody>
                  <a:tcPr marL="120326" marR="120326" marT="60163" marB="60163" anchor="ctr"/>
                </a:tc>
                <a:extLst>
                  <a:ext uri="{0D108BD9-81ED-4DB2-BD59-A6C34878D82A}">
                    <a16:rowId xmlns:a16="http://schemas.microsoft.com/office/drawing/2014/main" val="2008592160"/>
                  </a:ext>
                </a:extLst>
              </a:tr>
              <a:tr h="424000">
                <a:tc>
                  <a:txBody>
                    <a:bodyPr/>
                    <a:lstStyle/>
                    <a:p>
                      <a:pPr algn="ctr"/>
                      <a:r>
                        <a:rPr lang="zh-CN" altLang="en-US" sz="2000">
                          <a:latin typeface="+mn-lt"/>
                        </a:rPr>
                        <a:t>用途</a:t>
                      </a:r>
                    </a:p>
                  </a:txBody>
                  <a:tcPr marL="120326" marR="120326" marT="60163" marB="60163" anchor="ctr"/>
                </a:tc>
                <a:tc>
                  <a:txBody>
                    <a:bodyPr/>
                    <a:lstStyle/>
                    <a:p>
                      <a:pPr algn="ctr"/>
                      <a:r>
                        <a:rPr lang="zh-CN" altLang="en-US" sz="2000"/>
                        <a:t>独立工作，对时间精度要求较低</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t>要求看门狗在精确计时窗口起作用</a:t>
                      </a:r>
                      <a:endParaRPr lang="en-US" altLang="zh-CN" sz="2000">
                        <a:latin typeface="+mn-lt"/>
                      </a:endParaRPr>
                    </a:p>
                  </a:txBody>
                  <a:tcPr marL="120326" marR="120326" marT="60163" marB="60163" anchor="ctr"/>
                </a:tc>
                <a:extLst>
                  <a:ext uri="{0D108BD9-81ED-4DB2-BD59-A6C34878D82A}">
                    <a16:rowId xmlns:a16="http://schemas.microsoft.com/office/drawing/2014/main" val="3032383932"/>
                  </a:ext>
                </a:extLst>
              </a:tr>
            </a:tbl>
          </a:graphicData>
        </a:graphic>
      </p:graphicFrame>
    </p:spTree>
    <p:extLst>
      <p:ext uri="{BB962C8B-B14F-4D97-AF65-F5344CB8AC3E}">
        <p14:creationId xmlns:p14="http://schemas.microsoft.com/office/powerpoint/2010/main" val="1384400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STM32F1</a:t>
            </a:r>
            <a:r>
              <a:rPr lang="zh-CN" altLang="en-US" sz="2800"/>
              <a:t>系列的</a:t>
            </a:r>
            <a:r>
              <a:rPr lang="en-US" altLang="zh-CN" sz="2800"/>
              <a:t>FLASH</a:t>
            </a:r>
            <a:r>
              <a:rPr lang="zh-CN" altLang="en-US" sz="2800"/>
              <a:t>包含程序存储器、系统存储器和选项字节三个部分，通过闪存存储器接口（外设）可以对程序存储器和选项字节进行擦除和编程</a:t>
            </a:r>
            <a:endParaRPr lang="en-US" altLang="zh-CN" sz="2800"/>
          </a:p>
          <a:p>
            <a:pPr marL="457200" indent="-457200">
              <a:buFont typeface="Arial" panose="020B0604020202020204" pitchFamily="34" charset="0"/>
              <a:buChar char="•"/>
            </a:pPr>
            <a:r>
              <a:rPr lang="zh-CN" altLang="en-US" sz="2800"/>
              <a:t>读写</a:t>
            </a:r>
            <a:r>
              <a:rPr lang="en-US" altLang="zh-CN" sz="2800"/>
              <a:t>FLASH</a:t>
            </a:r>
            <a:r>
              <a:rPr lang="zh-CN" altLang="en-US" sz="2800"/>
              <a:t>的用途：</a:t>
            </a:r>
            <a:endParaRPr lang="en-US" altLang="zh-CN" sz="2800"/>
          </a:p>
          <a:p>
            <a:pPr lvl="1"/>
            <a:r>
              <a:rPr lang="en-US" altLang="zh-CN" sz="2800"/>
              <a:t>	</a:t>
            </a:r>
            <a:r>
              <a:rPr lang="zh-CN" altLang="en-US" sz="2800"/>
              <a:t>利用程序存储器的剩余空间来保存掉电不丢失的用户数据</a:t>
            </a:r>
            <a:endParaRPr lang="en-US" altLang="zh-CN" sz="2800"/>
          </a:p>
          <a:p>
            <a:pPr lvl="1"/>
            <a:r>
              <a:rPr lang="en-US" altLang="zh-CN" sz="2800"/>
              <a:t>	</a:t>
            </a:r>
            <a:r>
              <a:rPr lang="zh-CN" altLang="en-US" sz="2800"/>
              <a:t>通过在程序中编程（</a:t>
            </a:r>
            <a:r>
              <a:rPr lang="en-US" altLang="zh-CN" sz="2800"/>
              <a:t>IAP</a:t>
            </a:r>
            <a:r>
              <a:rPr lang="zh-CN" altLang="en-US" sz="2800"/>
              <a:t>），实现程序的自我更新</a:t>
            </a:r>
            <a:endParaRPr lang="en-US" altLang="zh-CN" sz="2800"/>
          </a:p>
          <a:p>
            <a:pPr marL="457200" indent="-457200">
              <a:buFont typeface="Arial" panose="020B0604020202020204" pitchFamily="34" charset="0"/>
              <a:buChar char="•"/>
            </a:pPr>
            <a:r>
              <a:rPr lang="zh-CN" altLang="en-US" sz="2800"/>
              <a:t>在线编程（</a:t>
            </a:r>
            <a:r>
              <a:rPr lang="en-US" altLang="zh-CN" sz="2800"/>
              <a:t>In-Circuit Programming – ICP</a:t>
            </a:r>
            <a:r>
              <a:rPr lang="zh-CN" altLang="en-US" sz="2800"/>
              <a:t>）用于更新程序存储器的全部内容，它通过</a:t>
            </a:r>
            <a:r>
              <a:rPr lang="en-US" altLang="zh-CN" sz="2800"/>
              <a:t>JTAG</a:t>
            </a:r>
            <a:r>
              <a:rPr lang="zh-CN" altLang="en-US" sz="2800"/>
              <a:t>、</a:t>
            </a:r>
            <a:r>
              <a:rPr lang="en-US" altLang="zh-CN" sz="2800"/>
              <a:t>SWD</a:t>
            </a:r>
            <a:r>
              <a:rPr lang="zh-CN" altLang="en-US" sz="2800"/>
              <a:t>协议或系统加载程序（</a:t>
            </a:r>
            <a:r>
              <a:rPr lang="en-US" altLang="zh-CN" sz="2800"/>
              <a:t>Bootloader</a:t>
            </a:r>
            <a:r>
              <a:rPr lang="zh-CN" altLang="en-US" sz="2800"/>
              <a:t>）下载程序</a:t>
            </a:r>
            <a:endParaRPr lang="en-US" altLang="zh-CN" sz="2800"/>
          </a:p>
          <a:p>
            <a:pPr marL="457200" indent="-457200">
              <a:buFont typeface="Arial" panose="020B0604020202020204" pitchFamily="34" charset="0"/>
              <a:buChar char="•"/>
            </a:pPr>
            <a:r>
              <a:rPr lang="zh-CN" altLang="en-US" sz="2800"/>
              <a:t>在程序中编程（</a:t>
            </a:r>
            <a:r>
              <a:rPr lang="en-US" altLang="zh-CN" sz="2800"/>
              <a:t>In-Application Programming – IAP</a:t>
            </a:r>
            <a:r>
              <a:rPr lang="zh-CN" altLang="en-US" sz="2800"/>
              <a:t>）可以使用微控制器支持的任一种通信接口下载程序</a:t>
            </a:r>
            <a:endParaRPr lang="en-US" altLang="zh-CN" sz="2800"/>
          </a:p>
        </p:txBody>
      </p:sp>
    </p:spTree>
    <p:extLst>
      <p:ext uri="{BB962C8B-B14F-4D97-AF65-F5344CB8AC3E}">
        <p14:creationId xmlns:p14="http://schemas.microsoft.com/office/powerpoint/2010/main" val="1857558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闪存模块组织</a:t>
            </a:r>
          </a:p>
        </p:txBody>
      </p:sp>
      <p:pic>
        <p:nvPicPr>
          <p:cNvPr id="3" name="图片 2">
            <a:extLst>
              <a:ext uri="{FF2B5EF4-FFF2-40B4-BE49-F238E27FC236}">
                <a16:creationId xmlns:a16="http://schemas.microsoft.com/office/drawing/2014/main" id="{D13BF518-A036-4987-1A7F-FE27EAA0F049}"/>
              </a:ext>
            </a:extLst>
          </p:cNvPr>
          <p:cNvPicPr>
            <a:picLocks noChangeAspect="1"/>
          </p:cNvPicPr>
          <p:nvPr/>
        </p:nvPicPr>
        <p:blipFill>
          <a:blip r:embed="rId2"/>
          <a:stretch>
            <a:fillRect/>
          </a:stretch>
        </p:blipFill>
        <p:spPr>
          <a:xfrm>
            <a:off x="2763763" y="1146211"/>
            <a:ext cx="6664473" cy="5190978"/>
          </a:xfrm>
          <a:prstGeom prst="rect">
            <a:avLst/>
          </a:prstGeom>
        </p:spPr>
      </p:pic>
    </p:spTree>
    <p:extLst>
      <p:ext uri="{BB962C8B-B14F-4D97-AF65-F5344CB8AC3E}">
        <p14:creationId xmlns:p14="http://schemas.microsoft.com/office/powerpoint/2010/main" val="26994637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0B461BC5-563C-AB2D-C4D6-830568735437}"/>
              </a:ext>
            </a:extLst>
          </p:cNvPr>
          <p:cNvSpPr/>
          <p:nvPr/>
        </p:nvSpPr>
        <p:spPr>
          <a:xfrm>
            <a:off x="1017767" y="983946"/>
            <a:ext cx="10289484" cy="55599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215DF1D-F506-DEDE-84DA-41A8992CACB4}"/>
              </a:ext>
            </a:extLst>
          </p:cNvPr>
          <p:cNvSpPr/>
          <p:nvPr/>
        </p:nvSpPr>
        <p:spPr>
          <a:xfrm>
            <a:off x="5343774" y="1103594"/>
            <a:ext cx="3893263" cy="3436600"/>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基本结构</a:t>
            </a:r>
          </a:p>
        </p:txBody>
      </p:sp>
      <p:graphicFrame>
        <p:nvGraphicFramePr>
          <p:cNvPr id="3" name="表格 5">
            <a:extLst>
              <a:ext uri="{FF2B5EF4-FFF2-40B4-BE49-F238E27FC236}">
                <a16:creationId xmlns:a16="http://schemas.microsoft.com/office/drawing/2014/main" id="{8867484F-0269-AC1D-6C89-C13F0E23AA9D}"/>
              </a:ext>
            </a:extLst>
          </p:cNvPr>
          <p:cNvGraphicFramePr>
            <a:graphicFrameLocks noGrp="1"/>
          </p:cNvGraphicFramePr>
          <p:nvPr>
            <p:extLst>
              <p:ext uri="{D42A27DB-BD31-4B8C-83A1-F6EECF244321}">
                <p14:modId xmlns:p14="http://schemas.microsoft.com/office/powerpoint/2010/main" val="3358209977"/>
              </p:ext>
            </p:extLst>
          </p:nvPr>
        </p:nvGraphicFramePr>
        <p:xfrm>
          <a:off x="7074613" y="1478495"/>
          <a:ext cx="1942781" cy="2966720"/>
        </p:xfrm>
        <a:graphic>
          <a:graphicData uri="http://schemas.openxmlformats.org/drawingml/2006/table">
            <a:tbl>
              <a:tblPr bandRow="1">
                <a:tableStyleId>{93296810-A885-4BE3-A3E7-6D5BEEA58F35}</a:tableStyleId>
              </a:tblPr>
              <a:tblGrid>
                <a:gridCol w="1942781">
                  <a:extLst>
                    <a:ext uri="{9D8B030D-6E8A-4147-A177-3AD203B41FA5}">
                      <a16:colId xmlns:a16="http://schemas.microsoft.com/office/drawing/2014/main" val="3204102397"/>
                    </a:ext>
                  </a:extLst>
                </a:gridCol>
              </a:tblGrid>
              <a:tr h="370840">
                <a:tc>
                  <a:txBody>
                    <a:bodyPr/>
                    <a:lstStyle/>
                    <a:p>
                      <a:pPr algn="ctr"/>
                      <a:r>
                        <a:rPr lang="zh-CN" altLang="en-US"/>
                        <a:t>页</a:t>
                      </a:r>
                      <a:r>
                        <a:rPr lang="en-US" altLang="zh-CN"/>
                        <a:t>0</a:t>
                      </a:r>
                      <a:r>
                        <a:rPr lang="zh-CN" altLang="en-US"/>
                        <a:t>（</a:t>
                      </a:r>
                      <a:r>
                        <a:rPr lang="en-US" altLang="zh-CN"/>
                        <a:t>1K</a:t>
                      </a:r>
                      <a:r>
                        <a:rPr lang="zh-CN" altLang="en-US"/>
                        <a:t>）</a:t>
                      </a:r>
                    </a:p>
                  </a:txBody>
                  <a:tcPr/>
                </a:tc>
                <a:extLst>
                  <a:ext uri="{0D108BD9-81ED-4DB2-BD59-A6C34878D82A}">
                    <a16:rowId xmlns:a16="http://schemas.microsoft.com/office/drawing/2014/main" val="3487769796"/>
                  </a:ext>
                </a:extLst>
              </a:tr>
              <a:tr h="370840">
                <a:tc>
                  <a:txBody>
                    <a:bodyPr/>
                    <a:lstStyle/>
                    <a:p>
                      <a:pPr algn="ctr"/>
                      <a:r>
                        <a:rPr lang="zh-CN" altLang="en-US"/>
                        <a:t>页</a:t>
                      </a:r>
                      <a:r>
                        <a:rPr lang="en-US" altLang="zh-CN"/>
                        <a:t>1</a:t>
                      </a:r>
                      <a:r>
                        <a:rPr lang="zh-CN" altLang="en-US"/>
                        <a:t>（</a:t>
                      </a:r>
                      <a:r>
                        <a:rPr lang="en-US" altLang="zh-CN"/>
                        <a:t>1K</a:t>
                      </a:r>
                      <a:r>
                        <a:rPr lang="zh-CN" altLang="en-US"/>
                        <a:t>）</a:t>
                      </a:r>
                    </a:p>
                  </a:txBody>
                  <a:tcPr/>
                </a:tc>
                <a:extLst>
                  <a:ext uri="{0D108BD9-81ED-4DB2-BD59-A6C34878D82A}">
                    <a16:rowId xmlns:a16="http://schemas.microsoft.com/office/drawing/2014/main" val="2526254935"/>
                  </a:ext>
                </a:extLst>
              </a:tr>
              <a:tr h="370840">
                <a:tc>
                  <a:txBody>
                    <a:bodyPr/>
                    <a:lstStyle/>
                    <a:p>
                      <a:pPr algn="ctr"/>
                      <a:r>
                        <a:rPr lang="zh-CN" altLang="en-US"/>
                        <a:t>页</a:t>
                      </a:r>
                      <a:r>
                        <a:rPr lang="en-US" altLang="zh-CN"/>
                        <a:t>2</a:t>
                      </a:r>
                      <a:r>
                        <a:rPr lang="zh-CN" altLang="en-US"/>
                        <a:t>（</a:t>
                      </a:r>
                      <a:r>
                        <a:rPr lang="en-US" altLang="zh-CN"/>
                        <a:t>1K</a:t>
                      </a:r>
                      <a:r>
                        <a:rPr lang="zh-CN" altLang="en-US"/>
                        <a:t>）</a:t>
                      </a:r>
                    </a:p>
                  </a:txBody>
                  <a:tcPr/>
                </a:tc>
                <a:extLst>
                  <a:ext uri="{0D108BD9-81ED-4DB2-BD59-A6C34878D82A}">
                    <a16:rowId xmlns:a16="http://schemas.microsoft.com/office/drawing/2014/main" val="1723081451"/>
                  </a:ext>
                </a:extLst>
              </a:tr>
              <a:tr h="370840">
                <a:tc>
                  <a:txBody>
                    <a:bodyPr/>
                    <a:lstStyle/>
                    <a:p>
                      <a:pPr algn="ctr"/>
                      <a:r>
                        <a:rPr lang="zh-CN" altLang="en-US"/>
                        <a:t>页</a:t>
                      </a:r>
                      <a:r>
                        <a:rPr lang="en-US" altLang="zh-CN"/>
                        <a:t>3</a:t>
                      </a:r>
                      <a:r>
                        <a:rPr lang="zh-CN" altLang="en-US"/>
                        <a:t>（</a:t>
                      </a:r>
                      <a:r>
                        <a:rPr lang="en-US" altLang="zh-CN"/>
                        <a:t>1K</a:t>
                      </a:r>
                      <a:r>
                        <a:rPr lang="zh-CN" altLang="en-US"/>
                        <a:t>）</a:t>
                      </a:r>
                    </a:p>
                  </a:txBody>
                  <a:tcPr/>
                </a:tc>
                <a:extLst>
                  <a:ext uri="{0D108BD9-81ED-4DB2-BD59-A6C34878D82A}">
                    <a16:rowId xmlns:a16="http://schemas.microsoft.com/office/drawing/2014/main" val="30539910"/>
                  </a:ext>
                </a:extLst>
              </a:tr>
              <a:tr h="370840">
                <a:tc>
                  <a:txBody>
                    <a:bodyPr/>
                    <a:lstStyle/>
                    <a:p>
                      <a:pPr algn="ctr"/>
                      <a:r>
                        <a:rPr lang="en-US" altLang="zh-CN"/>
                        <a:t>…</a:t>
                      </a:r>
                      <a:endParaRPr lang="zh-CN" altLang="en-US"/>
                    </a:p>
                  </a:txBody>
                  <a:tcPr/>
                </a:tc>
                <a:extLst>
                  <a:ext uri="{0D108BD9-81ED-4DB2-BD59-A6C34878D82A}">
                    <a16:rowId xmlns:a16="http://schemas.microsoft.com/office/drawing/2014/main" val="644922725"/>
                  </a:ext>
                </a:extLst>
              </a:tr>
              <a:tr h="370840">
                <a:tc>
                  <a:txBody>
                    <a:bodyPr/>
                    <a:lstStyle/>
                    <a:p>
                      <a:pPr algn="ctr"/>
                      <a:r>
                        <a:rPr lang="zh-CN" altLang="en-US"/>
                        <a:t>页</a:t>
                      </a:r>
                      <a:r>
                        <a:rPr lang="en-US" altLang="zh-CN"/>
                        <a:t>61</a:t>
                      </a:r>
                      <a:r>
                        <a:rPr lang="zh-CN" altLang="en-US"/>
                        <a:t>（</a:t>
                      </a:r>
                      <a:r>
                        <a:rPr lang="en-US" altLang="zh-CN"/>
                        <a:t>1K</a:t>
                      </a:r>
                      <a:r>
                        <a:rPr lang="zh-CN" altLang="en-US"/>
                        <a:t>）</a:t>
                      </a:r>
                    </a:p>
                  </a:txBody>
                  <a:tcPr/>
                </a:tc>
                <a:extLst>
                  <a:ext uri="{0D108BD9-81ED-4DB2-BD59-A6C34878D82A}">
                    <a16:rowId xmlns:a16="http://schemas.microsoft.com/office/drawing/2014/main" val="15628938"/>
                  </a:ext>
                </a:extLst>
              </a:tr>
              <a:tr h="370840">
                <a:tc>
                  <a:txBody>
                    <a:bodyPr/>
                    <a:lstStyle/>
                    <a:p>
                      <a:pPr algn="ctr"/>
                      <a:r>
                        <a:rPr lang="zh-CN" altLang="en-US"/>
                        <a:t>页</a:t>
                      </a:r>
                      <a:r>
                        <a:rPr lang="en-US" altLang="zh-CN"/>
                        <a:t>62</a:t>
                      </a:r>
                      <a:r>
                        <a:rPr lang="zh-CN" altLang="en-US"/>
                        <a:t>（</a:t>
                      </a:r>
                      <a:r>
                        <a:rPr lang="en-US" altLang="zh-CN"/>
                        <a:t>1K</a:t>
                      </a:r>
                      <a:r>
                        <a:rPr lang="zh-CN" altLang="en-US"/>
                        <a:t>）</a:t>
                      </a:r>
                    </a:p>
                  </a:txBody>
                  <a:tcPr/>
                </a:tc>
                <a:extLst>
                  <a:ext uri="{0D108BD9-81ED-4DB2-BD59-A6C34878D82A}">
                    <a16:rowId xmlns:a16="http://schemas.microsoft.com/office/drawing/2014/main" val="69946334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t>页</a:t>
                      </a:r>
                      <a:r>
                        <a:rPr lang="en-US" altLang="zh-CN"/>
                        <a:t>63</a:t>
                      </a:r>
                      <a:r>
                        <a:rPr lang="zh-CN" altLang="en-US"/>
                        <a:t>（</a:t>
                      </a:r>
                      <a:r>
                        <a:rPr lang="en-US" altLang="zh-CN"/>
                        <a:t>1K</a:t>
                      </a:r>
                      <a:r>
                        <a:rPr lang="zh-CN" altLang="en-US"/>
                        <a:t>）</a:t>
                      </a:r>
                    </a:p>
                  </a:txBody>
                  <a:tcPr/>
                </a:tc>
                <a:extLst>
                  <a:ext uri="{0D108BD9-81ED-4DB2-BD59-A6C34878D82A}">
                    <a16:rowId xmlns:a16="http://schemas.microsoft.com/office/drawing/2014/main" val="609245175"/>
                  </a:ext>
                </a:extLst>
              </a:tr>
            </a:tbl>
          </a:graphicData>
        </a:graphic>
      </p:graphicFrame>
      <p:sp>
        <p:nvSpPr>
          <p:cNvPr id="2" name="文本框 1">
            <a:extLst>
              <a:ext uri="{FF2B5EF4-FFF2-40B4-BE49-F238E27FC236}">
                <a16:creationId xmlns:a16="http://schemas.microsoft.com/office/drawing/2014/main" id="{E47BBAD3-AE46-9D6A-D38C-CFFCF8E4CC36}"/>
              </a:ext>
            </a:extLst>
          </p:cNvPr>
          <p:cNvSpPr txBox="1"/>
          <p:nvPr/>
        </p:nvSpPr>
        <p:spPr>
          <a:xfrm>
            <a:off x="5563416" y="1478495"/>
            <a:ext cx="1511198" cy="369332"/>
          </a:xfrm>
          <a:prstGeom prst="rect">
            <a:avLst/>
          </a:prstGeom>
          <a:noFill/>
        </p:spPr>
        <p:txBody>
          <a:bodyPr wrap="square" rtlCol="0">
            <a:spAutoFit/>
          </a:bodyPr>
          <a:lstStyle/>
          <a:p>
            <a:pPr algn="ctr"/>
            <a:r>
              <a:rPr lang="en-US" altLang="zh-CN"/>
              <a:t>0x0800 0000</a:t>
            </a:r>
            <a:endParaRPr lang="zh-CN" altLang="en-US"/>
          </a:p>
        </p:txBody>
      </p:sp>
      <p:sp>
        <p:nvSpPr>
          <p:cNvPr id="7" name="文本框 6">
            <a:extLst>
              <a:ext uri="{FF2B5EF4-FFF2-40B4-BE49-F238E27FC236}">
                <a16:creationId xmlns:a16="http://schemas.microsoft.com/office/drawing/2014/main" id="{87114341-15A2-47C4-8924-EBF2EF161CB7}"/>
              </a:ext>
            </a:extLst>
          </p:cNvPr>
          <p:cNvSpPr txBox="1"/>
          <p:nvPr/>
        </p:nvSpPr>
        <p:spPr>
          <a:xfrm>
            <a:off x="5563416" y="1849658"/>
            <a:ext cx="1511198" cy="369332"/>
          </a:xfrm>
          <a:prstGeom prst="rect">
            <a:avLst/>
          </a:prstGeom>
          <a:noFill/>
        </p:spPr>
        <p:txBody>
          <a:bodyPr wrap="square" rtlCol="0">
            <a:spAutoFit/>
          </a:bodyPr>
          <a:lstStyle/>
          <a:p>
            <a:pPr algn="ctr"/>
            <a:r>
              <a:rPr lang="en-US" altLang="zh-CN"/>
              <a:t>0x0800 0400</a:t>
            </a:r>
            <a:endParaRPr lang="zh-CN" altLang="en-US"/>
          </a:p>
        </p:txBody>
      </p:sp>
      <p:sp>
        <p:nvSpPr>
          <p:cNvPr id="8" name="文本框 7">
            <a:extLst>
              <a:ext uri="{FF2B5EF4-FFF2-40B4-BE49-F238E27FC236}">
                <a16:creationId xmlns:a16="http://schemas.microsoft.com/office/drawing/2014/main" id="{EDEB9B9E-D5BD-9B3E-86E1-21AA2065D1D9}"/>
              </a:ext>
            </a:extLst>
          </p:cNvPr>
          <p:cNvSpPr txBox="1"/>
          <p:nvPr/>
        </p:nvSpPr>
        <p:spPr>
          <a:xfrm>
            <a:off x="5563416" y="2220821"/>
            <a:ext cx="1511198" cy="369332"/>
          </a:xfrm>
          <a:prstGeom prst="rect">
            <a:avLst/>
          </a:prstGeom>
          <a:noFill/>
        </p:spPr>
        <p:txBody>
          <a:bodyPr wrap="square" rtlCol="0">
            <a:spAutoFit/>
          </a:bodyPr>
          <a:lstStyle/>
          <a:p>
            <a:pPr algn="ctr"/>
            <a:r>
              <a:rPr lang="en-US" altLang="zh-CN"/>
              <a:t>0x0800 0800</a:t>
            </a:r>
            <a:endParaRPr lang="zh-CN" altLang="en-US"/>
          </a:p>
        </p:txBody>
      </p:sp>
      <p:sp>
        <p:nvSpPr>
          <p:cNvPr id="9" name="文本框 8">
            <a:extLst>
              <a:ext uri="{FF2B5EF4-FFF2-40B4-BE49-F238E27FC236}">
                <a16:creationId xmlns:a16="http://schemas.microsoft.com/office/drawing/2014/main" id="{4DCA4D8D-4B41-71C5-0011-209B0CCC72AE}"/>
              </a:ext>
            </a:extLst>
          </p:cNvPr>
          <p:cNvSpPr txBox="1"/>
          <p:nvPr/>
        </p:nvSpPr>
        <p:spPr>
          <a:xfrm>
            <a:off x="5563416" y="2591984"/>
            <a:ext cx="1511198" cy="369332"/>
          </a:xfrm>
          <a:prstGeom prst="rect">
            <a:avLst/>
          </a:prstGeom>
          <a:noFill/>
        </p:spPr>
        <p:txBody>
          <a:bodyPr wrap="square" rtlCol="0">
            <a:spAutoFit/>
          </a:bodyPr>
          <a:lstStyle/>
          <a:p>
            <a:pPr algn="ctr"/>
            <a:r>
              <a:rPr lang="en-US" altLang="zh-CN"/>
              <a:t>0x0800 0C00</a:t>
            </a:r>
            <a:endParaRPr lang="zh-CN" altLang="en-US"/>
          </a:p>
        </p:txBody>
      </p:sp>
      <p:sp>
        <p:nvSpPr>
          <p:cNvPr id="13" name="文本框 12">
            <a:extLst>
              <a:ext uri="{FF2B5EF4-FFF2-40B4-BE49-F238E27FC236}">
                <a16:creationId xmlns:a16="http://schemas.microsoft.com/office/drawing/2014/main" id="{8E0E0FD5-A6C3-A216-BA14-FFF6E10888CE}"/>
              </a:ext>
            </a:extLst>
          </p:cNvPr>
          <p:cNvSpPr txBox="1"/>
          <p:nvPr/>
        </p:nvSpPr>
        <p:spPr>
          <a:xfrm>
            <a:off x="5563416" y="4076637"/>
            <a:ext cx="1511198" cy="369332"/>
          </a:xfrm>
          <a:prstGeom prst="rect">
            <a:avLst/>
          </a:prstGeom>
          <a:noFill/>
        </p:spPr>
        <p:txBody>
          <a:bodyPr wrap="square" rtlCol="0">
            <a:spAutoFit/>
          </a:bodyPr>
          <a:lstStyle/>
          <a:p>
            <a:pPr algn="ctr"/>
            <a:r>
              <a:rPr lang="en-US" altLang="zh-CN"/>
              <a:t>0x0800 FC00</a:t>
            </a:r>
            <a:endParaRPr lang="zh-CN" altLang="en-US"/>
          </a:p>
        </p:txBody>
      </p:sp>
      <p:sp>
        <p:nvSpPr>
          <p:cNvPr id="14" name="文本框 13">
            <a:extLst>
              <a:ext uri="{FF2B5EF4-FFF2-40B4-BE49-F238E27FC236}">
                <a16:creationId xmlns:a16="http://schemas.microsoft.com/office/drawing/2014/main" id="{3DE1137E-B580-0F4A-569E-DEC61777F743}"/>
              </a:ext>
            </a:extLst>
          </p:cNvPr>
          <p:cNvSpPr txBox="1"/>
          <p:nvPr/>
        </p:nvSpPr>
        <p:spPr>
          <a:xfrm>
            <a:off x="5563416" y="3705473"/>
            <a:ext cx="1511198" cy="369332"/>
          </a:xfrm>
          <a:prstGeom prst="rect">
            <a:avLst/>
          </a:prstGeom>
          <a:noFill/>
        </p:spPr>
        <p:txBody>
          <a:bodyPr wrap="square" rtlCol="0">
            <a:spAutoFit/>
          </a:bodyPr>
          <a:lstStyle/>
          <a:p>
            <a:pPr algn="ctr"/>
            <a:r>
              <a:rPr lang="en-US" altLang="zh-CN"/>
              <a:t>0x0800 F800</a:t>
            </a:r>
            <a:endParaRPr lang="zh-CN" altLang="en-US"/>
          </a:p>
        </p:txBody>
      </p:sp>
      <p:sp>
        <p:nvSpPr>
          <p:cNvPr id="16" name="文本框 15">
            <a:extLst>
              <a:ext uri="{FF2B5EF4-FFF2-40B4-BE49-F238E27FC236}">
                <a16:creationId xmlns:a16="http://schemas.microsoft.com/office/drawing/2014/main" id="{F5DD6058-6140-D37C-83BE-032DF95E01D7}"/>
              </a:ext>
            </a:extLst>
          </p:cNvPr>
          <p:cNvSpPr txBox="1"/>
          <p:nvPr/>
        </p:nvSpPr>
        <p:spPr>
          <a:xfrm>
            <a:off x="5563416" y="3334310"/>
            <a:ext cx="1511198" cy="369332"/>
          </a:xfrm>
          <a:prstGeom prst="rect">
            <a:avLst/>
          </a:prstGeom>
          <a:noFill/>
        </p:spPr>
        <p:txBody>
          <a:bodyPr wrap="square" rtlCol="0">
            <a:spAutoFit/>
          </a:bodyPr>
          <a:lstStyle/>
          <a:p>
            <a:pPr algn="ctr"/>
            <a:r>
              <a:rPr lang="en-US" altLang="zh-CN"/>
              <a:t>0x0800 F400</a:t>
            </a:r>
            <a:endParaRPr lang="zh-CN" altLang="en-US"/>
          </a:p>
        </p:txBody>
      </p:sp>
      <p:sp>
        <p:nvSpPr>
          <p:cNvPr id="17" name="文本框 16">
            <a:extLst>
              <a:ext uri="{FF2B5EF4-FFF2-40B4-BE49-F238E27FC236}">
                <a16:creationId xmlns:a16="http://schemas.microsoft.com/office/drawing/2014/main" id="{3B278B21-0EA1-9E34-DE58-B75C0CF161EE}"/>
              </a:ext>
            </a:extLst>
          </p:cNvPr>
          <p:cNvSpPr txBox="1"/>
          <p:nvPr/>
        </p:nvSpPr>
        <p:spPr>
          <a:xfrm>
            <a:off x="5563416" y="2963147"/>
            <a:ext cx="1511198" cy="369332"/>
          </a:xfrm>
          <a:prstGeom prst="rect">
            <a:avLst/>
          </a:prstGeom>
          <a:noFill/>
        </p:spPr>
        <p:txBody>
          <a:bodyPr wrap="square" rtlCol="0">
            <a:spAutoFit/>
          </a:bodyPr>
          <a:lstStyle/>
          <a:p>
            <a:pPr algn="ctr"/>
            <a:r>
              <a:rPr lang="en-US" altLang="zh-CN"/>
              <a:t>…</a:t>
            </a:r>
            <a:endParaRPr lang="zh-CN" altLang="en-US"/>
          </a:p>
        </p:txBody>
      </p:sp>
      <p:sp>
        <p:nvSpPr>
          <p:cNvPr id="20" name="文本框 19">
            <a:extLst>
              <a:ext uri="{FF2B5EF4-FFF2-40B4-BE49-F238E27FC236}">
                <a16:creationId xmlns:a16="http://schemas.microsoft.com/office/drawing/2014/main" id="{133D9DEB-FE4F-54CA-E8F6-0DD1A1772F08}"/>
              </a:ext>
            </a:extLst>
          </p:cNvPr>
          <p:cNvSpPr txBox="1"/>
          <p:nvPr/>
        </p:nvSpPr>
        <p:spPr>
          <a:xfrm>
            <a:off x="5905381" y="1103594"/>
            <a:ext cx="2770048" cy="369332"/>
          </a:xfrm>
          <a:prstGeom prst="rect">
            <a:avLst/>
          </a:prstGeom>
          <a:noFill/>
        </p:spPr>
        <p:txBody>
          <a:bodyPr wrap="square" rtlCol="0">
            <a:spAutoFit/>
          </a:bodyPr>
          <a:lstStyle/>
          <a:p>
            <a:pPr algn="ctr"/>
            <a:r>
              <a:rPr lang="zh-CN" altLang="en-US">
                <a:solidFill>
                  <a:schemeClr val="bg1"/>
                </a:solidFill>
              </a:rPr>
              <a:t>程序存储器（</a:t>
            </a:r>
            <a:r>
              <a:rPr lang="en-US" altLang="zh-CN">
                <a:solidFill>
                  <a:schemeClr val="bg1"/>
                </a:solidFill>
              </a:rPr>
              <a:t>C8T6-64K</a:t>
            </a:r>
            <a:r>
              <a:rPr lang="zh-CN" altLang="en-US">
                <a:solidFill>
                  <a:schemeClr val="bg1"/>
                </a:solidFill>
              </a:rPr>
              <a:t>）</a:t>
            </a:r>
          </a:p>
        </p:txBody>
      </p:sp>
      <p:sp>
        <p:nvSpPr>
          <p:cNvPr id="22" name="矩形 21">
            <a:extLst>
              <a:ext uri="{FF2B5EF4-FFF2-40B4-BE49-F238E27FC236}">
                <a16:creationId xmlns:a16="http://schemas.microsoft.com/office/drawing/2014/main" id="{349377DA-D795-89CB-8EF0-C2C37719E361}"/>
              </a:ext>
            </a:extLst>
          </p:cNvPr>
          <p:cNvSpPr/>
          <p:nvPr/>
        </p:nvSpPr>
        <p:spPr>
          <a:xfrm>
            <a:off x="5343773" y="4634814"/>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3" name="文本框 22">
            <a:extLst>
              <a:ext uri="{FF2B5EF4-FFF2-40B4-BE49-F238E27FC236}">
                <a16:creationId xmlns:a16="http://schemas.microsoft.com/office/drawing/2014/main" id="{E09F9430-07E2-DBB9-D603-59898507E909}"/>
              </a:ext>
            </a:extLst>
          </p:cNvPr>
          <p:cNvSpPr txBox="1"/>
          <p:nvPr/>
        </p:nvSpPr>
        <p:spPr>
          <a:xfrm>
            <a:off x="5905381" y="4651702"/>
            <a:ext cx="2770048" cy="369332"/>
          </a:xfrm>
          <a:prstGeom prst="rect">
            <a:avLst/>
          </a:prstGeom>
          <a:noFill/>
        </p:spPr>
        <p:txBody>
          <a:bodyPr wrap="square" rtlCol="0">
            <a:spAutoFit/>
          </a:bodyPr>
          <a:lstStyle/>
          <a:p>
            <a:pPr algn="ctr"/>
            <a:r>
              <a:rPr lang="zh-CN" altLang="en-US">
                <a:solidFill>
                  <a:schemeClr val="bg1"/>
                </a:solidFill>
              </a:rPr>
              <a:t>系统存储器</a:t>
            </a:r>
          </a:p>
        </p:txBody>
      </p:sp>
      <p:sp>
        <p:nvSpPr>
          <p:cNvPr id="24" name="矩形 23">
            <a:extLst>
              <a:ext uri="{FF2B5EF4-FFF2-40B4-BE49-F238E27FC236}">
                <a16:creationId xmlns:a16="http://schemas.microsoft.com/office/drawing/2014/main" id="{D7162085-923B-C77B-BC17-E336B6E35832}"/>
              </a:ext>
            </a:extLst>
          </p:cNvPr>
          <p:cNvSpPr/>
          <p:nvPr/>
        </p:nvSpPr>
        <p:spPr>
          <a:xfrm>
            <a:off x="5343773" y="5565805"/>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5" name="文本框 24">
            <a:extLst>
              <a:ext uri="{FF2B5EF4-FFF2-40B4-BE49-F238E27FC236}">
                <a16:creationId xmlns:a16="http://schemas.microsoft.com/office/drawing/2014/main" id="{2613FECB-1273-0C17-4D16-D09121156FA7}"/>
              </a:ext>
            </a:extLst>
          </p:cNvPr>
          <p:cNvSpPr txBox="1"/>
          <p:nvPr/>
        </p:nvSpPr>
        <p:spPr>
          <a:xfrm>
            <a:off x="5905381" y="5565805"/>
            <a:ext cx="2770048" cy="369332"/>
          </a:xfrm>
          <a:prstGeom prst="rect">
            <a:avLst/>
          </a:prstGeom>
          <a:noFill/>
        </p:spPr>
        <p:txBody>
          <a:bodyPr wrap="square" rtlCol="0">
            <a:spAutoFit/>
          </a:bodyPr>
          <a:lstStyle/>
          <a:p>
            <a:pPr algn="ctr"/>
            <a:r>
              <a:rPr lang="zh-CN" altLang="en-US">
                <a:solidFill>
                  <a:schemeClr val="bg1"/>
                </a:solidFill>
              </a:rPr>
              <a:t>选项字节</a:t>
            </a:r>
          </a:p>
        </p:txBody>
      </p:sp>
      <p:graphicFrame>
        <p:nvGraphicFramePr>
          <p:cNvPr id="26" name="表格 5">
            <a:extLst>
              <a:ext uri="{FF2B5EF4-FFF2-40B4-BE49-F238E27FC236}">
                <a16:creationId xmlns:a16="http://schemas.microsoft.com/office/drawing/2014/main" id="{E66187AF-9945-2489-6436-83CD50E1E9E6}"/>
              </a:ext>
            </a:extLst>
          </p:cNvPr>
          <p:cNvGraphicFramePr>
            <a:graphicFrameLocks noGrp="1"/>
          </p:cNvGraphicFramePr>
          <p:nvPr>
            <p:extLst>
              <p:ext uri="{D42A27DB-BD31-4B8C-83A1-F6EECF244321}">
                <p14:modId xmlns:p14="http://schemas.microsoft.com/office/powerpoint/2010/main" val="943726397"/>
              </p:ext>
            </p:extLst>
          </p:nvPr>
        </p:nvGraphicFramePr>
        <p:xfrm>
          <a:off x="7074613" y="5028095"/>
          <a:ext cx="1942781" cy="370840"/>
        </p:xfrm>
        <a:graphic>
          <a:graphicData uri="http://schemas.openxmlformats.org/drawingml/2006/table">
            <a:tbl>
              <a:tblPr bandRow="1">
                <a:tableStyleId>{93296810-A885-4BE3-A3E7-6D5BEEA58F35}</a:tableStyleId>
              </a:tblPr>
              <a:tblGrid>
                <a:gridCol w="1942781">
                  <a:extLst>
                    <a:ext uri="{9D8B030D-6E8A-4147-A177-3AD203B41FA5}">
                      <a16:colId xmlns:a16="http://schemas.microsoft.com/office/drawing/2014/main" val="3204102397"/>
                    </a:ext>
                  </a:extLst>
                </a:gridCol>
              </a:tblGrid>
              <a:tr h="370840">
                <a:tc>
                  <a:txBody>
                    <a:bodyPr/>
                    <a:lstStyle/>
                    <a:p>
                      <a:pPr algn="ctr"/>
                      <a:r>
                        <a:rPr lang="en-US" altLang="zh-CN"/>
                        <a:t>Bootloader</a:t>
                      </a:r>
                      <a:r>
                        <a:rPr lang="zh-CN" altLang="en-US"/>
                        <a:t>（</a:t>
                      </a:r>
                      <a:r>
                        <a:rPr lang="en-US" altLang="zh-CN"/>
                        <a:t>2K</a:t>
                      </a:r>
                      <a:r>
                        <a:rPr lang="zh-CN" altLang="en-US"/>
                        <a:t>）</a:t>
                      </a:r>
                    </a:p>
                  </a:txBody>
                  <a:tcPr/>
                </a:tc>
                <a:extLst>
                  <a:ext uri="{0D108BD9-81ED-4DB2-BD59-A6C34878D82A}">
                    <a16:rowId xmlns:a16="http://schemas.microsoft.com/office/drawing/2014/main" val="3487769796"/>
                  </a:ext>
                </a:extLst>
              </a:tr>
            </a:tbl>
          </a:graphicData>
        </a:graphic>
      </p:graphicFrame>
      <p:sp>
        <p:nvSpPr>
          <p:cNvPr id="27" name="文本框 26">
            <a:extLst>
              <a:ext uri="{FF2B5EF4-FFF2-40B4-BE49-F238E27FC236}">
                <a16:creationId xmlns:a16="http://schemas.microsoft.com/office/drawing/2014/main" id="{5320B187-7443-55F2-8730-026F9014FECE}"/>
              </a:ext>
            </a:extLst>
          </p:cNvPr>
          <p:cNvSpPr txBox="1"/>
          <p:nvPr/>
        </p:nvSpPr>
        <p:spPr>
          <a:xfrm>
            <a:off x="5563416" y="5027013"/>
            <a:ext cx="1511198" cy="369332"/>
          </a:xfrm>
          <a:prstGeom prst="rect">
            <a:avLst/>
          </a:prstGeom>
          <a:noFill/>
        </p:spPr>
        <p:txBody>
          <a:bodyPr wrap="square" rtlCol="0">
            <a:spAutoFit/>
          </a:bodyPr>
          <a:lstStyle/>
          <a:p>
            <a:pPr algn="ctr"/>
            <a:r>
              <a:rPr lang="en-US" altLang="zh-CN"/>
              <a:t>0x1FFF F000</a:t>
            </a:r>
            <a:endParaRPr lang="zh-CN" altLang="en-US"/>
          </a:p>
        </p:txBody>
      </p:sp>
      <p:graphicFrame>
        <p:nvGraphicFramePr>
          <p:cNvPr id="30" name="表格 5">
            <a:extLst>
              <a:ext uri="{FF2B5EF4-FFF2-40B4-BE49-F238E27FC236}">
                <a16:creationId xmlns:a16="http://schemas.microsoft.com/office/drawing/2014/main" id="{BBD67CC6-F54A-20D0-BD8F-E78855411D08}"/>
              </a:ext>
            </a:extLst>
          </p:cNvPr>
          <p:cNvGraphicFramePr>
            <a:graphicFrameLocks noGrp="1"/>
          </p:cNvGraphicFramePr>
          <p:nvPr>
            <p:extLst>
              <p:ext uri="{D42A27DB-BD31-4B8C-83A1-F6EECF244321}">
                <p14:modId xmlns:p14="http://schemas.microsoft.com/office/powerpoint/2010/main" val="1619279939"/>
              </p:ext>
            </p:extLst>
          </p:nvPr>
        </p:nvGraphicFramePr>
        <p:xfrm>
          <a:off x="7074613" y="5949471"/>
          <a:ext cx="1942781" cy="370840"/>
        </p:xfrm>
        <a:graphic>
          <a:graphicData uri="http://schemas.openxmlformats.org/drawingml/2006/table">
            <a:tbl>
              <a:tblPr bandRow="1">
                <a:tableStyleId>{93296810-A885-4BE3-A3E7-6D5BEEA58F35}</a:tableStyleId>
              </a:tblPr>
              <a:tblGrid>
                <a:gridCol w="1942781">
                  <a:extLst>
                    <a:ext uri="{9D8B030D-6E8A-4147-A177-3AD203B41FA5}">
                      <a16:colId xmlns:a16="http://schemas.microsoft.com/office/drawing/2014/main" val="3204102397"/>
                    </a:ext>
                  </a:extLst>
                </a:gridCol>
              </a:tblGrid>
              <a:tr h="370840">
                <a:tc>
                  <a:txBody>
                    <a:bodyPr/>
                    <a:lstStyle/>
                    <a:p>
                      <a:pPr algn="ctr"/>
                      <a:r>
                        <a:rPr lang="zh-CN" altLang="en-US"/>
                        <a:t>选项字节（</a:t>
                      </a:r>
                      <a:r>
                        <a:rPr lang="en-US" altLang="zh-CN"/>
                        <a:t>16</a:t>
                      </a:r>
                      <a:r>
                        <a:rPr lang="zh-CN" altLang="en-US"/>
                        <a:t>）</a:t>
                      </a:r>
                    </a:p>
                  </a:txBody>
                  <a:tcPr/>
                </a:tc>
                <a:extLst>
                  <a:ext uri="{0D108BD9-81ED-4DB2-BD59-A6C34878D82A}">
                    <a16:rowId xmlns:a16="http://schemas.microsoft.com/office/drawing/2014/main" val="3487769796"/>
                  </a:ext>
                </a:extLst>
              </a:tr>
            </a:tbl>
          </a:graphicData>
        </a:graphic>
      </p:graphicFrame>
      <p:sp>
        <p:nvSpPr>
          <p:cNvPr id="31" name="文本框 30">
            <a:extLst>
              <a:ext uri="{FF2B5EF4-FFF2-40B4-BE49-F238E27FC236}">
                <a16:creationId xmlns:a16="http://schemas.microsoft.com/office/drawing/2014/main" id="{85F1A013-1D44-6C61-0574-B0D045FF0243}"/>
              </a:ext>
            </a:extLst>
          </p:cNvPr>
          <p:cNvSpPr txBox="1"/>
          <p:nvPr/>
        </p:nvSpPr>
        <p:spPr>
          <a:xfrm>
            <a:off x="5563416" y="5956958"/>
            <a:ext cx="1511198" cy="369332"/>
          </a:xfrm>
          <a:prstGeom prst="rect">
            <a:avLst/>
          </a:prstGeom>
          <a:noFill/>
        </p:spPr>
        <p:txBody>
          <a:bodyPr wrap="square" rtlCol="0">
            <a:spAutoFit/>
          </a:bodyPr>
          <a:lstStyle/>
          <a:p>
            <a:pPr algn="ctr"/>
            <a:r>
              <a:rPr lang="en-US" altLang="zh-CN"/>
              <a:t>0x1FFF F800</a:t>
            </a:r>
            <a:endParaRPr lang="zh-CN" altLang="en-US"/>
          </a:p>
        </p:txBody>
      </p:sp>
      <p:sp>
        <p:nvSpPr>
          <p:cNvPr id="40" name="矩形 39">
            <a:extLst>
              <a:ext uri="{FF2B5EF4-FFF2-40B4-BE49-F238E27FC236}">
                <a16:creationId xmlns:a16="http://schemas.microsoft.com/office/drawing/2014/main" id="{358335FA-7BA4-2C78-04D5-EAEC38968958}"/>
              </a:ext>
            </a:extLst>
          </p:cNvPr>
          <p:cNvSpPr/>
          <p:nvPr/>
        </p:nvSpPr>
        <p:spPr>
          <a:xfrm>
            <a:off x="1453134" y="2854518"/>
            <a:ext cx="2010119" cy="354765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a:t>闪存存储器接口 </a:t>
            </a:r>
            <a:r>
              <a:rPr lang="en-US" altLang="zh-CN" sz="1800"/>
              <a:t>/ </a:t>
            </a:r>
            <a:r>
              <a:rPr lang="zh-CN" altLang="en-US"/>
              <a:t>闪存编程和擦除控制器（</a:t>
            </a:r>
            <a:r>
              <a:rPr lang="en-US" altLang="zh-CN"/>
              <a:t>FPEC</a:t>
            </a:r>
            <a:r>
              <a:rPr lang="zh-CN" altLang="en-US"/>
              <a:t>）</a:t>
            </a:r>
            <a:endParaRPr lang="en-US" altLang="zh-CN"/>
          </a:p>
        </p:txBody>
      </p:sp>
      <p:sp>
        <p:nvSpPr>
          <p:cNvPr id="43" name="箭头: 右 42">
            <a:extLst>
              <a:ext uri="{FF2B5EF4-FFF2-40B4-BE49-F238E27FC236}">
                <a16:creationId xmlns:a16="http://schemas.microsoft.com/office/drawing/2014/main" id="{42484E25-7F97-84E4-03A2-B23617966BE1}"/>
              </a:ext>
            </a:extLst>
          </p:cNvPr>
          <p:cNvSpPr/>
          <p:nvPr/>
        </p:nvSpPr>
        <p:spPr>
          <a:xfrm>
            <a:off x="3486776" y="3044524"/>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546BAAE6-ACBA-9D87-FD4B-CB4946F399A6}"/>
              </a:ext>
            </a:extLst>
          </p:cNvPr>
          <p:cNvSpPr/>
          <p:nvPr/>
        </p:nvSpPr>
        <p:spPr>
          <a:xfrm>
            <a:off x="3486777" y="5779825"/>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37A72B20-2A27-B491-E1B4-DF3AFACAFFC7}"/>
              </a:ext>
            </a:extLst>
          </p:cNvPr>
          <p:cNvSpPr txBox="1"/>
          <p:nvPr/>
        </p:nvSpPr>
        <p:spPr>
          <a:xfrm>
            <a:off x="3529772" y="2501482"/>
            <a:ext cx="1598212" cy="646331"/>
          </a:xfrm>
          <a:prstGeom prst="rect">
            <a:avLst/>
          </a:prstGeom>
          <a:noFill/>
        </p:spPr>
        <p:txBody>
          <a:bodyPr wrap="square">
            <a:spAutoFit/>
          </a:bodyPr>
          <a:lstStyle/>
          <a:p>
            <a:pPr algn="ctr"/>
            <a:r>
              <a:rPr lang="zh-CN" altLang="en-US">
                <a:solidFill>
                  <a:schemeClr val="bg1"/>
                </a:solidFill>
              </a:rPr>
              <a:t>程序存储器的擦除和编程</a:t>
            </a:r>
          </a:p>
        </p:txBody>
      </p:sp>
      <p:sp>
        <p:nvSpPr>
          <p:cNvPr id="48" name="文本框 47">
            <a:extLst>
              <a:ext uri="{FF2B5EF4-FFF2-40B4-BE49-F238E27FC236}">
                <a16:creationId xmlns:a16="http://schemas.microsoft.com/office/drawing/2014/main" id="{FA67340E-EE48-6BB4-1DD5-E902BB219580}"/>
              </a:ext>
            </a:extLst>
          </p:cNvPr>
          <p:cNvSpPr txBox="1"/>
          <p:nvPr/>
        </p:nvSpPr>
        <p:spPr>
          <a:xfrm>
            <a:off x="3615556" y="5242639"/>
            <a:ext cx="1426643" cy="646331"/>
          </a:xfrm>
          <a:prstGeom prst="rect">
            <a:avLst/>
          </a:prstGeom>
          <a:noFill/>
        </p:spPr>
        <p:txBody>
          <a:bodyPr wrap="square">
            <a:spAutoFit/>
          </a:bodyPr>
          <a:lstStyle/>
          <a:p>
            <a:pPr algn="ctr"/>
            <a:r>
              <a:rPr lang="zh-CN" altLang="en-US">
                <a:solidFill>
                  <a:schemeClr val="bg1"/>
                </a:solidFill>
              </a:rPr>
              <a:t>选项字节的擦除和编程</a:t>
            </a:r>
          </a:p>
        </p:txBody>
      </p:sp>
      <p:sp>
        <p:nvSpPr>
          <p:cNvPr id="49" name="箭头: 左弧形 48">
            <a:extLst>
              <a:ext uri="{FF2B5EF4-FFF2-40B4-BE49-F238E27FC236}">
                <a16:creationId xmlns:a16="http://schemas.microsoft.com/office/drawing/2014/main" id="{85085EBD-B581-CC2A-AFD4-685A1E677CBA}"/>
              </a:ext>
            </a:extLst>
          </p:cNvPr>
          <p:cNvSpPr/>
          <p:nvPr/>
        </p:nvSpPr>
        <p:spPr>
          <a:xfrm rot="10800000">
            <a:off x="9237032" y="3760966"/>
            <a:ext cx="933181" cy="2361537"/>
          </a:xfrm>
          <a:prstGeom prst="curved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9A28C32B-9B4A-6482-FEAE-6B686A2490A6}"/>
              </a:ext>
            </a:extLst>
          </p:cNvPr>
          <p:cNvSpPr txBox="1"/>
          <p:nvPr/>
        </p:nvSpPr>
        <p:spPr>
          <a:xfrm>
            <a:off x="10170213" y="4729833"/>
            <a:ext cx="1052700" cy="646331"/>
          </a:xfrm>
          <a:prstGeom prst="rect">
            <a:avLst/>
          </a:prstGeom>
          <a:noFill/>
        </p:spPr>
        <p:txBody>
          <a:bodyPr wrap="square">
            <a:spAutoFit/>
          </a:bodyPr>
          <a:lstStyle/>
          <a:p>
            <a:pPr algn="ctr"/>
            <a:r>
              <a:rPr lang="zh-CN" altLang="en-US">
                <a:solidFill>
                  <a:schemeClr val="bg1"/>
                </a:solidFill>
              </a:rPr>
              <a:t>配置读写保护</a:t>
            </a:r>
          </a:p>
        </p:txBody>
      </p:sp>
    </p:spTree>
    <p:extLst>
      <p:ext uri="{BB962C8B-B14F-4D97-AF65-F5344CB8AC3E}">
        <p14:creationId xmlns:p14="http://schemas.microsoft.com/office/powerpoint/2010/main" val="15571947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解锁</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FPEC</a:t>
            </a:r>
            <a:r>
              <a:rPr lang="zh-CN" altLang="en-US" sz="2800"/>
              <a:t>共有三个键值：</a:t>
            </a:r>
            <a:endParaRPr lang="en-US" altLang="zh-CN" sz="2800"/>
          </a:p>
          <a:p>
            <a:r>
              <a:rPr lang="en-US" altLang="zh-CN" sz="2800"/>
              <a:t>	RDPRT</a:t>
            </a:r>
            <a:r>
              <a:rPr lang="zh-CN" altLang="en-US" sz="2800"/>
              <a:t>键 </a:t>
            </a:r>
            <a:r>
              <a:rPr lang="en-US" altLang="zh-CN" sz="2800"/>
              <a:t>= 0x000000A5</a:t>
            </a:r>
          </a:p>
          <a:p>
            <a:pPr lvl="2"/>
            <a:r>
              <a:rPr lang="en-US" altLang="zh-CN" sz="2800"/>
              <a:t>KEY1 = 0x45670123</a:t>
            </a:r>
          </a:p>
          <a:p>
            <a:r>
              <a:rPr lang="en-US" altLang="zh-CN" sz="2800"/>
              <a:t>	KEY2 = 0xCDEF89AB</a:t>
            </a:r>
          </a:p>
          <a:p>
            <a:pPr marL="457200" indent="-457200">
              <a:buFont typeface="Arial" panose="020B0604020202020204" pitchFamily="34" charset="0"/>
              <a:buChar char="•"/>
            </a:pPr>
            <a:r>
              <a:rPr lang="zh-CN" altLang="en-US" sz="2800"/>
              <a:t>解锁：</a:t>
            </a:r>
            <a:endParaRPr lang="en-US" altLang="zh-CN" sz="2800"/>
          </a:p>
          <a:p>
            <a:r>
              <a:rPr lang="en-US" altLang="zh-CN" sz="2800"/>
              <a:t>	</a:t>
            </a:r>
            <a:r>
              <a:rPr lang="zh-CN" altLang="en-US" sz="2800"/>
              <a:t>复位后，</a:t>
            </a:r>
            <a:r>
              <a:rPr lang="en-US" altLang="zh-CN" sz="2800"/>
              <a:t>FPEC</a:t>
            </a:r>
            <a:r>
              <a:rPr lang="zh-CN" altLang="en-US" sz="2800"/>
              <a:t>被保护，不能写入</a:t>
            </a:r>
            <a:r>
              <a:rPr lang="en-US" altLang="zh-CN" sz="2800"/>
              <a:t>FLASH_CR</a:t>
            </a:r>
          </a:p>
          <a:p>
            <a:r>
              <a:rPr lang="en-US" altLang="zh-CN" sz="2800"/>
              <a:t>	</a:t>
            </a:r>
            <a:r>
              <a:rPr lang="zh-CN" altLang="en-US" sz="2800"/>
              <a:t>在</a:t>
            </a:r>
            <a:r>
              <a:rPr lang="en-US" altLang="zh-CN" sz="2800"/>
              <a:t>FLASH_KEYR</a:t>
            </a:r>
            <a:r>
              <a:rPr lang="zh-CN" altLang="en-US" sz="2800"/>
              <a:t>先写入</a:t>
            </a:r>
            <a:r>
              <a:rPr lang="en-US" altLang="zh-CN" sz="2800"/>
              <a:t>KEY1</a:t>
            </a:r>
            <a:r>
              <a:rPr lang="zh-CN" altLang="en-US" sz="2800"/>
              <a:t>，再写入</a:t>
            </a:r>
            <a:r>
              <a:rPr lang="en-US" altLang="zh-CN" sz="2800"/>
              <a:t>KEY2</a:t>
            </a:r>
            <a:r>
              <a:rPr lang="zh-CN" altLang="en-US" sz="2800"/>
              <a:t>，解锁</a:t>
            </a:r>
            <a:endParaRPr lang="en-US" altLang="zh-CN" sz="2800"/>
          </a:p>
          <a:p>
            <a:r>
              <a:rPr lang="en-US" altLang="zh-CN" sz="2800"/>
              <a:t>	</a:t>
            </a:r>
            <a:r>
              <a:rPr lang="zh-CN" altLang="en-US" sz="2800"/>
              <a:t>错误的操作序列会在下次复位前锁死</a:t>
            </a:r>
            <a:r>
              <a:rPr lang="en-US" altLang="zh-CN" sz="2800"/>
              <a:t>FPEC</a:t>
            </a:r>
            <a:r>
              <a:rPr lang="zh-CN" altLang="en-US" sz="2800"/>
              <a:t>和</a:t>
            </a:r>
            <a:r>
              <a:rPr lang="en-US" altLang="zh-CN" sz="2800"/>
              <a:t>FLASH_CR</a:t>
            </a:r>
          </a:p>
          <a:p>
            <a:pPr marL="457200" indent="-457200">
              <a:buFont typeface="Arial" panose="020B0604020202020204" pitchFamily="34" charset="0"/>
              <a:buChar char="•"/>
            </a:pPr>
            <a:r>
              <a:rPr lang="zh-CN" altLang="en-US" sz="2800"/>
              <a:t>加锁：</a:t>
            </a:r>
            <a:endParaRPr lang="en-US" altLang="zh-CN" sz="2800"/>
          </a:p>
          <a:p>
            <a:r>
              <a:rPr lang="en-US" altLang="zh-CN" sz="2800"/>
              <a:t>	</a:t>
            </a:r>
            <a:r>
              <a:rPr lang="zh-CN" altLang="en-US" sz="2800"/>
              <a:t>设置</a:t>
            </a:r>
            <a:r>
              <a:rPr lang="en-US" altLang="zh-CN" sz="2800"/>
              <a:t>FLASH_CR</a:t>
            </a:r>
            <a:r>
              <a:rPr lang="zh-CN" altLang="en-US" sz="2800"/>
              <a:t>中的</a:t>
            </a:r>
            <a:r>
              <a:rPr lang="en-US" altLang="zh-CN" sz="2800"/>
              <a:t>LOCK</a:t>
            </a:r>
            <a:r>
              <a:rPr lang="zh-CN" altLang="en-US" sz="2800"/>
              <a:t>位锁住</a:t>
            </a:r>
            <a:r>
              <a:rPr lang="en-US" altLang="zh-CN" sz="2800"/>
              <a:t>FPEC</a:t>
            </a:r>
            <a:r>
              <a:rPr lang="zh-CN" altLang="en-US" sz="2800"/>
              <a:t>和</a:t>
            </a:r>
            <a:r>
              <a:rPr lang="en-US" altLang="zh-CN" sz="2800"/>
              <a:t>FLASH_CR</a:t>
            </a:r>
          </a:p>
        </p:txBody>
      </p:sp>
    </p:spTree>
    <p:extLst>
      <p:ext uri="{BB962C8B-B14F-4D97-AF65-F5344CB8AC3E}">
        <p14:creationId xmlns:p14="http://schemas.microsoft.com/office/powerpoint/2010/main" val="38497269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使用指针访问存储器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读指定地址下的存储器：</a:t>
            </a:r>
            <a:endParaRPr lang="en-US" altLang="zh-CN" sz="2800"/>
          </a:p>
          <a:p>
            <a:r>
              <a:rPr lang="en-US" altLang="zh-CN" sz="2800"/>
              <a:t>	</a:t>
            </a:r>
            <a:r>
              <a:rPr lang="en-US" altLang="zh-CN" sz="2800">
                <a:latin typeface="Consolas" panose="020B0609020204030204" pitchFamily="49" charset="0"/>
              </a:rPr>
              <a:t>uint16_t Data = *((__IO uint16_t *)(0x08000000));</a:t>
            </a:r>
          </a:p>
          <a:p>
            <a:endParaRPr lang="en-US" altLang="zh-CN" sz="2800"/>
          </a:p>
          <a:p>
            <a:pPr marL="457200" indent="-457200">
              <a:buFont typeface="Arial" panose="020B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写指定地址下的存储器：</a:t>
            </a:r>
            <a:endParaRPr lang="en-US" altLang="zh-CN" sz="2800"/>
          </a:p>
          <a:p>
            <a:r>
              <a:rPr lang="en-US" altLang="zh-CN" sz="2800"/>
              <a:t>	</a:t>
            </a:r>
            <a:r>
              <a:rPr lang="en-US" altLang="zh-CN" sz="2800">
                <a:latin typeface="Consolas" panose="020B0609020204030204" pitchFamily="49" charset="0"/>
              </a:rPr>
              <a:t>*((__IO uint16_t *)(0x08000000)) = 0x1234;</a:t>
            </a:r>
          </a:p>
          <a:p>
            <a:endParaRPr lang="en-US" altLang="zh-CN" sz="2800"/>
          </a:p>
          <a:p>
            <a:pPr marL="457200" indent="-457200">
              <a:buFont typeface="Arial" panose="020B0604020202020204" pitchFamily="34" charset="0"/>
              <a:buChar char="•"/>
            </a:pPr>
            <a:r>
              <a:rPr lang="zh-CN" altLang="en-US" sz="2800"/>
              <a:t>其中：</a:t>
            </a:r>
            <a:endParaRPr lang="en-US" altLang="zh-CN" sz="2800"/>
          </a:p>
          <a:p>
            <a:r>
              <a:rPr lang="en-US" altLang="zh-CN" sz="2800">
                <a:latin typeface="Consolas" panose="020B0609020204030204" pitchFamily="49" charset="0"/>
              </a:rPr>
              <a:t>	#define    __IO    volatile</a:t>
            </a:r>
          </a:p>
        </p:txBody>
      </p:sp>
    </p:spTree>
    <p:extLst>
      <p:ext uri="{BB962C8B-B14F-4D97-AF65-F5344CB8AC3E}">
        <p14:creationId xmlns:p14="http://schemas.microsoft.com/office/powerpoint/2010/main" val="4011124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硬件设备</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面包板入门套件</a:t>
            </a:r>
            <a:endParaRPr lang="en-US" altLang="zh-CN" sz="2800"/>
          </a:p>
          <a:p>
            <a:pPr marL="457200" indent="-457200">
              <a:buFont typeface="Arial" panose="020B0604020202020204" pitchFamily="34" charset="0"/>
              <a:buChar char="•"/>
            </a:pPr>
            <a:r>
              <a:rPr lang="en-US" altLang="zh-CN" sz="2800"/>
              <a:t>Windows</a:t>
            </a:r>
            <a:r>
              <a:rPr lang="zh-CN" altLang="en-US" sz="2800"/>
              <a:t>电脑</a:t>
            </a:r>
            <a:endParaRPr lang="en-US" altLang="zh-CN" sz="2800"/>
          </a:p>
          <a:p>
            <a:pPr marL="457200" indent="-457200">
              <a:buFont typeface="Arial" panose="020B0604020202020204" pitchFamily="34" charset="0"/>
              <a:buChar char="•"/>
            </a:pPr>
            <a:r>
              <a:rPr lang="zh-CN" altLang="en-US" sz="2800"/>
              <a:t>万用表、示波器、镊子、剪刀等</a:t>
            </a:r>
            <a:endParaRPr lang="en-US" altLang="zh-CN" sz="2800"/>
          </a:p>
        </p:txBody>
      </p:sp>
      <p:pic>
        <p:nvPicPr>
          <p:cNvPr id="3" name="图片 2">
            <a:extLst>
              <a:ext uri="{FF2B5EF4-FFF2-40B4-BE49-F238E27FC236}">
                <a16:creationId xmlns:a16="http://schemas.microsoft.com/office/drawing/2014/main" id="{00CB89E6-F4E6-4279-B0D5-C08976FE8F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0138" y="3102359"/>
            <a:ext cx="4171572" cy="3128679"/>
          </a:xfrm>
          <a:prstGeom prst="rect">
            <a:avLst/>
          </a:prstGeom>
        </p:spPr>
      </p:pic>
      <p:pic>
        <p:nvPicPr>
          <p:cNvPr id="7" name="图片 6">
            <a:extLst>
              <a:ext uri="{FF2B5EF4-FFF2-40B4-BE49-F238E27FC236}">
                <a16:creationId xmlns:a16="http://schemas.microsoft.com/office/drawing/2014/main" id="{913E949C-3F90-4B38-9AC2-6A4697D42E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859" y="3110767"/>
            <a:ext cx="2684306" cy="3128680"/>
          </a:xfrm>
          <a:prstGeom prst="rect">
            <a:avLst/>
          </a:prstGeom>
        </p:spPr>
      </p:pic>
      <p:pic>
        <p:nvPicPr>
          <p:cNvPr id="8" name="图片 7">
            <a:extLst>
              <a:ext uri="{FF2B5EF4-FFF2-40B4-BE49-F238E27FC236}">
                <a16:creationId xmlns:a16="http://schemas.microsoft.com/office/drawing/2014/main" id="{38A7EAB3-4F87-4586-A5E8-A14B61408E70}"/>
              </a:ext>
            </a:extLst>
          </p:cNvPr>
          <p:cNvPicPr>
            <a:picLocks noChangeAspect="1"/>
          </p:cNvPicPr>
          <p:nvPr/>
        </p:nvPicPr>
        <p:blipFill rotWithShape="1">
          <a:blip r:embed="rId4">
            <a:extLst>
              <a:ext uri="{28A0092B-C50C-407E-A947-70E740481C1C}">
                <a14:useLocalDpi xmlns:a14="http://schemas.microsoft.com/office/drawing/2010/main" val="0"/>
              </a:ext>
            </a:extLst>
          </a:blip>
          <a:srcRect l="30162" t="14962" r="30836" b="14243"/>
          <a:stretch/>
        </p:blipFill>
        <p:spPr>
          <a:xfrm>
            <a:off x="3955473" y="3110766"/>
            <a:ext cx="2753357" cy="3128679"/>
          </a:xfrm>
          <a:prstGeom prst="rect">
            <a:avLst/>
          </a:prstGeom>
        </p:spPr>
      </p:pic>
    </p:spTree>
    <p:extLst>
      <p:ext uri="{BB962C8B-B14F-4D97-AF65-F5344CB8AC3E}">
        <p14:creationId xmlns:p14="http://schemas.microsoft.com/office/powerpoint/2010/main" val="2087260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位结构</a:t>
            </a:r>
          </a:p>
        </p:txBody>
      </p:sp>
      <p:pic>
        <p:nvPicPr>
          <p:cNvPr id="2" name="图片 1"/>
          <p:cNvPicPr>
            <a:picLocks noChangeAspect="1"/>
          </p:cNvPicPr>
          <p:nvPr/>
        </p:nvPicPr>
        <p:blipFill>
          <a:blip r:embed="rId2"/>
          <a:stretch>
            <a:fillRect/>
          </a:stretch>
        </p:blipFill>
        <p:spPr>
          <a:xfrm>
            <a:off x="1877717" y="1002198"/>
            <a:ext cx="8772333" cy="5400000"/>
          </a:xfrm>
          <a:prstGeom prst="rect">
            <a:avLst/>
          </a:prstGeom>
        </p:spPr>
      </p:pic>
    </p:spTree>
    <p:extLst>
      <p:ext uri="{BB962C8B-B14F-4D97-AF65-F5344CB8AC3E}">
        <p14:creationId xmlns:p14="http://schemas.microsoft.com/office/powerpoint/2010/main" val="27106800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程序存储器编程</a:t>
            </a:r>
          </a:p>
        </p:txBody>
      </p:sp>
      <p:pic>
        <p:nvPicPr>
          <p:cNvPr id="3" name="图片 2">
            <a:extLst>
              <a:ext uri="{FF2B5EF4-FFF2-40B4-BE49-F238E27FC236}">
                <a16:creationId xmlns:a16="http://schemas.microsoft.com/office/drawing/2014/main" id="{A1A3945E-BF71-C246-190E-708814D97F8C}"/>
              </a:ext>
            </a:extLst>
          </p:cNvPr>
          <p:cNvPicPr>
            <a:picLocks noChangeAspect="1"/>
          </p:cNvPicPr>
          <p:nvPr/>
        </p:nvPicPr>
        <p:blipFill>
          <a:blip r:embed="rId2"/>
          <a:stretch>
            <a:fillRect/>
          </a:stretch>
        </p:blipFill>
        <p:spPr>
          <a:xfrm>
            <a:off x="2136000" y="1641107"/>
            <a:ext cx="7920000" cy="4136126"/>
          </a:xfrm>
          <a:prstGeom prst="rect">
            <a:avLst/>
          </a:prstGeom>
        </p:spPr>
      </p:pic>
    </p:spTree>
    <p:extLst>
      <p:ext uri="{BB962C8B-B14F-4D97-AF65-F5344CB8AC3E}">
        <p14:creationId xmlns:p14="http://schemas.microsoft.com/office/powerpoint/2010/main" val="18773181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程序存储器页擦除</a:t>
            </a:r>
          </a:p>
        </p:txBody>
      </p:sp>
      <p:pic>
        <p:nvPicPr>
          <p:cNvPr id="3" name="图片 2">
            <a:extLst>
              <a:ext uri="{FF2B5EF4-FFF2-40B4-BE49-F238E27FC236}">
                <a16:creationId xmlns:a16="http://schemas.microsoft.com/office/drawing/2014/main" id="{1B9587CB-014C-757E-A765-6C928B761946}"/>
              </a:ext>
            </a:extLst>
          </p:cNvPr>
          <p:cNvPicPr>
            <a:picLocks noChangeAspect="1"/>
          </p:cNvPicPr>
          <p:nvPr/>
        </p:nvPicPr>
        <p:blipFill>
          <a:blip r:embed="rId2"/>
          <a:stretch>
            <a:fillRect/>
          </a:stretch>
        </p:blipFill>
        <p:spPr>
          <a:xfrm>
            <a:off x="2136000" y="1628965"/>
            <a:ext cx="7920000" cy="4251790"/>
          </a:xfrm>
          <a:prstGeom prst="rect">
            <a:avLst/>
          </a:prstGeom>
        </p:spPr>
      </p:pic>
    </p:spTree>
    <p:extLst>
      <p:ext uri="{BB962C8B-B14F-4D97-AF65-F5344CB8AC3E}">
        <p14:creationId xmlns:p14="http://schemas.microsoft.com/office/powerpoint/2010/main" val="33769092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程序存储器全擦除</a:t>
            </a:r>
          </a:p>
        </p:txBody>
      </p:sp>
      <p:pic>
        <p:nvPicPr>
          <p:cNvPr id="3" name="图片 2">
            <a:extLst>
              <a:ext uri="{FF2B5EF4-FFF2-40B4-BE49-F238E27FC236}">
                <a16:creationId xmlns:a16="http://schemas.microsoft.com/office/drawing/2014/main" id="{8F300F0F-EA37-99FE-B664-D29FF790ABD6}"/>
              </a:ext>
            </a:extLst>
          </p:cNvPr>
          <p:cNvPicPr>
            <a:picLocks noChangeAspect="1"/>
          </p:cNvPicPr>
          <p:nvPr/>
        </p:nvPicPr>
        <p:blipFill>
          <a:blip r:embed="rId2"/>
          <a:stretch>
            <a:fillRect/>
          </a:stretch>
        </p:blipFill>
        <p:spPr>
          <a:xfrm>
            <a:off x="2136000" y="1761192"/>
            <a:ext cx="7920000" cy="3883009"/>
          </a:xfrm>
          <a:prstGeom prst="rect">
            <a:avLst/>
          </a:prstGeom>
        </p:spPr>
      </p:pic>
    </p:spTree>
    <p:extLst>
      <p:ext uri="{BB962C8B-B14F-4D97-AF65-F5344CB8AC3E}">
        <p14:creationId xmlns:p14="http://schemas.microsoft.com/office/powerpoint/2010/main" val="3221016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4123520"/>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RDP</a:t>
            </a:r>
            <a:r>
              <a:rPr lang="zh-CN" altLang="en-US" sz="2800"/>
              <a:t>：写入</a:t>
            </a:r>
            <a:r>
              <a:rPr lang="en-US" altLang="zh-CN" sz="2800"/>
              <a:t>RDPRT</a:t>
            </a:r>
            <a:r>
              <a:rPr lang="zh-CN" altLang="en-US" sz="2800"/>
              <a:t>键（</a:t>
            </a:r>
            <a:r>
              <a:rPr lang="en-US" altLang="zh-CN" sz="2800"/>
              <a:t>0x000000A5</a:t>
            </a:r>
            <a:r>
              <a:rPr lang="zh-CN" altLang="en-US" sz="2800"/>
              <a:t>）后解除读保护</a:t>
            </a:r>
            <a:endParaRPr lang="en-US" altLang="zh-CN" sz="2800"/>
          </a:p>
          <a:p>
            <a:pPr marL="457200" indent="-457200">
              <a:buFont typeface="Arial" panose="020B0604020202020204" pitchFamily="34" charset="0"/>
              <a:buChar char="•"/>
            </a:pPr>
            <a:r>
              <a:rPr lang="en-US" altLang="zh-CN" sz="2800"/>
              <a:t>USER</a:t>
            </a:r>
            <a:r>
              <a:rPr lang="zh-CN" altLang="en-US" sz="2800"/>
              <a:t>：配置硬件看门狗和进入停机</a:t>
            </a:r>
            <a:r>
              <a:rPr lang="en-US" altLang="zh-CN" sz="2800"/>
              <a:t>/</a:t>
            </a:r>
            <a:r>
              <a:rPr lang="zh-CN" altLang="en-US" sz="2800"/>
              <a:t>待机模式是否产生复位</a:t>
            </a:r>
            <a:endParaRPr lang="en-US" altLang="zh-CN" sz="2800"/>
          </a:p>
          <a:p>
            <a:pPr marL="457200" indent="-457200">
              <a:buFont typeface="Arial" panose="020B0604020202020204" pitchFamily="34" charset="0"/>
              <a:buChar char="•"/>
            </a:pPr>
            <a:r>
              <a:rPr lang="en-US" altLang="zh-CN" sz="2800"/>
              <a:t>Data0/1</a:t>
            </a:r>
            <a:r>
              <a:rPr lang="zh-CN" altLang="en-US" sz="2800"/>
              <a:t>：用户可自定义使用</a:t>
            </a:r>
            <a:endParaRPr lang="en-US" altLang="zh-CN" sz="2800"/>
          </a:p>
          <a:p>
            <a:pPr marL="457200" indent="-457200">
              <a:buFont typeface="Arial" panose="020B0604020202020204" pitchFamily="34" charset="0"/>
              <a:buChar char="•"/>
            </a:pPr>
            <a:r>
              <a:rPr lang="en-US" altLang="zh-CN" sz="2800"/>
              <a:t>WRP0/1/2/3</a:t>
            </a:r>
            <a:r>
              <a:rPr lang="zh-CN" altLang="en-US" sz="2800"/>
              <a:t>：配置写保护，每一个位对应保护</a:t>
            </a:r>
            <a:r>
              <a:rPr lang="en-US" altLang="zh-CN" sz="2800"/>
              <a:t>4</a:t>
            </a:r>
            <a:r>
              <a:rPr lang="zh-CN" altLang="en-US" sz="2800"/>
              <a:t>个存储页（中容量）</a:t>
            </a:r>
            <a:endParaRPr lang="en-US" altLang="zh-CN" sz="2800"/>
          </a:p>
        </p:txBody>
      </p:sp>
      <p:pic>
        <p:nvPicPr>
          <p:cNvPr id="3" name="图片 2">
            <a:extLst>
              <a:ext uri="{FF2B5EF4-FFF2-40B4-BE49-F238E27FC236}">
                <a16:creationId xmlns:a16="http://schemas.microsoft.com/office/drawing/2014/main" id="{8A25E374-B604-0F9A-1F06-C53185F28233}"/>
              </a:ext>
            </a:extLst>
          </p:cNvPr>
          <p:cNvPicPr>
            <a:picLocks noChangeAspect="1"/>
          </p:cNvPicPr>
          <p:nvPr/>
        </p:nvPicPr>
        <p:blipFill>
          <a:blip r:embed="rId2"/>
          <a:stretch>
            <a:fillRect/>
          </a:stretch>
        </p:blipFill>
        <p:spPr>
          <a:xfrm>
            <a:off x="2135999" y="1378114"/>
            <a:ext cx="7920000" cy="2114267"/>
          </a:xfrm>
          <a:prstGeom prst="rect">
            <a:avLst/>
          </a:prstGeom>
        </p:spPr>
      </p:pic>
    </p:spTree>
    <p:extLst>
      <p:ext uri="{BB962C8B-B14F-4D97-AF65-F5344CB8AC3E}">
        <p14:creationId xmlns:p14="http://schemas.microsoft.com/office/powerpoint/2010/main" val="22941528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选项字节编程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位，以确认没有其他正在进行的编程操作</a:t>
            </a:r>
          </a:p>
          <a:p>
            <a:pPr marL="457200" indent="-457200">
              <a:buFont typeface="Arial" panose="020B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OPTPG</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写入要编程的半字到指定的地址</a:t>
            </a:r>
          </a:p>
          <a:p>
            <a:pPr marL="457200" indent="-457200">
              <a:buFont typeface="Arial" panose="020B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B0604020202020204" pitchFamily="34" charset="0"/>
              <a:buChar char="•"/>
            </a:pPr>
            <a:r>
              <a:rPr lang="zh-CN" altLang="en-US" sz="2800"/>
              <a:t>读出写入的地址并验证数据</a:t>
            </a:r>
            <a:endParaRPr lang="en-US" altLang="zh-CN" sz="2800"/>
          </a:p>
        </p:txBody>
      </p:sp>
    </p:spTree>
    <p:extLst>
      <p:ext uri="{BB962C8B-B14F-4D97-AF65-F5344CB8AC3E}">
        <p14:creationId xmlns:p14="http://schemas.microsoft.com/office/powerpoint/2010/main" val="26790887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选项字节擦除</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位，以确认没有其他正在进行的闪存操作</a:t>
            </a:r>
          </a:p>
          <a:p>
            <a:pPr marL="457200" indent="-457200">
              <a:buFont typeface="Arial" panose="020B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OPTER</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STRT</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B0604020202020204" pitchFamily="34" charset="0"/>
              <a:buChar char="•"/>
            </a:pPr>
            <a:r>
              <a:rPr lang="zh-CN" altLang="en-US" sz="2800"/>
              <a:t>读出被擦除的选择字节并做验证</a:t>
            </a:r>
            <a:endParaRPr lang="en-US" altLang="zh-CN" sz="2800"/>
          </a:p>
        </p:txBody>
      </p:sp>
    </p:spTree>
    <p:extLst>
      <p:ext uri="{BB962C8B-B14F-4D97-AF65-F5344CB8AC3E}">
        <p14:creationId xmlns:p14="http://schemas.microsoft.com/office/powerpoint/2010/main" val="6974407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器件电子签名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电子签名存放在闪存存储器模块的系统存储区域，包含的芯片识别信息在出厂时编写，不可更改，使用指针读指定地址下的存储器可获取电子签名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闪存容量寄存器：</a:t>
            </a:r>
            <a:endParaRPr lang="en-US" altLang="zh-CN" sz="2800"/>
          </a:p>
          <a:p>
            <a:r>
              <a:rPr lang="en-US" altLang="zh-CN" sz="2800"/>
              <a:t>	</a:t>
            </a:r>
            <a:r>
              <a:rPr lang="zh-CN" altLang="en-US" sz="2800"/>
              <a:t>基地址：</a:t>
            </a:r>
            <a:r>
              <a:rPr lang="en-US" altLang="zh-CN" sz="2800"/>
              <a:t>0x1FFF F7E0</a:t>
            </a:r>
          </a:p>
          <a:p>
            <a:r>
              <a:rPr lang="en-US" altLang="zh-CN" sz="2800"/>
              <a:t>	</a:t>
            </a:r>
            <a:r>
              <a:rPr lang="zh-CN" altLang="en-US" sz="2800"/>
              <a:t>大小：</a:t>
            </a:r>
            <a:r>
              <a:rPr lang="en-US" altLang="zh-CN" sz="2800"/>
              <a:t>16</a:t>
            </a:r>
            <a:r>
              <a:rPr lang="zh-CN" altLang="en-US" sz="2800"/>
              <a:t>位</a:t>
            </a:r>
            <a:endParaRPr lang="en-US" altLang="zh-CN" sz="2800"/>
          </a:p>
          <a:p>
            <a:endParaRPr lang="en-US" altLang="zh-CN" sz="2800"/>
          </a:p>
          <a:p>
            <a:pPr marL="457200" indent="-457200">
              <a:buFont typeface="Arial" panose="020B0604020202020204" pitchFamily="34" charset="0"/>
              <a:buChar char="•"/>
            </a:pPr>
            <a:r>
              <a:rPr lang="zh-CN" altLang="en-US" sz="2800"/>
              <a:t>产品唯一身份标识寄存器：</a:t>
            </a:r>
            <a:endParaRPr lang="en-US" altLang="zh-CN" sz="2800"/>
          </a:p>
          <a:p>
            <a:r>
              <a:rPr lang="en-US" altLang="zh-CN" sz="2800"/>
              <a:t>	</a:t>
            </a:r>
            <a:r>
              <a:rPr lang="zh-CN" altLang="en-US" sz="2800"/>
              <a:t>基地址：</a:t>
            </a:r>
            <a:r>
              <a:rPr lang="en-US" altLang="zh-CN" sz="2800"/>
              <a:t> 0x1FFF F7E8</a:t>
            </a:r>
          </a:p>
          <a:p>
            <a:r>
              <a:rPr lang="en-US" altLang="zh-CN" sz="2800"/>
              <a:t>	</a:t>
            </a:r>
            <a:r>
              <a:rPr lang="zh-CN" altLang="en-US" sz="2800"/>
              <a:t>大小：</a:t>
            </a:r>
            <a:r>
              <a:rPr lang="en-US" altLang="zh-CN" sz="2800"/>
              <a:t>96</a:t>
            </a:r>
            <a:r>
              <a:rPr lang="zh-CN" altLang="en-US" sz="2800"/>
              <a:t>位</a:t>
            </a:r>
            <a:endParaRPr lang="en-US" altLang="zh-CN" sz="2800"/>
          </a:p>
        </p:txBody>
      </p:sp>
    </p:spTree>
    <p:extLst>
      <p:ext uri="{BB962C8B-B14F-4D97-AF65-F5344CB8AC3E}">
        <p14:creationId xmlns:p14="http://schemas.microsoft.com/office/powerpoint/2010/main" val="377539505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END</a:t>
            </a:r>
          </a:p>
        </p:txBody>
      </p:sp>
    </p:spTree>
    <p:extLst>
      <p:ext uri="{BB962C8B-B14F-4D97-AF65-F5344CB8AC3E}">
        <p14:creationId xmlns:p14="http://schemas.microsoft.com/office/powerpoint/2010/main" val="542276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模式</a:t>
            </a:r>
          </a:p>
        </p:txBody>
      </p:sp>
      <p:graphicFrame>
        <p:nvGraphicFramePr>
          <p:cNvPr id="2" name="表格 1"/>
          <p:cNvGraphicFramePr>
            <a:graphicFrameLocks noGrp="1"/>
          </p:cNvGraphicFramePr>
          <p:nvPr>
            <p:extLst>
              <p:ext uri="{D42A27DB-BD31-4B8C-83A1-F6EECF244321}">
                <p14:modId xmlns:p14="http://schemas.microsoft.com/office/powerpoint/2010/main" val="2868233878"/>
              </p:ext>
            </p:extLst>
          </p:nvPr>
        </p:nvGraphicFramePr>
        <p:xfrm>
          <a:off x="911999" y="2014815"/>
          <a:ext cx="10368000" cy="3996000"/>
        </p:xfrm>
        <a:graphic>
          <a:graphicData uri="http://schemas.openxmlformats.org/drawingml/2006/table">
            <a:tbl>
              <a:tblPr firstRow="1" bandRow="1">
                <a:tableStyleId>{93296810-A885-4BE3-A3E7-6D5BEEA58F35}</a:tableStyleId>
              </a:tblPr>
              <a:tblGrid>
                <a:gridCol w="1797747">
                  <a:extLst>
                    <a:ext uri="{9D8B030D-6E8A-4147-A177-3AD203B41FA5}">
                      <a16:colId xmlns:a16="http://schemas.microsoft.com/office/drawing/2014/main" val="1814798229"/>
                    </a:ext>
                  </a:extLst>
                </a:gridCol>
                <a:gridCol w="1862254">
                  <a:extLst>
                    <a:ext uri="{9D8B030D-6E8A-4147-A177-3AD203B41FA5}">
                      <a16:colId xmlns:a16="http://schemas.microsoft.com/office/drawing/2014/main" val="115277727"/>
                    </a:ext>
                  </a:extLst>
                </a:gridCol>
                <a:gridCol w="6707999">
                  <a:extLst>
                    <a:ext uri="{9D8B030D-6E8A-4147-A177-3AD203B41FA5}">
                      <a16:colId xmlns:a16="http://schemas.microsoft.com/office/drawing/2014/main" val="2647311688"/>
                    </a:ext>
                  </a:extLst>
                </a:gridCol>
              </a:tblGrid>
              <a:tr h="444000">
                <a:tc>
                  <a:txBody>
                    <a:bodyPr/>
                    <a:lstStyle/>
                    <a:p>
                      <a:pPr algn="ctr"/>
                      <a:r>
                        <a:rPr lang="zh-CN" altLang="en-US" sz="1800"/>
                        <a:t>模式名称</a:t>
                      </a:r>
                    </a:p>
                  </a:txBody>
                  <a:tcPr anchor="ctr"/>
                </a:tc>
                <a:tc>
                  <a:txBody>
                    <a:bodyPr/>
                    <a:lstStyle/>
                    <a:p>
                      <a:pPr algn="ctr"/>
                      <a:r>
                        <a:rPr lang="zh-CN" altLang="en-US" sz="1800"/>
                        <a:t>性质</a:t>
                      </a:r>
                    </a:p>
                  </a:txBody>
                  <a:tcPr anchor="ctr"/>
                </a:tc>
                <a:tc>
                  <a:txBody>
                    <a:bodyPr/>
                    <a:lstStyle/>
                    <a:p>
                      <a:pPr algn="ctr"/>
                      <a:r>
                        <a:rPr lang="zh-CN" altLang="en-US" sz="1800"/>
                        <a:t>特征</a:t>
                      </a:r>
                    </a:p>
                  </a:txBody>
                  <a:tcPr anchor="ctr"/>
                </a:tc>
                <a:extLst>
                  <a:ext uri="{0D108BD9-81ED-4DB2-BD59-A6C34878D82A}">
                    <a16:rowId xmlns:a16="http://schemas.microsoft.com/office/drawing/2014/main" val="3495276100"/>
                  </a:ext>
                </a:extLst>
              </a:tr>
              <a:tr h="444000">
                <a:tc>
                  <a:txBody>
                    <a:bodyPr/>
                    <a:lstStyle/>
                    <a:p>
                      <a:pPr algn="ctr"/>
                      <a:r>
                        <a:rPr lang="zh-CN" altLang="en-US" sz="2000"/>
                        <a:t>浮空输入</a:t>
                      </a:r>
                    </a:p>
                  </a:txBody>
                  <a:tcPr anchor="ctr"/>
                </a:tc>
                <a:tc>
                  <a:txBody>
                    <a:bodyPr/>
                    <a:lstStyle/>
                    <a:p>
                      <a:pPr algn="ctr"/>
                      <a:r>
                        <a:rPr lang="zh-CN" altLang="en-US" sz="2000"/>
                        <a:t>数字输入</a:t>
                      </a:r>
                    </a:p>
                  </a:txBody>
                  <a:tcPr anchor="ctr"/>
                </a:tc>
                <a:tc>
                  <a:txBody>
                    <a:bodyPr/>
                    <a:lstStyle/>
                    <a:p>
                      <a:pPr algn="ctr"/>
                      <a:r>
                        <a:rPr lang="zh-CN" altLang="en-US" sz="2000"/>
                        <a:t>可读取引脚电平，若引脚悬空，则电平不确定</a:t>
                      </a:r>
                    </a:p>
                  </a:txBody>
                  <a:tcPr anchor="ctr"/>
                </a:tc>
                <a:extLst>
                  <a:ext uri="{0D108BD9-81ED-4DB2-BD59-A6C34878D82A}">
                    <a16:rowId xmlns:a16="http://schemas.microsoft.com/office/drawing/2014/main" val="3933938629"/>
                  </a:ext>
                </a:extLst>
              </a:tr>
              <a:tr h="444000">
                <a:tc>
                  <a:txBody>
                    <a:bodyPr/>
                    <a:lstStyle/>
                    <a:p>
                      <a:pPr algn="ctr"/>
                      <a:r>
                        <a:rPr lang="zh-CN" altLang="en-US" sz="2000"/>
                        <a:t>上拉输入</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t>数字输入</a:t>
                      </a:r>
                    </a:p>
                  </a:txBody>
                  <a:tcPr anchor="ctr"/>
                </a:tc>
                <a:tc>
                  <a:txBody>
                    <a:bodyPr/>
                    <a:lstStyle/>
                    <a:p>
                      <a:pPr algn="ctr"/>
                      <a:r>
                        <a:rPr lang="zh-CN" altLang="en-US" sz="2000"/>
                        <a:t>可读取引脚电平，内部连接上拉电阻，悬空时默认高电平</a:t>
                      </a:r>
                    </a:p>
                  </a:txBody>
                  <a:tcPr anchor="ctr"/>
                </a:tc>
                <a:extLst>
                  <a:ext uri="{0D108BD9-81ED-4DB2-BD59-A6C34878D82A}">
                    <a16:rowId xmlns:a16="http://schemas.microsoft.com/office/drawing/2014/main" val="1015163598"/>
                  </a:ext>
                </a:extLst>
              </a:tr>
              <a:tr h="444000">
                <a:tc>
                  <a:txBody>
                    <a:bodyPr/>
                    <a:lstStyle/>
                    <a:p>
                      <a:pPr algn="ctr"/>
                      <a:r>
                        <a:rPr lang="zh-CN" altLang="en-US" sz="2000"/>
                        <a:t>下拉输入</a:t>
                      </a:r>
                    </a:p>
                  </a:txBody>
                  <a:tcPr anchor="ctr"/>
                </a:tc>
                <a:tc>
                  <a:txBody>
                    <a:bodyPr/>
                    <a:lstStyle/>
                    <a:p>
                      <a:pPr algn="ctr"/>
                      <a:r>
                        <a:rPr lang="zh-CN" altLang="en-US" sz="2000"/>
                        <a:t>数字输入</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t>可读取引脚电平，内部连接下拉电阻，悬空时默认低电平</a:t>
                      </a:r>
                    </a:p>
                  </a:txBody>
                  <a:tcPr anchor="ctr"/>
                </a:tc>
                <a:extLst>
                  <a:ext uri="{0D108BD9-81ED-4DB2-BD59-A6C34878D82A}">
                    <a16:rowId xmlns:a16="http://schemas.microsoft.com/office/drawing/2014/main" val="1639881143"/>
                  </a:ext>
                </a:extLst>
              </a:tr>
              <a:tr h="444000">
                <a:tc>
                  <a:txBody>
                    <a:bodyPr/>
                    <a:lstStyle/>
                    <a:p>
                      <a:pPr algn="ctr"/>
                      <a:r>
                        <a:rPr lang="zh-CN" altLang="en-US" sz="2000"/>
                        <a:t>模拟输入</a:t>
                      </a:r>
                    </a:p>
                  </a:txBody>
                  <a:tcPr anchor="ctr"/>
                </a:tc>
                <a:tc>
                  <a:txBody>
                    <a:bodyPr/>
                    <a:lstStyle/>
                    <a:p>
                      <a:pPr algn="ctr"/>
                      <a:r>
                        <a:rPr lang="zh-CN" altLang="en-US" sz="2000"/>
                        <a:t>模拟输入</a:t>
                      </a:r>
                    </a:p>
                  </a:txBody>
                  <a:tcPr anchor="ctr"/>
                </a:tc>
                <a:tc>
                  <a:txBody>
                    <a:bodyPr/>
                    <a:lstStyle/>
                    <a:p>
                      <a:pPr algn="ctr"/>
                      <a:r>
                        <a:rPr lang="en-US" altLang="zh-CN" sz="2000"/>
                        <a:t>GPIO</a:t>
                      </a:r>
                      <a:r>
                        <a:rPr lang="zh-CN" altLang="en-US" sz="2000"/>
                        <a:t>无效，引脚直接接入内部</a:t>
                      </a:r>
                      <a:r>
                        <a:rPr lang="en-US" altLang="zh-CN" sz="2000"/>
                        <a:t>ADC</a:t>
                      </a:r>
                      <a:endParaRPr lang="zh-CN" altLang="en-US" sz="2000"/>
                    </a:p>
                  </a:txBody>
                  <a:tcPr anchor="ctr"/>
                </a:tc>
                <a:extLst>
                  <a:ext uri="{0D108BD9-81ED-4DB2-BD59-A6C34878D82A}">
                    <a16:rowId xmlns:a16="http://schemas.microsoft.com/office/drawing/2014/main" val="1104268784"/>
                  </a:ext>
                </a:extLst>
              </a:tr>
              <a:tr h="444000">
                <a:tc>
                  <a:txBody>
                    <a:bodyPr/>
                    <a:lstStyle/>
                    <a:p>
                      <a:pPr algn="ctr"/>
                      <a:r>
                        <a:rPr lang="zh-CN" altLang="en-US" sz="2000"/>
                        <a:t>开漏输出</a:t>
                      </a:r>
                    </a:p>
                  </a:txBody>
                  <a:tcPr anchor="ctr"/>
                </a:tc>
                <a:tc>
                  <a:txBody>
                    <a:bodyPr/>
                    <a:lstStyle/>
                    <a:p>
                      <a:pPr algn="ctr"/>
                      <a:r>
                        <a:rPr lang="zh-CN" altLang="en-US" sz="2000"/>
                        <a:t>数字输出</a:t>
                      </a:r>
                    </a:p>
                  </a:txBody>
                  <a:tcPr anchor="ctr"/>
                </a:tc>
                <a:tc>
                  <a:txBody>
                    <a:bodyPr/>
                    <a:lstStyle/>
                    <a:p>
                      <a:pPr algn="ctr"/>
                      <a:r>
                        <a:rPr lang="zh-CN" altLang="en-US" sz="2000"/>
                        <a:t>可输出引脚电平，高电平为高阻态，低电平接</a:t>
                      </a:r>
                      <a:r>
                        <a:rPr lang="en-US" altLang="zh-CN" sz="2000"/>
                        <a:t>VSS</a:t>
                      </a:r>
                      <a:endParaRPr lang="zh-CN" altLang="en-US" sz="2000"/>
                    </a:p>
                  </a:txBody>
                  <a:tcPr anchor="ctr"/>
                </a:tc>
                <a:extLst>
                  <a:ext uri="{0D108BD9-81ED-4DB2-BD59-A6C34878D82A}">
                    <a16:rowId xmlns:a16="http://schemas.microsoft.com/office/drawing/2014/main" val="1217315487"/>
                  </a:ext>
                </a:extLst>
              </a:tr>
              <a:tr h="444000">
                <a:tc>
                  <a:txBody>
                    <a:bodyPr/>
                    <a:lstStyle/>
                    <a:p>
                      <a:pPr algn="ctr"/>
                      <a:r>
                        <a:rPr lang="zh-CN" altLang="en-US" sz="2000"/>
                        <a:t>推挽输出</a:t>
                      </a:r>
                    </a:p>
                  </a:txBody>
                  <a:tcPr anchor="ctr"/>
                </a:tc>
                <a:tc>
                  <a:txBody>
                    <a:bodyPr/>
                    <a:lstStyle/>
                    <a:p>
                      <a:pPr algn="ctr"/>
                      <a:r>
                        <a:rPr lang="zh-CN" altLang="en-US" sz="2000"/>
                        <a:t>数字输出</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t>可输出引脚电平，高电平接</a:t>
                      </a:r>
                      <a:r>
                        <a:rPr lang="en-US" altLang="zh-CN" sz="2000"/>
                        <a:t>VDD</a:t>
                      </a:r>
                      <a:r>
                        <a:rPr lang="zh-CN" altLang="en-US" sz="2000"/>
                        <a:t>，低电平接</a:t>
                      </a:r>
                      <a:r>
                        <a:rPr lang="en-US" altLang="zh-CN" sz="2000"/>
                        <a:t>VSS</a:t>
                      </a:r>
                      <a:endParaRPr lang="zh-CN" altLang="en-US" sz="2000"/>
                    </a:p>
                  </a:txBody>
                  <a:tcPr anchor="ctr"/>
                </a:tc>
                <a:extLst>
                  <a:ext uri="{0D108BD9-81ED-4DB2-BD59-A6C34878D82A}">
                    <a16:rowId xmlns:a16="http://schemas.microsoft.com/office/drawing/2014/main" val="2161921660"/>
                  </a:ext>
                </a:extLst>
              </a:tr>
              <a:tr h="444000">
                <a:tc>
                  <a:txBody>
                    <a:bodyPr/>
                    <a:lstStyle/>
                    <a:p>
                      <a:pPr algn="ctr"/>
                      <a:r>
                        <a:rPr lang="zh-CN" altLang="en-US" sz="2000"/>
                        <a:t>复用开漏输出</a:t>
                      </a:r>
                    </a:p>
                  </a:txBody>
                  <a:tcPr anchor="ctr"/>
                </a:tc>
                <a:tc>
                  <a:txBody>
                    <a:bodyPr/>
                    <a:lstStyle/>
                    <a:p>
                      <a:pPr algn="ctr"/>
                      <a:r>
                        <a:rPr lang="zh-CN" altLang="en-US" sz="2000"/>
                        <a:t>数字输出</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t>由片上外设控制，高电平为高阻态，低电平接</a:t>
                      </a:r>
                      <a:r>
                        <a:rPr lang="en-US" altLang="zh-CN" sz="2000"/>
                        <a:t>VSS</a:t>
                      </a:r>
                      <a:endParaRPr lang="zh-CN" altLang="en-US" sz="2000"/>
                    </a:p>
                  </a:txBody>
                  <a:tcPr anchor="ctr"/>
                </a:tc>
                <a:extLst>
                  <a:ext uri="{0D108BD9-81ED-4DB2-BD59-A6C34878D82A}">
                    <a16:rowId xmlns:a16="http://schemas.microsoft.com/office/drawing/2014/main" val="1423031442"/>
                  </a:ext>
                </a:extLst>
              </a:tr>
              <a:tr h="444000">
                <a:tc>
                  <a:txBody>
                    <a:bodyPr/>
                    <a:lstStyle/>
                    <a:p>
                      <a:pPr algn="ctr"/>
                      <a:r>
                        <a:rPr lang="zh-CN" altLang="en-US" sz="2000"/>
                        <a:t>复用推挽输出</a:t>
                      </a:r>
                    </a:p>
                  </a:txBody>
                  <a:tcPr anchor="ctr"/>
                </a:tc>
                <a:tc>
                  <a:txBody>
                    <a:bodyPr/>
                    <a:lstStyle/>
                    <a:p>
                      <a:pPr algn="ctr"/>
                      <a:r>
                        <a:rPr lang="zh-CN" altLang="en-US" sz="2000"/>
                        <a:t>数字输出</a:t>
                      </a:r>
                    </a:p>
                  </a:txBody>
                  <a:tcPr anchor="ctr"/>
                </a:tc>
                <a:tc>
                  <a:txBody>
                    <a:bodyPr/>
                    <a:lstStyle/>
                    <a:p>
                      <a:pPr algn="ctr"/>
                      <a:r>
                        <a:rPr lang="zh-CN" altLang="en-US" sz="2000"/>
                        <a:t>由片上外设控制，高电平接</a:t>
                      </a:r>
                      <a:r>
                        <a:rPr lang="en-US" altLang="zh-CN" sz="2000"/>
                        <a:t>VDD</a:t>
                      </a:r>
                      <a:r>
                        <a:rPr lang="zh-CN" altLang="en-US" sz="2000"/>
                        <a:t>，低电平接</a:t>
                      </a:r>
                      <a:r>
                        <a:rPr lang="en-US" altLang="zh-CN" sz="2000"/>
                        <a:t>VSS</a:t>
                      </a:r>
                      <a:endParaRPr lang="zh-CN" altLang="en-US" sz="2000"/>
                    </a:p>
                  </a:txBody>
                  <a:tcPr anchor="ctr"/>
                </a:tc>
                <a:extLst>
                  <a:ext uri="{0D108BD9-81ED-4DB2-BD59-A6C34878D82A}">
                    <a16:rowId xmlns:a16="http://schemas.microsoft.com/office/drawing/2014/main" val="1834842204"/>
                  </a:ext>
                </a:extLst>
              </a:tr>
            </a:tbl>
          </a:graphicData>
        </a:graphic>
      </p:graphicFrame>
      <p:sp>
        <p:nvSpPr>
          <p:cNvPr id="5" name="文本框 4">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通过配置</a:t>
            </a:r>
            <a:r>
              <a:rPr lang="en-US" altLang="zh-CN" sz="2800"/>
              <a:t>GPIO</a:t>
            </a:r>
            <a:r>
              <a:rPr lang="zh-CN" altLang="en-US" sz="2800"/>
              <a:t>的端口配置寄存器，端口可以配置成以下</a:t>
            </a:r>
            <a:r>
              <a:rPr lang="en-US" altLang="zh-CN" sz="2800"/>
              <a:t>8</a:t>
            </a:r>
            <a:r>
              <a:rPr lang="zh-CN" altLang="en-US" sz="2800"/>
              <a:t>种模式</a:t>
            </a:r>
            <a:endParaRPr lang="en-US" altLang="zh-CN" sz="2800"/>
          </a:p>
        </p:txBody>
      </p:sp>
    </p:spTree>
    <p:extLst>
      <p:ext uri="{BB962C8B-B14F-4D97-AF65-F5344CB8AC3E}">
        <p14:creationId xmlns:p14="http://schemas.microsoft.com/office/powerpoint/2010/main" val="299172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浮空</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上拉</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下</a:t>
            </a:r>
            <a:r>
              <a:rPr lang="zh-CN" altLang="en-US" sz="3200">
                <a:latin typeface="等线" panose="02010600030101010101" pitchFamily="2" charset="-122"/>
              </a:rPr>
              <a:t>拉输入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2"/>
          <a:stretch>
            <a:fillRect/>
          </a:stretch>
        </p:blipFill>
        <p:spPr>
          <a:xfrm>
            <a:off x="1596442" y="985026"/>
            <a:ext cx="9388983" cy="5400000"/>
          </a:xfrm>
          <a:prstGeom prst="rect">
            <a:avLst/>
          </a:prstGeom>
        </p:spPr>
      </p:pic>
    </p:spTree>
    <p:extLst>
      <p:ext uri="{BB962C8B-B14F-4D97-AF65-F5344CB8AC3E}">
        <p14:creationId xmlns:p14="http://schemas.microsoft.com/office/powerpoint/2010/main" val="2444225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模拟输入</a:t>
            </a:r>
          </a:p>
        </p:txBody>
      </p:sp>
      <p:pic>
        <p:nvPicPr>
          <p:cNvPr id="2" name="图片 1"/>
          <p:cNvPicPr>
            <a:picLocks noChangeAspect="1"/>
          </p:cNvPicPr>
          <p:nvPr/>
        </p:nvPicPr>
        <p:blipFill>
          <a:blip r:embed="rId2"/>
          <a:stretch>
            <a:fillRect/>
          </a:stretch>
        </p:blipFill>
        <p:spPr>
          <a:xfrm>
            <a:off x="1570751" y="1005609"/>
            <a:ext cx="9204153" cy="5400000"/>
          </a:xfrm>
          <a:prstGeom prst="rect">
            <a:avLst/>
          </a:prstGeom>
        </p:spPr>
      </p:pic>
    </p:spTree>
    <p:extLst>
      <p:ext uri="{BB962C8B-B14F-4D97-AF65-F5344CB8AC3E}">
        <p14:creationId xmlns:p14="http://schemas.microsoft.com/office/powerpoint/2010/main" val="3025192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开漏</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推挽输出</a:t>
            </a:r>
          </a:p>
        </p:txBody>
      </p:sp>
      <p:pic>
        <p:nvPicPr>
          <p:cNvPr id="5" name="图片 4"/>
          <p:cNvPicPr>
            <a:picLocks noChangeAspect="1"/>
          </p:cNvPicPr>
          <p:nvPr/>
        </p:nvPicPr>
        <p:blipFill>
          <a:blip r:embed="rId2"/>
          <a:stretch>
            <a:fillRect/>
          </a:stretch>
        </p:blipFill>
        <p:spPr>
          <a:xfrm>
            <a:off x="1257233" y="990899"/>
            <a:ext cx="9723100" cy="5400000"/>
          </a:xfrm>
          <a:prstGeom prst="rect">
            <a:avLst/>
          </a:prstGeom>
        </p:spPr>
      </p:pic>
    </p:spTree>
    <p:extLst>
      <p:ext uri="{BB962C8B-B14F-4D97-AF65-F5344CB8AC3E}">
        <p14:creationId xmlns:p14="http://schemas.microsoft.com/office/powerpoint/2010/main" val="350305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复用开漏</a:t>
            </a:r>
            <a:r>
              <a:rPr lang="en-US" altLang="zh-CN" sz="3200">
                <a:latin typeface="等线" panose="02010600030101010101" pitchFamily="2" charset="-122"/>
              </a:rPr>
              <a:t>/</a:t>
            </a:r>
            <a:r>
              <a:rPr lang="zh-CN" altLang="en-US" sz="3200">
                <a:latin typeface="等线" panose="02010600030101010101" pitchFamily="2" charset="-122"/>
              </a:rPr>
              <a:t>推挽输出</a:t>
            </a:r>
          </a:p>
        </p:txBody>
      </p:sp>
      <p:pic>
        <p:nvPicPr>
          <p:cNvPr id="2" name="图片 1"/>
          <p:cNvPicPr>
            <a:picLocks noChangeAspect="1"/>
          </p:cNvPicPr>
          <p:nvPr/>
        </p:nvPicPr>
        <p:blipFill>
          <a:blip r:embed="rId2"/>
          <a:stretch>
            <a:fillRect/>
          </a:stretch>
        </p:blipFill>
        <p:spPr>
          <a:xfrm>
            <a:off x="1661532" y="941128"/>
            <a:ext cx="9216987" cy="5400000"/>
          </a:xfrm>
          <a:prstGeom prst="rect">
            <a:avLst/>
          </a:prstGeom>
        </p:spPr>
      </p:pic>
    </p:spTree>
    <p:extLst>
      <p:ext uri="{BB962C8B-B14F-4D97-AF65-F5344CB8AC3E}">
        <p14:creationId xmlns:p14="http://schemas.microsoft.com/office/powerpoint/2010/main" val="1328273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LED</a:t>
            </a:r>
            <a:r>
              <a:rPr lang="zh-CN" altLang="en-US" sz="3200">
                <a:latin typeface="等线" panose="02010600030101010101" pitchFamily="2" charset="-122"/>
                <a:ea typeface="等线" panose="02010600030101010101" pitchFamily="2" charset="-122"/>
              </a:rPr>
              <a:t>和蜂鸣器简介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a:t>
            </a:r>
            <a:r>
              <a:rPr lang="zh-CN" altLang="en-US" sz="2800">
                <a:solidFill>
                  <a:prstClr val="black"/>
                </a:solidFill>
              </a:rPr>
              <a:t>发光二极管，正向通电点亮，反向通电不亮</a:t>
            </a:r>
            <a:endParaRPr lang="en-US" altLang="zh-CN" sz="2800">
              <a:solidFill>
                <a:prstClr val="black"/>
              </a:solidFill>
            </a:endParaRPr>
          </a:p>
          <a:p>
            <a:pPr marL="457200" indent="-457200">
              <a:buFont typeface="Arial" panose="020B0604020202020204" pitchFamily="34" charset="0"/>
              <a:buChar char="•"/>
            </a:pPr>
            <a:r>
              <a:rPr lang="zh-CN" altLang="en-US" sz="2800"/>
              <a:t>有源蜂鸣器：内部自带振荡源，将正负极接上直流电压即可持续发声，频率固定</a:t>
            </a:r>
            <a:endParaRPr lang="en-US" altLang="zh-CN" sz="2800"/>
          </a:p>
          <a:p>
            <a:pPr marL="457200" indent="-457200">
              <a:buFont typeface="Arial" panose="020B0604020202020204" pitchFamily="34" charset="0"/>
              <a:buChar char="•"/>
            </a:pPr>
            <a:r>
              <a:rPr lang="zh-CN" altLang="en-US" sz="2800"/>
              <a:t>无源蜂鸣器：内部不带振荡源，需要控制器提供振荡脉冲才可发声，调整提供振荡脉冲的频率，可发出不同频率的声音</a:t>
            </a:r>
            <a:endParaRPr lang="en-US" altLang="zh-CN" sz="2800"/>
          </a:p>
        </p:txBody>
      </p:sp>
      <p:pic>
        <p:nvPicPr>
          <p:cNvPr id="5" name="图片 4">
            <a:extLst>
              <a:ext uri="{FF2B5EF4-FFF2-40B4-BE49-F238E27FC236}">
                <a16:creationId xmlns:a16="http://schemas.microsoft.com/office/drawing/2014/main" id="{6BA2E472-F0EE-4D26-95A6-B35A567C6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674" y="3873408"/>
            <a:ext cx="3269461" cy="2105533"/>
          </a:xfrm>
          <a:prstGeom prst="rect">
            <a:avLst/>
          </a:prstGeom>
        </p:spPr>
      </p:pic>
      <p:pic>
        <p:nvPicPr>
          <p:cNvPr id="7" name="图片 6">
            <a:extLst>
              <a:ext uri="{FF2B5EF4-FFF2-40B4-BE49-F238E27FC236}">
                <a16:creationId xmlns:a16="http://schemas.microsoft.com/office/drawing/2014/main" id="{A7D1C1C2-D437-4335-A949-D832BA8ADBC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724171" y="4431069"/>
            <a:ext cx="990208" cy="990208"/>
          </a:xfrm>
          <a:prstGeom prst="rect">
            <a:avLst/>
          </a:prstGeom>
        </p:spPr>
      </p:pic>
      <p:pic>
        <p:nvPicPr>
          <p:cNvPr id="8" name="Picture 4">
            <a:extLst>
              <a:ext uri="{FF2B5EF4-FFF2-40B4-BE49-F238E27FC236}">
                <a16:creationId xmlns:a16="http://schemas.microsoft.com/office/drawing/2014/main" id="{829BE11E-7E95-4FFE-A716-6FD2E11A7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429" y="3873407"/>
            <a:ext cx="2932497" cy="21055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2221" y="3873407"/>
            <a:ext cx="2968912" cy="2105533"/>
          </a:xfrm>
          <a:prstGeom prst="rect">
            <a:avLst/>
          </a:prstGeom>
        </p:spPr>
      </p:pic>
    </p:spTree>
    <p:extLst>
      <p:ext uri="{BB962C8B-B14F-4D97-AF65-F5344CB8AC3E}">
        <p14:creationId xmlns:p14="http://schemas.microsoft.com/office/powerpoint/2010/main" val="3809025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7" name="图片 6"/>
          <p:cNvPicPr>
            <a:picLocks noChangeAspect="1"/>
          </p:cNvPicPr>
          <p:nvPr/>
        </p:nvPicPr>
        <p:blipFill>
          <a:blip r:embed="rId2"/>
          <a:stretch>
            <a:fillRect/>
          </a:stretch>
        </p:blipFill>
        <p:spPr>
          <a:xfrm>
            <a:off x="1311565" y="3828825"/>
            <a:ext cx="5049952" cy="2498317"/>
          </a:xfrm>
          <a:prstGeom prst="rect">
            <a:avLst/>
          </a:prstGeom>
        </p:spPr>
      </p:pic>
      <p:pic>
        <p:nvPicPr>
          <p:cNvPr id="9" name="图片 8"/>
          <p:cNvPicPr>
            <a:picLocks noChangeAspect="1"/>
          </p:cNvPicPr>
          <p:nvPr/>
        </p:nvPicPr>
        <p:blipFill>
          <a:blip r:embed="rId3"/>
          <a:stretch>
            <a:fillRect/>
          </a:stretch>
        </p:blipFill>
        <p:spPr>
          <a:xfrm>
            <a:off x="1311565" y="1046988"/>
            <a:ext cx="5049952" cy="2559883"/>
          </a:xfrm>
          <a:prstGeom prst="rect">
            <a:avLst/>
          </a:prstGeom>
        </p:spPr>
      </p:pic>
      <p:pic>
        <p:nvPicPr>
          <p:cNvPr id="10" name="图片 9"/>
          <p:cNvPicPr>
            <a:picLocks noChangeAspect="1"/>
          </p:cNvPicPr>
          <p:nvPr/>
        </p:nvPicPr>
        <p:blipFill>
          <a:blip r:embed="rId4"/>
          <a:stretch>
            <a:fillRect/>
          </a:stretch>
        </p:blipFill>
        <p:spPr>
          <a:xfrm>
            <a:off x="6866147" y="3955717"/>
            <a:ext cx="3854259" cy="2371425"/>
          </a:xfrm>
          <a:prstGeom prst="rect">
            <a:avLst/>
          </a:prstGeom>
        </p:spPr>
      </p:pic>
      <p:pic>
        <p:nvPicPr>
          <p:cNvPr id="11" name="图片 10"/>
          <p:cNvPicPr>
            <a:picLocks noChangeAspect="1"/>
          </p:cNvPicPr>
          <p:nvPr/>
        </p:nvPicPr>
        <p:blipFill>
          <a:blip r:embed="rId5"/>
          <a:stretch>
            <a:fillRect/>
          </a:stretch>
        </p:blipFill>
        <p:spPr>
          <a:xfrm>
            <a:off x="6866147" y="1047344"/>
            <a:ext cx="3854259" cy="2559527"/>
          </a:xfrm>
          <a:prstGeom prst="rect">
            <a:avLst/>
          </a:prstGeom>
        </p:spPr>
      </p:pic>
    </p:spTree>
    <p:extLst>
      <p:ext uri="{BB962C8B-B14F-4D97-AF65-F5344CB8AC3E}">
        <p14:creationId xmlns:p14="http://schemas.microsoft.com/office/powerpoint/2010/main" val="23820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面包板</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696" y="984760"/>
            <a:ext cx="7096788" cy="2571966"/>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696" y="3761057"/>
            <a:ext cx="7096788" cy="2672979"/>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3972" y="2292532"/>
            <a:ext cx="2774795" cy="2774795"/>
          </a:xfrm>
          <a:prstGeom prst="rect">
            <a:avLst/>
          </a:prstGeom>
        </p:spPr>
      </p:pic>
    </p:spTree>
    <p:extLst>
      <p:ext uri="{BB962C8B-B14F-4D97-AF65-F5344CB8AC3E}">
        <p14:creationId xmlns:p14="http://schemas.microsoft.com/office/powerpoint/2010/main" val="3790607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按键：常见的输入设备，按下导通，松手断开</a:t>
            </a:r>
            <a:endParaRPr lang="en-US" altLang="zh-CN" sz="2800"/>
          </a:p>
          <a:p>
            <a:pPr marL="457200" indent="-457200">
              <a:buFont typeface="Arial" panose="020B0604020202020204" pitchFamily="34" charset="0"/>
              <a:buChar char="•"/>
            </a:pPr>
            <a:r>
              <a:rPr lang="zh-CN" altLang="en-US" sz="2800"/>
              <a:t>按键抖动：由于按键内部使用的是机械式弹簧片来进行通断的，所以在按下和松手的瞬间会伴随有一连串的抖动</a:t>
            </a:r>
            <a:endParaRPr lang="en-US" altLang="zh-CN" sz="2800"/>
          </a:p>
        </p:txBody>
      </p:sp>
      <p:pic>
        <p:nvPicPr>
          <p:cNvPr id="5" name="图片 4">
            <a:extLst>
              <a:ext uri="{FF2B5EF4-FFF2-40B4-BE49-F238E27FC236}">
                <a16:creationId xmlns:a16="http://schemas.microsoft.com/office/drawing/2014/main" id="{D74813FE-177E-4C09-8C37-334FD5C1435E}"/>
              </a:ext>
            </a:extLst>
          </p:cNvPr>
          <p:cNvPicPr>
            <a:picLocks noChangeAspect="1"/>
          </p:cNvPicPr>
          <p:nvPr/>
        </p:nvPicPr>
        <p:blipFill>
          <a:blip r:embed="rId2"/>
          <a:stretch>
            <a:fillRect/>
          </a:stretch>
        </p:blipFill>
        <p:spPr>
          <a:xfrm>
            <a:off x="4853816" y="3322750"/>
            <a:ext cx="6104550" cy="2640168"/>
          </a:xfrm>
          <a:prstGeom prst="rect">
            <a:avLst/>
          </a:prstGeom>
        </p:spPr>
      </p:pic>
      <p:pic>
        <p:nvPicPr>
          <p:cNvPr id="3" name="图片 2"/>
          <p:cNvPicPr>
            <a:picLocks noChangeAspect="1"/>
          </p:cNvPicPr>
          <p:nvPr/>
        </p:nvPicPr>
        <p:blipFill rotWithShape="1">
          <a:blip r:embed="rId3" cstate="hqprint">
            <a:extLst>
              <a:ext uri="{28A0092B-C50C-407E-A947-70E740481C1C}">
                <a14:useLocalDpi xmlns:a14="http://schemas.microsoft.com/office/drawing/2010/main" val="0"/>
              </a:ext>
            </a:extLst>
          </a:blip>
          <a:srcRect l="44675" t="45041" r="32886" b="27805"/>
          <a:stretch/>
        </p:blipFill>
        <p:spPr>
          <a:xfrm>
            <a:off x="1293542" y="3322750"/>
            <a:ext cx="2908927" cy="2640168"/>
          </a:xfrm>
          <a:prstGeom prst="rect">
            <a:avLst/>
          </a:prstGeom>
        </p:spPr>
      </p:pic>
    </p:spTree>
    <p:extLst>
      <p:ext uri="{BB962C8B-B14F-4D97-AF65-F5344CB8AC3E}">
        <p14:creationId xmlns:p14="http://schemas.microsoft.com/office/powerpoint/2010/main" val="106592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软件设备</a:t>
            </a:r>
          </a:p>
        </p:txBody>
      </p:sp>
      <p:sp>
        <p:nvSpPr>
          <p:cNvPr id="5" name="文本框 4">
            <a:extLst>
              <a:ext uri="{FF2B5EF4-FFF2-40B4-BE49-F238E27FC236}">
                <a16:creationId xmlns:a16="http://schemas.microsoft.com/office/drawing/2014/main" id="{77FEBAC5-941E-4691-B212-89CE845CFF9D}"/>
              </a:ext>
            </a:extLst>
          </p:cNvPr>
          <p:cNvSpPr txBox="1"/>
          <p:nvPr/>
        </p:nvSpPr>
        <p:spPr>
          <a:xfrm>
            <a:off x="4960914" y="5264056"/>
            <a:ext cx="2270171" cy="523220"/>
          </a:xfrm>
          <a:prstGeom prst="rect">
            <a:avLst/>
          </a:prstGeom>
          <a:noFill/>
        </p:spPr>
        <p:txBody>
          <a:bodyPr wrap="square" rtlCol="0">
            <a:spAutoFit/>
          </a:bodyPr>
          <a:lstStyle/>
          <a:p>
            <a:pPr algn="ctr"/>
            <a:r>
              <a:rPr lang="en-US" altLang="zh-CN" sz="2800"/>
              <a:t>Keil5 MDK</a:t>
            </a:r>
          </a:p>
        </p:txBody>
      </p:sp>
      <p:pic>
        <p:nvPicPr>
          <p:cNvPr id="7" name="Picture 2">
            <a:extLst>
              <a:ext uri="{FF2B5EF4-FFF2-40B4-BE49-F238E27FC236}">
                <a16:creationId xmlns:a16="http://schemas.microsoft.com/office/drawing/2014/main" id="{9C5F5922-D1BD-4012-A2E6-C5779AC08C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67" b="6183"/>
          <a:stretch/>
        </p:blipFill>
        <p:spPr bwMode="auto">
          <a:xfrm>
            <a:off x="4667250" y="1917331"/>
            <a:ext cx="2857500" cy="317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075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传感器模块简介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7145680"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传感器模块：传感器元件（光敏电阻</a:t>
            </a:r>
            <a:r>
              <a:rPr lang="en-US" altLang="zh-CN" sz="2800"/>
              <a:t>/</a:t>
            </a:r>
            <a:r>
              <a:rPr lang="zh-CN" altLang="en-US" sz="2800"/>
              <a:t>热敏电阻</a:t>
            </a:r>
            <a:r>
              <a:rPr lang="en-US" altLang="zh-CN" sz="2800"/>
              <a:t>/</a:t>
            </a:r>
            <a:r>
              <a:rPr lang="zh-CN" altLang="en-US" sz="2800"/>
              <a:t>红外接收管等）的电阻会随外界模拟量的变化而变化，通过与定值电阻分压即可得到模拟电压输出，再通过电压比较器进行二值化即可得到数字电压输出</a:t>
            </a:r>
            <a:endParaRPr lang="en-US" altLang="zh-CN" sz="2800"/>
          </a:p>
        </p:txBody>
      </p:sp>
      <p:pic>
        <p:nvPicPr>
          <p:cNvPr id="3" name="图片 2"/>
          <p:cNvPicPr>
            <a:picLocks noChangeAspect="1"/>
          </p:cNvPicPr>
          <p:nvPr/>
        </p:nvPicPr>
        <p:blipFill>
          <a:blip r:embed="rId2"/>
          <a:stretch>
            <a:fillRect/>
          </a:stretch>
        </p:blipFill>
        <p:spPr>
          <a:xfrm>
            <a:off x="2126743" y="3703452"/>
            <a:ext cx="7987414" cy="2582869"/>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2479" t="33821" r="11300" b="17398"/>
          <a:stretch/>
        </p:blipFill>
        <p:spPr>
          <a:xfrm>
            <a:off x="7860628" y="1361016"/>
            <a:ext cx="3615442" cy="1997481"/>
          </a:xfrm>
          <a:prstGeom prst="rect">
            <a:avLst/>
          </a:prstGeom>
        </p:spPr>
      </p:pic>
    </p:spTree>
    <p:extLst>
      <p:ext uri="{BB962C8B-B14F-4D97-AF65-F5344CB8AC3E}">
        <p14:creationId xmlns:p14="http://schemas.microsoft.com/office/powerpoint/2010/main" val="951016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11" name="图片 10"/>
          <p:cNvPicPr>
            <a:picLocks noChangeAspect="1"/>
          </p:cNvPicPr>
          <p:nvPr/>
        </p:nvPicPr>
        <p:blipFill>
          <a:blip r:embed="rId2"/>
          <a:stretch>
            <a:fillRect/>
          </a:stretch>
        </p:blipFill>
        <p:spPr>
          <a:xfrm>
            <a:off x="3750620" y="3749619"/>
            <a:ext cx="3027463" cy="2729068"/>
          </a:xfrm>
          <a:prstGeom prst="rect">
            <a:avLst/>
          </a:prstGeom>
        </p:spPr>
      </p:pic>
      <p:pic>
        <p:nvPicPr>
          <p:cNvPr id="12" name="图片 11"/>
          <p:cNvPicPr>
            <a:picLocks noChangeAspect="1"/>
          </p:cNvPicPr>
          <p:nvPr/>
        </p:nvPicPr>
        <p:blipFill rotWithShape="1">
          <a:blip r:embed="rId3"/>
          <a:srcRect r="2275"/>
          <a:stretch/>
        </p:blipFill>
        <p:spPr>
          <a:xfrm>
            <a:off x="3750620" y="942224"/>
            <a:ext cx="3027463" cy="2623655"/>
          </a:xfrm>
          <a:prstGeom prst="rect">
            <a:avLst/>
          </a:prstGeom>
        </p:spPr>
      </p:pic>
      <p:pic>
        <p:nvPicPr>
          <p:cNvPr id="13" name="图片 12"/>
          <p:cNvPicPr>
            <a:picLocks noChangeAspect="1"/>
          </p:cNvPicPr>
          <p:nvPr/>
        </p:nvPicPr>
        <p:blipFill rotWithShape="1">
          <a:blip r:embed="rId4"/>
          <a:srcRect r="9894"/>
          <a:stretch/>
        </p:blipFill>
        <p:spPr>
          <a:xfrm>
            <a:off x="618394" y="942224"/>
            <a:ext cx="2959290" cy="2623655"/>
          </a:xfrm>
          <a:prstGeom prst="rect">
            <a:avLst/>
          </a:prstGeom>
        </p:spPr>
      </p:pic>
      <p:pic>
        <p:nvPicPr>
          <p:cNvPr id="15" name="图片 14"/>
          <p:cNvPicPr>
            <a:picLocks noChangeAspect="1"/>
          </p:cNvPicPr>
          <p:nvPr/>
        </p:nvPicPr>
        <p:blipFill rotWithShape="1">
          <a:blip r:embed="rId5"/>
          <a:srcRect l="3534" t="4621" b="4430"/>
          <a:stretch/>
        </p:blipFill>
        <p:spPr>
          <a:xfrm>
            <a:off x="618393" y="3749619"/>
            <a:ext cx="2959291" cy="2729068"/>
          </a:xfrm>
          <a:prstGeom prst="rect">
            <a:avLst/>
          </a:prstGeom>
        </p:spPr>
      </p:pic>
      <p:pic>
        <p:nvPicPr>
          <p:cNvPr id="3" name="图片 2"/>
          <p:cNvPicPr>
            <a:picLocks noChangeAspect="1"/>
          </p:cNvPicPr>
          <p:nvPr/>
        </p:nvPicPr>
        <p:blipFill>
          <a:blip r:embed="rId6"/>
          <a:stretch>
            <a:fillRect/>
          </a:stretch>
        </p:blipFill>
        <p:spPr>
          <a:xfrm>
            <a:off x="6951019" y="2525809"/>
            <a:ext cx="4771429" cy="2447619"/>
          </a:xfrm>
          <a:prstGeom prst="rect">
            <a:avLst/>
          </a:prstGeom>
        </p:spPr>
      </p:pic>
    </p:spTree>
    <p:extLst>
      <p:ext uri="{BB962C8B-B14F-4D97-AF65-F5344CB8AC3E}">
        <p14:creationId xmlns:p14="http://schemas.microsoft.com/office/powerpoint/2010/main" val="3942443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C</a:t>
            </a:r>
            <a:r>
              <a:rPr lang="zh-CN" altLang="en-US" sz="3200">
                <a:latin typeface="等线" panose="02010600030101010101" pitchFamily="2" charset="-122"/>
              </a:rPr>
              <a:t>语言数据类型</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7257629"/>
              </p:ext>
            </p:extLst>
          </p:nvPr>
        </p:nvGraphicFramePr>
        <p:xfrm>
          <a:off x="939180" y="1098803"/>
          <a:ext cx="10189737" cy="5151120"/>
        </p:xfrm>
        <a:graphic>
          <a:graphicData uri="http://schemas.openxmlformats.org/drawingml/2006/table">
            <a:tbl>
              <a:tblPr firstRow="1" bandRow="1">
                <a:tableStyleId>{93296810-A885-4BE3-A3E7-6D5BEEA58F35}</a:tableStyleId>
              </a:tblPr>
              <a:tblGrid>
                <a:gridCol w="2581619">
                  <a:extLst>
                    <a:ext uri="{9D8B030D-6E8A-4147-A177-3AD203B41FA5}">
                      <a16:colId xmlns:a16="http://schemas.microsoft.com/office/drawing/2014/main" val="4167110230"/>
                    </a:ext>
                  </a:extLst>
                </a:gridCol>
                <a:gridCol w="828177">
                  <a:extLst>
                    <a:ext uri="{9D8B030D-6E8A-4147-A177-3AD203B41FA5}">
                      <a16:colId xmlns:a16="http://schemas.microsoft.com/office/drawing/2014/main" val="1398787459"/>
                    </a:ext>
                  </a:extLst>
                </a:gridCol>
                <a:gridCol w="3446673">
                  <a:extLst>
                    <a:ext uri="{9D8B030D-6E8A-4147-A177-3AD203B41FA5}">
                      <a16:colId xmlns:a16="http://schemas.microsoft.com/office/drawing/2014/main" val="4094239450"/>
                    </a:ext>
                  </a:extLst>
                </a:gridCol>
                <a:gridCol w="1760946">
                  <a:extLst>
                    <a:ext uri="{9D8B030D-6E8A-4147-A177-3AD203B41FA5}">
                      <a16:colId xmlns:a16="http://schemas.microsoft.com/office/drawing/2014/main" val="1866939534"/>
                    </a:ext>
                  </a:extLst>
                </a:gridCol>
                <a:gridCol w="1572322">
                  <a:extLst>
                    <a:ext uri="{9D8B030D-6E8A-4147-A177-3AD203B41FA5}">
                      <a16:colId xmlns:a16="http://schemas.microsoft.com/office/drawing/2014/main" val="2950235202"/>
                    </a:ext>
                  </a:extLst>
                </a:gridCol>
              </a:tblGrid>
              <a:tr h="386401">
                <a:tc>
                  <a:txBody>
                    <a:bodyPr/>
                    <a:lstStyle/>
                    <a:p>
                      <a:pPr algn="ctr"/>
                      <a:r>
                        <a:rPr lang="zh-CN" altLang="en-US" sz="2000"/>
                        <a:t>关键字</a:t>
                      </a:r>
                    </a:p>
                  </a:txBody>
                  <a:tcPr anchor="ctr"/>
                </a:tc>
                <a:tc>
                  <a:txBody>
                    <a:bodyPr/>
                    <a:lstStyle/>
                    <a:p>
                      <a:pPr algn="ctr"/>
                      <a:r>
                        <a:rPr lang="zh-CN" altLang="en-US" sz="2000"/>
                        <a:t>位数</a:t>
                      </a:r>
                    </a:p>
                  </a:txBody>
                  <a:tcPr anchor="ctr"/>
                </a:tc>
                <a:tc>
                  <a:txBody>
                    <a:bodyPr/>
                    <a:lstStyle/>
                    <a:p>
                      <a:pPr algn="ctr"/>
                      <a:r>
                        <a:rPr lang="zh-CN" altLang="en-US" sz="2000"/>
                        <a:t>表示范围</a:t>
                      </a:r>
                    </a:p>
                  </a:txBody>
                  <a:tcPr anchor="ctr"/>
                </a:tc>
                <a:tc>
                  <a:txBody>
                    <a:bodyPr/>
                    <a:lstStyle/>
                    <a:p>
                      <a:pPr algn="ctr"/>
                      <a:r>
                        <a:rPr lang="en-US" altLang="zh-CN" sz="2000"/>
                        <a:t>stdint</a:t>
                      </a:r>
                      <a:r>
                        <a:rPr lang="zh-CN" altLang="en-US" sz="2000"/>
                        <a:t>关键字</a:t>
                      </a:r>
                    </a:p>
                  </a:txBody>
                  <a:tcPr anchor="ctr"/>
                </a:tc>
                <a:tc>
                  <a:txBody>
                    <a:bodyPr/>
                    <a:lstStyle/>
                    <a:p>
                      <a:pPr algn="ctr"/>
                      <a:r>
                        <a:rPr lang="en-US" altLang="zh-CN" sz="2000"/>
                        <a:t>ST</a:t>
                      </a:r>
                      <a:r>
                        <a:rPr lang="zh-CN" altLang="en-US" sz="2000"/>
                        <a:t>关键字</a:t>
                      </a:r>
                    </a:p>
                  </a:txBody>
                  <a:tcPr anchor="ctr"/>
                </a:tc>
                <a:extLst>
                  <a:ext uri="{0D108BD9-81ED-4DB2-BD59-A6C34878D82A}">
                    <a16:rowId xmlns:a16="http://schemas.microsoft.com/office/drawing/2014/main" val="3948556542"/>
                  </a:ext>
                </a:extLst>
              </a:tr>
              <a:tr h="386401">
                <a:tc>
                  <a:txBody>
                    <a:bodyPr/>
                    <a:lstStyle/>
                    <a:p>
                      <a:pPr algn="ctr"/>
                      <a:r>
                        <a:rPr lang="en-US" altLang="zh-CN" sz="2000"/>
                        <a:t>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-128 ~ 127</a:t>
                      </a:r>
                      <a:endParaRPr lang="zh-CN" altLang="en-US" sz="2000"/>
                    </a:p>
                  </a:txBody>
                  <a:tcPr anchor="ctr"/>
                </a:tc>
                <a:tc>
                  <a:txBody>
                    <a:bodyPr/>
                    <a:lstStyle/>
                    <a:p>
                      <a:pPr algn="ctr"/>
                      <a:r>
                        <a:rPr lang="en-US" altLang="zh-CN" sz="2000"/>
                        <a:t>int8_t</a:t>
                      </a:r>
                      <a:endParaRPr lang="zh-CN" altLang="en-US" sz="2000"/>
                    </a:p>
                  </a:txBody>
                  <a:tcPr anchor="ctr"/>
                </a:tc>
                <a:tc>
                  <a:txBody>
                    <a:bodyPr/>
                    <a:lstStyle/>
                    <a:p>
                      <a:pPr algn="ctr"/>
                      <a:r>
                        <a:rPr lang="en-US" altLang="zh-CN" sz="2000"/>
                        <a:t>s8</a:t>
                      </a:r>
                      <a:endParaRPr lang="zh-CN" altLang="en-US" sz="2000"/>
                    </a:p>
                  </a:txBody>
                  <a:tcPr anchor="ctr"/>
                </a:tc>
                <a:extLst>
                  <a:ext uri="{0D108BD9-81ED-4DB2-BD59-A6C34878D82A}">
                    <a16:rowId xmlns:a16="http://schemas.microsoft.com/office/drawing/2014/main" val="995553356"/>
                  </a:ext>
                </a:extLst>
              </a:tr>
              <a:tr h="386401">
                <a:tc>
                  <a:txBody>
                    <a:bodyPr/>
                    <a:lstStyle/>
                    <a:p>
                      <a:pPr algn="ctr"/>
                      <a:r>
                        <a:rPr lang="en-US" altLang="zh-CN" sz="2000"/>
                        <a:t>unsigned 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0 ~ 255</a:t>
                      </a:r>
                      <a:endParaRPr lang="zh-CN" altLang="en-US" sz="2000"/>
                    </a:p>
                  </a:txBody>
                  <a:tcPr anchor="ctr"/>
                </a:tc>
                <a:tc>
                  <a:txBody>
                    <a:bodyPr/>
                    <a:lstStyle/>
                    <a:p>
                      <a:pPr algn="ctr"/>
                      <a:r>
                        <a:rPr lang="en-US" altLang="zh-CN" sz="2000"/>
                        <a:t>uint8_t</a:t>
                      </a:r>
                      <a:endParaRPr lang="zh-CN" altLang="en-US" sz="2000"/>
                    </a:p>
                  </a:txBody>
                  <a:tcPr anchor="ctr"/>
                </a:tc>
                <a:tc>
                  <a:txBody>
                    <a:bodyPr/>
                    <a:lstStyle/>
                    <a:p>
                      <a:pPr algn="ctr"/>
                      <a:r>
                        <a:rPr lang="en-US" altLang="zh-CN" sz="2000"/>
                        <a:t>u8</a:t>
                      </a:r>
                      <a:endParaRPr lang="zh-CN" altLang="en-US" sz="2000"/>
                    </a:p>
                  </a:txBody>
                  <a:tcPr anchor="ctr"/>
                </a:tc>
                <a:extLst>
                  <a:ext uri="{0D108BD9-81ED-4DB2-BD59-A6C34878D82A}">
                    <a16:rowId xmlns:a16="http://schemas.microsoft.com/office/drawing/2014/main" val="3624973303"/>
                  </a:ext>
                </a:extLst>
              </a:tr>
              <a:tr h="386401">
                <a:tc>
                  <a:txBody>
                    <a:bodyPr/>
                    <a:lstStyle/>
                    <a:p>
                      <a:pPr algn="ctr"/>
                      <a:r>
                        <a:rPr lang="en-US" altLang="zh-CN" sz="2000"/>
                        <a:t>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-32768 ~ 32767</a:t>
                      </a:r>
                      <a:endParaRPr lang="zh-CN" altLang="en-US" sz="2000"/>
                    </a:p>
                  </a:txBody>
                  <a:tcPr anchor="ctr"/>
                </a:tc>
                <a:tc>
                  <a:txBody>
                    <a:bodyPr/>
                    <a:lstStyle/>
                    <a:p>
                      <a:pPr algn="ctr"/>
                      <a:r>
                        <a:rPr lang="en-US" altLang="zh-CN" sz="2000"/>
                        <a:t>int16_t</a:t>
                      </a:r>
                      <a:endParaRPr lang="zh-CN" altLang="en-US" sz="2000"/>
                    </a:p>
                  </a:txBody>
                  <a:tcPr anchor="ctr"/>
                </a:tc>
                <a:tc>
                  <a:txBody>
                    <a:bodyPr/>
                    <a:lstStyle/>
                    <a:p>
                      <a:pPr algn="ctr"/>
                      <a:r>
                        <a:rPr lang="en-US" altLang="zh-CN" sz="2000"/>
                        <a:t>s16</a:t>
                      </a:r>
                      <a:endParaRPr lang="zh-CN" altLang="en-US" sz="2000"/>
                    </a:p>
                  </a:txBody>
                  <a:tcPr anchor="ctr"/>
                </a:tc>
                <a:extLst>
                  <a:ext uri="{0D108BD9-81ED-4DB2-BD59-A6C34878D82A}">
                    <a16:rowId xmlns:a16="http://schemas.microsoft.com/office/drawing/2014/main" val="1553425888"/>
                  </a:ext>
                </a:extLst>
              </a:tr>
              <a:tr h="386401">
                <a:tc>
                  <a:txBody>
                    <a:bodyPr/>
                    <a:lstStyle/>
                    <a:p>
                      <a:pPr algn="ctr"/>
                      <a:r>
                        <a:rPr lang="en-US" altLang="zh-CN" sz="2000"/>
                        <a:t>unsigned 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0 ~ 65535</a:t>
                      </a:r>
                      <a:endParaRPr lang="zh-CN" altLang="en-US" sz="2000"/>
                    </a:p>
                  </a:txBody>
                  <a:tcPr anchor="ctr"/>
                </a:tc>
                <a:tc>
                  <a:txBody>
                    <a:bodyPr/>
                    <a:lstStyle/>
                    <a:p>
                      <a:pPr algn="ctr"/>
                      <a:r>
                        <a:rPr lang="en-US" altLang="zh-CN" sz="2000"/>
                        <a:t>uint16_t</a:t>
                      </a:r>
                      <a:endParaRPr lang="zh-CN" altLang="en-US" sz="2000"/>
                    </a:p>
                  </a:txBody>
                  <a:tcPr anchor="ctr"/>
                </a:tc>
                <a:tc>
                  <a:txBody>
                    <a:bodyPr/>
                    <a:lstStyle/>
                    <a:p>
                      <a:pPr algn="ctr"/>
                      <a:r>
                        <a:rPr lang="en-US" altLang="zh-CN" sz="2000"/>
                        <a:t>u16</a:t>
                      </a:r>
                      <a:endParaRPr lang="zh-CN" altLang="en-US" sz="2000"/>
                    </a:p>
                  </a:txBody>
                  <a:tcPr anchor="ctr"/>
                </a:tc>
                <a:extLst>
                  <a:ext uri="{0D108BD9-81ED-4DB2-BD59-A6C34878D82A}">
                    <a16:rowId xmlns:a16="http://schemas.microsoft.com/office/drawing/2014/main" val="1521420940"/>
                  </a:ext>
                </a:extLst>
              </a:tr>
              <a:tr h="386401">
                <a:tc>
                  <a:txBody>
                    <a:bodyPr/>
                    <a:lstStyle/>
                    <a:p>
                      <a:pPr algn="ctr"/>
                      <a:r>
                        <a:rPr lang="en-US" altLang="zh-CN" sz="2000"/>
                        <a:t>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r>
                        <a:rPr lang="en-US" altLang="zh-CN" sz="2000"/>
                        <a:t>int32_t</a:t>
                      </a:r>
                      <a:endParaRPr lang="zh-CN" altLang="en-US" sz="2000"/>
                    </a:p>
                  </a:txBody>
                  <a:tcPr anchor="ctr"/>
                </a:tc>
                <a:tc>
                  <a:txBody>
                    <a:bodyPr/>
                    <a:lstStyle/>
                    <a:p>
                      <a:pPr algn="ctr"/>
                      <a:r>
                        <a:rPr lang="en-US" altLang="zh-CN" sz="2000"/>
                        <a:t>s32</a:t>
                      </a:r>
                      <a:endParaRPr lang="zh-CN" altLang="en-US" sz="2000"/>
                    </a:p>
                  </a:txBody>
                  <a:tcPr anchor="ctr"/>
                </a:tc>
                <a:extLst>
                  <a:ext uri="{0D108BD9-81ED-4DB2-BD59-A6C34878D82A}">
                    <a16:rowId xmlns:a16="http://schemas.microsoft.com/office/drawing/2014/main" val="2762637530"/>
                  </a:ext>
                </a:extLst>
              </a:tr>
              <a:tr h="386401">
                <a:tc>
                  <a:txBody>
                    <a:bodyPr/>
                    <a:lstStyle/>
                    <a:p>
                      <a:pPr algn="ctr"/>
                      <a:r>
                        <a:rPr lang="en-US" altLang="zh-CN" sz="2000"/>
                        <a:t>unsigned 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0 ~ 4294967295</a:t>
                      </a:r>
                      <a:endParaRPr lang="zh-CN" altLang="en-US" sz="2000"/>
                    </a:p>
                  </a:txBody>
                  <a:tcPr anchor="ctr"/>
                </a:tc>
                <a:tc>
                  <a:txBody>
                    <a:bodyPr/>
                    <a:lstStyle/>
                    <a:p>
                      <a:pPr algn="ctr"/>
                      <a:r>
                        <a:rPr lang="en-US" altLang="zh-CN" sz="2000"/>
                        <a:t>uint32_t</a:t>
                      </a:r>
                      <a:endParaRPr lang="zh-CN" altLang="en-US" sz="2000"/>
                    </a:p>
                  </a:txBody>
                  <a:tcPr anchor="ctr"/>
                </a:tc>
                <a:tc>
                  <a:txBody>
                    <a:bodyPr/>
                    <a:lstStyle/>
                    <a:p>
                      <a:pPr algn="ctr"/>
                      <a:r>
                        <a:rPr lang="en-US" altLang="zh-CN" sz="2000"/>
                        <a:t>u32</a:t>
                      </a:r>
                      <a:endParaRPr lang="zh-CN" altLang="en-US" sz="2000"/>
                    </a:p>
                  </a:txBody>
                  <a:tcPr anchor="ctr"/>
                </a:tc>
                <a:extLst>
                  <a:ext uri="{0D108BD9-81ED-4DB2-BD59-A6C34878D82A}">
                    <a16:rowId xmlns:a16="http://schemas.microsoft.com/office/drawing/2014/main" val="3234896036"/>
                  </a:ext>
                </a:extLst>
              </a:tr>
              <a:tr h="386401">
                <a:tc>
                  <a:txBody>
                    <a:bodyPr/>
                    <a:lstStyle/>
                    <a:p>
                      <a:pPr algn="ctr"/>
                      <a:r>
                        <a:rPr lang="en-US" altLang="zh-CN" sz="2000"/>
                        <a:t>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3281711937"/>
                  </a:ext>
                </a:extLst>
              </a:tr>
              <a:tr h="386401">
                <a:tc>
                  <a:txBody>
                    <a:bodyPr/>
                    <a:lstStyle/>
                    <a:p>
                      <a:pPr algn="ctr"/>
                      <a:r>
                        <a:rPr lang="en-US" altLang="zh-CN" sz="2000"/>
                        <a:t>unsigned 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0 ~ 4294967295</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2931728802"/>
                  </a:ext>
                </a:extLst>
              </a:tr>
              <a:tr h="386401">
                <a:tc>
                  <a:txBody>
                    <a:bodyPr/>
                    <a:lstStyle/>
                    <a:p>
                      <a:pPr algn="ctr"/>
                      <a:r>
                        <a:rPr lang="en-US" altLang="zh-CN" sz="2000"/>
                        <a:t>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-(2^64)/2 ~ (2^64)/2-1</a:t>
                      </a:r>
                      <a:endParaRPr lang="zh-CN" altLang="en-US" sz="2000"/>
                    </a:p>
                  </a:txBody>
                  <a:tcPr anchor="ctr"/>
                </a:tc>
                <a:tc>
                  <a:txBody>
                    <a:bodyPr/>
                    <a:lstStyle/>
                    <a:p>
                      <a:pPr algn="ctr"/>
                      <a:r>
                        <a:rPr lang="en-US" altLang="zh-CN" sz="2000"/>
                        <a:t>int64_t</a:t>
                      </a: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3479739400"/>
                  </a:ext>
                </a:extLst>
              </a:tr>
              <a:tr h="386401">
                <a:tc>
                  <a:txBody>
                    <a:bodyPr/>
                    <a:lstStyle/>
                    <a:p>
                      <a:pPr algn="ctr"/>
                      <a:r>
                        <a:rPr lang="en-US" altLang="zh-CN" sz="2000"/>
                        <a:t>unsigned 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0 ~ (2^64)-1</a:t>
                      </a:r>
                      <a:endParaRPr lang="zh-CN" altLang="en-US" sz="2000"/>
                    </a:p>
                  </a:txBody>
                  <a:tcPr anchor="ctr"/>
                </a:tc>
                <a:tc>
                  <a:txBody>
                    <a:bodyPr/>
                    <a:lstStyle/>
                    <a:p>
                      <a:pPr algn="ctr"/>
                      <a:r>
                        <a:rPr lang="en-US" altLang="zh-CN" sz="2000"/>
                        <a:t>uint64_t</a:t>
                      </a: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2426135096"/>
                  </a:ext>
                </a:extLst>
              </a:tr>
              <a:tr h="386401">
                <a:tc>
                  <a:txBody>
                    <a:bodyPr/>
                    <a:lstStyle/>
                    <a:p>
                      <a:pPr algn="ctr"/>
                      <a:r>
                        <a:rPr lang="en-US" altLang="zh-CN" sz="2000"/>
                        <a:t>float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-3.4e38 ~ 3.4e38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2274539228"/>
                  </a:ext>
                </a:extLst>
              </a:tr>
              <a:tr h="386401">
                <a:tc>
                  <a:txBody>
                    <a:bodyPr/>
                    <a:lstStyle/>
                    <a:p>
                      <a:pPr algn="ctr"/>
                      <a:r>
                        <a:rPr lang="en-US" altLang="zh-CN" sz="2000"/>
                        <a:t>double</a:t>
                      </a:r>
                      <a:endParaRPr lang="zh-CN" altLang="en-US" sz="2000"/>
                    </a:p>
                  </a:txBody>
                  <a:tcPr anchor="ctr"/>
                </a:tc>
                <a:tc>
                  <a:txBody>
                    <a:bodyPr/>
                    <a:lstStyle/>
                    <a:p>
                      <a:pPr algn="ctr"/>
                      <a:r>
                        <a:rPr lang="en-US" altLang="zh-CN" sz="2000"/>
                        <a:t>64</a:t>
                      </a:r>
                      <a:endParaRPr lang="zh-CN" altLang="en-US" sz="2000"/>
                    </a:p>
                  </a:txBody>
                  <a:tcPr anchor="ctr"/>
                </a:tc>
                <a:tc>
                  <a:txBody>
                    <a:bodyPr/>
                    <a:lstStyle/>
                    <a:p>
                      <a:pPr algn="ctr"/>
                      <a:r>
                        <a:rPr lang="en-US" altLang="zh-CN" sz="2000"/>
                        <a:t>-1.7e308 ~ 1.7e308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4063950437"/>
                  </a:ext>
                </a:extLst>
              </a:tr>
            </a:tbl>
          </a:graphicData>
        </a:graphic>
      </p:graphicFrame>
    </p:spTree>
    <p:extLst>
      <p:ext uri="{BB962C8B-B14F-4D97-AF65-F5344CB8AC3E}">
        <p14:creationId xmlns:p14="http://schemas.microsoft.com/office/powerpoint/2010/main" val="2960787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语言宏定义</a:t>
            </a:r>
          </a:p>
        </p:txBody>
      </p:sp>
      <p:sp>
        <p:nvSpPr>
          <p:cNvPr id="7" name="文本框 6">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#define</a:t>
            </a:r>
          </a:p>
          <a:p>
            <a:pPr marL="457200" indent="-457200">
              <a:buFont typeface="Arial" panose="020B0604020202020204" pitchFamily="34" charset="0"/>
              <a:buChar char="•"/>
            </a:pPr>
            <a:r>
              <a:rPr lang="zh-CN" altLang="en-US" sz="2800"/>
              <a:t>用途：用一个字符串代替一个数字，便于理解，防止出错；提取程序中经常出现的参数，便于快速修改</a:t>
            </a:r>
            <a:endParaRPr lang="en-US" altLang="zh-CN" sz="2800"/>
          </a:p>
          <a:p>
            <a:pPr marL="457200" indent="-457200">
              <a:buFont typeface="Arial" panose="020B0604020202020204" pitchFamily="34" charset="0"/>
              <a:buChar char="•"/>
            </a:pPr>
            <a:r>
              <a:rPr lang="zh-CN" altLang="en-US" sz="2800"/>
              <a:t>定义宏定义：</a:t>
            </a:r>
            <a:endParaRPr lang="en-US" altLang="zh-CN" sz="2800"/>
          </a:p>
          <a:p>
            <a:r>
              <a:rPr lang="en-US" altLang="zh-CN" sz="2800"/>
              <a:t>	</a:t>
            </a:r>
            <a:r>
              <a:rPr lang="en-US" altLang="zh-CN" sz="2800">
                <a:latin typeface="Consolas" panose="020B0609020204030204" pitchFamily="49" charset="0"/>
              </a:rPr>
              <a:t>#define ABC 12345</a:t>
            </a:r>
          </a:p>
          <a:p>
            <a:pPr marL="457200" indent="-457200">
              <a:buFont typeface="Arial" panose="020B0604020202020204" pitchFamily="34" charset="0"/>
              <a:buChar char="•"/>
            </a:pPr>
            <a:r>
              <a:rPr lang="zh-CN" altLang="en-US" sz="2800">
                <a:latin typeface="Consolas" panose="020B0609020204030204" pitchFamily="49" charset="0"/>
              </a:rPr>
              <a:t>引用宏定义：</a:t>
            </a:r>
            <a:endParaRPr lang="en-US" altLang="zh-CN" sz="2800">
              <a:latin typeface="Consolas" panose="020B0609020204030204" pitchFamily="49" charset="0"/>
            </a:endParaRPr>
          </a:p>
          <a:p>
            <a:r>
              <a:rPr lang="en-US" altLang="zh-CN" sz="2800">
                <a:latin typeface="Consolas" panose="020B0609020204030204" pitchFamily="49" charset="0"/>
              </a:rPr>
              <a:t>	int a = ABC;	//</a:t>
            </a:r>
            <a:r>
              <a:rPr lang="zh-CN" altLang="en-US" sz="2800">
                <a:latin typeface="Consolas" panose="020B0609020204030204" pitchFamily="49" charset="0"/>
              </a:rPr>
              <a:t>等效于</a:t>
            </a:r>
            <a:r>
              <a:rPr lang="en-US" altLang="zh-CN" sz="2800">
                <a:latin typeface="Consolas" panose="020B0609020204030204" pitchFamily="49" charset="0"/>
              </a:rPr>
              <a:t>int a = 12345;</a:t>
            </a:r>
          </a:p>
        </p:txBody>
      </p:sp>
    </p:spTree>
    <p:extLst>
      <p:ext uri="{BB962C8B-B14F-4D97-AF65-F5344CB8AC3E}">
        <p14:creationId xmlns:p14="http://schemas.microsoft.com/office/powerpoint/2010/main" val="4065624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a:t>
            </a:r>
            <a:r>
              <a:rPr lang="en-US" altLang="zh-CN" sz="3200">
                <a:latin typeface="等线" panose="02010600030101010101" pitchFamily="2" charset="-122"/>
                <a:ea typeface="等线" panose="02010600030101010101" pitchFamily="2" charset="-122"/>
              </a:rPr>
              <a:t>typedef</a:t>
            </a:r>
            <a:endParaRPr lang="zh-CN" altLang="en-US" sz="3200">
              <a:latin typeface="等线" panose="02010600030101010101" pitchFamily="2" charset="-122"/>
              <a:ea typeface="等线" panose="02010600030101010101" pitchFamily="2" charset="-122"/>
            </a:endParaRPr>
          </a:p>
        </p:txBody>
      </p:sp>
      <p:sp>
        <p:nvSpPr>
          <p:cNvPr id="7" name="文本框 6">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typedef</a:t>
            </a:r>
          </a:p>
          <a:p>
            <a:pPr marL="457200" indent="-457200">
              <a:buFont typeface="Arial" panose="020B0604020202020204" pitchFamily="34" charset="0"/>
              <a:buChar char="•"/>
            </a:pPr>
            <a:r>
              <a:rPr lang="zh-CN" altLang="en-US" sz="2800"/>
              <a:t>用途：将一个比较长的变量类型名换个名字，便于使用</a:t>
            </a:r>
            <a:endParaRPr lang="en-US" altLang="zh-CN" sz="2800"/>
          </a:p>
          <a:p>
            <a:pPr marL="457200" indent="-457200">
              <a:buFont typeface="Arial" panose="020B0604020202020204" pitchFamily="34" charset="0"/>
              <a:buChar char="•"/>
            </a:pPr>
            <a:r>
              <a:rPr lang="zh-CN" altLang="en-US" sz="2800"/>
              <a:t>定义</a:t>
            </a:r>
            <a:r>
              <a:rPr lang="en-US" altLang="zh-CN" sz="2800">
                <a:latin typeface="Consolas" panose="020B0609020204030204" pitchFamily="49" charset="0"/>
              </a:rPr>
              <a:t>typedef</a:t>
            </a:r>
            <a:r>
              <a:rPr lang="zh-CN" altLang="en-US" sz="2800"/>
              <a:t>：</a:t>
            </a:r>
            <a:endParaRPr lang="en-US" altLang="zh-CN" sz="2800"/>
          </a:p>
          <a:p>
            <a:r>
              <a:rPr lang="en-US" altLang="zh-CN" sz="2800"/>
              <a:t>	</a:t>
            </a:r>
            <a:r>
              <a:rPr lang="en-US" altLang="zh-CN" sz="2800">
                <a:latin typeface="Consolas" panose="020B0609020204030204" pitchFamily="49" charset="0"/>
              </a:rPr>
              <a:t>typedef unsigned char uint8_t;</a:t>
            </a:r>
          </a:p>
          <a:p>
            <a:pPr marL="457200" indent="-457200">
              <a:buFont typeface="Arial" panose="020B0604020202020204" pitchFamily="34" charset="0"/>
              <a:buChar char="•"/>
            </a:pPr>
            <a:r>
              <a:rPr lang="zh-CN" altLang="en-US" sz="2800">
                <a:latin typeface="Consolas" panose="020B0609020204030204" pitchFamily="49" charset="0"/>
              </a:rPr>
              <a:t>引用</a:t>
            </a:r>
            <a:r>
              <a:rPr lang="en-US" altLang="zh-CN" sz="2800">
                <a:latin typeface="Consolas" panose="020B0609020204030204" pitchFamily="49" charset="0"/>
              </a:rPr>
              <a:t>typedef</a:t>
            </a:r>
            <a:r>
              <a:rPr lang="zh-CN" altLang="en-US" sz="2800">
                <a:latin typeface="Consolas" panose="020B0609020204030204" pitchFamily="49" charset="0"/>
              </a:rPr>
              <a:t>：</a:t>
            </a:r>
            <a:endParaRPr lang="en-US" altLang="zh-CN" sz="2800">
              <a:latin typeface="Consolas" panose="020B0609020204030204" pitchFamily="49" charset="0"/>
            </a:endParaRPr>
          </a:p>
          <a:p>
            <a:r>
              <a:rPr lang="en-US" altLang="zh-CN" sz="2800">
                <a:latin typeface="Consolas" panose="020B0609020204030204" pitchFamily="49" charset="0"/>
              </a:rPr>
              <a:t>	 uint8_t a;	//</a:t>
            </a:r>
            <a:r>
              <a:rPr lang="zh-CN" altLang="en-US" sz="2800">
                <a:latin typeface="Consolas" panose="020B0609020204030204" pitchFamily="49" charset="0"/>
              </a:rPr>
              <a:t>等效于</a:t>
            </a:r>
            <a:r>
              <a:rPr lang="en-US" altLang="zh-CN" sz="2800">
                <a:latin typeface="Consolas" panose="020B0609020204030204" pitchFamily="49" charset="0"/>
              </a:rPr>
              <a:t>unsigned char a;</a:t>
            </a:r>
          </a:p>
        </p:txBody>
      </p:sp>
    </p:spTree>
    <p:extLst>
      <p:ext uri="{BB962C8B-B14F-4D97-AF65-F5344CB8AC3E}">
        <p14:creationId xmlns:p14="http://schemas.microsoft.com/office/powerpoint/2010/main" val="493118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语言结构体</a:t>
            </a:r>
            <a:endParaRPr lang="en-US" altLang="zh-CN"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32453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struct</a:t>
            </a:r>
          </a:p>
          <a:p>
            <a:pPr marL="457200" indent="-457200">
              <a:buFont typeface="Arial" panose="020B0604020202020204" pitchFamily="34" charset="0"/>
              <a:buChar char="•"/>
            </a:pPr>
            <a:r>
              <a:rPr lang="zh-CN" altLang="en-US" sz="2800"/>
              <a:t>用途：数据打包，不同类型变量的集合</a:t>
            </a:r>
            <a:endParaRPr lang="en-US" altLang="zh-CN" sz="2800"/>
          </a:p>
          <a:p>
            <a:pPr marL="457200" indent="-457200">
              <a:buFont typeface="Arial" panose="020B0604020202020204" pitchFamily="34" charset="0"/>
              <a:buChar char="•"/>
            </a:pPr>
            <a:r>
              <a:rPr lang="zh-CN" altLang="en-US" sz="2800"/>
              <a:t>定义结构体变量：</a:t>
            </a:r>
            <a:endParaRPr lang="en-US" altLang="zh-CN" sz="2800"/>
          </a:p>
          <a:p>
            <a:r>
              <a:rPr lang="en-US" altLang="zh-CN" sz="2800"/>
              <a:t>	</a:t>
            </a:r>
            <a:r>
              <a:rPr lang="en-US" altLang="zh-CN" sz="2800">
                <a:latin typeface="Consolas" panose="020B0609020204030204" pitchFamily="49" charset="0"/>
              </a:rPr>
              <a:t>struct{char x; int y; float z;} StructName;</a:t>
            </a:r>
          </a:p>
          <a:p>
            <a:r>
              <a:rPr lang="en-US" altLang="zh-CN" sz="2800"/>
              <a:t>	</a:t>
            </a:r>
            <a:r>
              <a:rPr lang="zh-CN" altLang="en-US" sz="2800"/>
              <a:t>因为结构体变量类型较长，所以通常用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引用结构体成员：</a:t>
            </a:r>
            <a:endParaRPr lang="en-US" altLang="zh-CN" sz="2800"/>
          </a:p>
          <a:p>
            <a:r>
              <a:rPr lang="en-US" altLang="zh-CN" sz="2800"/>
              <a:t>	</a:t>
            </a:r>
            <a:r>
              <a:rPr lang="en-US" altLang="zh-CN" sz="2800">
                <a:latin typeface="Consolas" panose="020B0609020204030204" pitchFamily="49" charset="0"/>
              </a:rPr>
              <a:t>StructName.x = 'A';</a:t>
            </a:r>
          </a:p>
          <a:p>
            <a:r>
              <a:rPr lang="en-US" altLang="zh-CN" sz="2800"/>
              <a:t>	</a:t>
            </a:r>
            <a:r>
              <a:rPr lang="en-US" altLang="zh-CN" sz="2800">
                <a:latin typeface="Consolas" panose="020B0609020204030204" pitchFamily="49" charset="0"/>
              </a:rPr>
              <a:t>StructName.y = 66;</a:t>
            </a:r>
          </a:p>
          <a:p>
            <a:r>
              <a:rPr lang="en-US" altLang="zh-CN" sz="2800"/>
              <a:t>	</a:t>
            </a:r>
            <a:r>
              <a:rPr lang="en-US" altLang="zh-CN" sz="2800">
                <a:latin typeface="Consolas" panose="020B0609020204030204" pitchFamily="49" charset="0"/>
              </a:rPr>
              <a:t>StructName.z = 1.23;</a:t>
            </a:r>
          </a:p>
          <a:p>
            <a:r>
              <a:rPr lang="zh-CN" altLang="en-US" sz="2800"/>
              <a:t>或</a:t>
            </a:r>
            <a:r>
              <a:rPr lang="en-US" altLang="zh-CN" sz="2800"/>
              <a:t>	</a:t>
            </a:r>
            <a:r>
              <a:rPr lang="en-US" altLang="zh-CN" sz="2800">
                <a:latin typeface="Consolas" panose="020B0609020204030204" pitchFamily="49" charset="0"/>
              </a:rPr>
              <a:t>pStructName-&gt;x = 'A';</a:t>
            </a:r>
            <a:r>
              <a:rPr lang="en-US" altLang="zh-CN" sz="2800"/>
              <a:t>	//</a:t>
            </a:r>
            <a:r>
              <a:rPr lang="en-US" altLang="zh-CN" sz="2800">
                <a:latin typeface="Consolas" panose="020B0609020204030204" pitchFamily="49" charset="0"/>
              </a:rPr>
              <a:t>pStructName</a:t>
            </a:r>
            <a:r>
              <a:rPr lang="zh-CN" altLang="en-US" sz="2800"/>
              <a:t>为结构体的地址</a:t>
            </a:r>
            <a:r>
              <a:rPr lang="en-US" altLang="zh-CN" sz="2800"/>
              <a:t>	</a:t>
            </a:r>
            <a:r>
              <a:rPr lang="en-US" altLang="zh-CN" sz="2800">
                <a:latin typeface="Consolas" panose="020B0609020204030204" pitchFamily="49" charset="0"/>
              </a:rPr>
              <a:t>pStructName-&gt;y = 66;</a:t>
            </a:r>
          </a:p>
          <a:p>
            <a:r>
              <a:rPr lang="en-US" altLang="zh-CN" sz="2800"/>
              <a:t>	</a:t>
            </a:r>
            <a:r>
              <a:rPr lang="en-US" altLang="zh-CN" sz="2800">
                <a:latin typeface="Consolas" panose="020B0609020204030204" pitchFamily="49" charset="0"/>
              </a:rPr>
              <a:t>pStructName-&gt;z = 1.23;</a:t>
            </a:r>
          </a:p>
        </p:txBody>
      </p:sp>
    </p:spTree>
    <p:extLst>
      <p:ext uri="{BB962C8B-B14F-4D97-AF65-F5344CB8AC3E}">
        <p14:creationId xmlns:p14="http://schemas.microsoft.com/office/powerpoint/2010/main" val="333108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语言枚举</a:t>
            </a:r>
          </a:p>
        </p:txBody>
      </p:sp>
      <p:sp>
        <p:nvSpPr>
          <p:cNvPr id="5" name="文本框 4">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enum</a:t>
            </a:r>
          </a:p>
          <a:p>
            <a:pPr marL="457200" indent="-457200">
              <a:buFont typeface="Arial" panose="020B0604020202020204" pitchFamily="34" charset="0"/>
              <a:buChar char="•"/>
            </a:pPr>
            <a:r>
              <a:rPr lang="zh-CN" altLang="en-US" sz="2800"/>
              <a:t>用途：定义一个取值受限制的整型变量，用于限制变量取值范围；宏定义的集合</a:t>
            </a:r>
            <a:endParaRPr lang="en-US" altLang="zh-CN" sz="2800"/>
          </a:p>
          <a:p>
            <a:pPr marL="457200" indent="-457200">
              <a:buFont typeface="Arial" panose="020B0604020202020204" pitchFamily="34" charset="0"/>
              <a:buChar char="•"/>
            </a:pPr>
            <a:r>
              <a:rPr lang="zh-CN" altLang="en-US" sz="2800"/>
              <a:t>定义枚举变量：</a:t>
            </a:r>
            <a:endParaRPr lang="en-US" altLang="zh-CN" sz="2800"/>
          </a:p>
          <a:p>
            <a:r>
              <a:rPr lang="en-US" altLang="zh-CN" sz="2800"/>
              <a:t>	</a:t>
            </a:r>
            <a:r>
              <a:rPr lang="en-US" altLang="zh-CN" sz="2800">
                <a:latin typeface="Consolas" panose="020B0609020204030204" pitchFamily="49" charset="0"/>
              </a:rPr>
              <a:t>enum{FALSE = 0, TRUE = 1} EnumName;</a:t>
            </a:r>
          </a:p>
          <a:p>
            <a:r>
              <a:rPr lang="en-US" altLang="zh-CN" sz="2800"/>
              <a:t>	</a:t>
            </a:r>
            <a:r>
              <a:rPr lang="zh-CN" altLang="en-US" sz="2800"/>
              <a:t>因为枚举变量类型较长，所以通常用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引用枚举成员：</a:t>
            </a:r>
            <a:endParaRPr lang="en-US" altLang="zh-CN" sz="2800"/>
          </a:p>
          <a:p>
            <a:r>
              <a:rPr lang="en-US" altLang="zh-CN" sz="2800"/>
              <a:t>	</a:t>
            </a:r>
            <a:r>
              <a:rPr lang="en-US" altLang="zh-CN" sz="2800">
                <a:latin typeface="Consolas" panose="020B0609020204030204" pitchFamily="49" charset="0"/>
              </a:rPr>
              <a:t>EnumName = FALSE;</a:t>
            </a:r>
          </a:p>
          <a:p>
            <a:r>
              <a:rPr lang="en-US" altLang="zh-CN" sz="2400">
                <a:latin typeface="Consolas" panose="020B0609020204030204" pitchFamily="49" charset="0"/>
              </a:rPr>
              <a:t>	</a:t>
            </a:r>
            <a:r>
              <a:rPr lang="en-US" altLang="zh-CN" sz="2800">
                <a:latin typeface="Consolas" panose="020B0609020204030204" pitchFamily="49" charset="0"/>
              </a:rPr>
              <a:t>EnumName = TRUE;</a:t>
            </a:r>
          </a:p>
        </p:txBody>
      </p:sp>
    </p:spTree>
    <p:extLst>
      <p:ext uri="{BB962C8B-B14F-4D97-AF65-F5344CB8AC3E}">
        <p14:creationId xmlns:p14="http://schemas.microsoft.com/office/powerpoint/2010/main" val="1835146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调试方式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串口调试：通过串口通信，将调试信息发送到电脑端，电脑使用串口助手显示调试信息</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显示屏调试：直接将显示屏连接到单片机，将调试信息打印在显示屏上</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Keil</a:t>
            </a:r>
            <a:r>
              <a:rPr lang="zh-CN" altLang="en-US" sz="2800"/>
              <a:t>调试模式：借助</a:t>
            </a:r>
            <a:r>
              <a:rPr lang="en-US" altLang="zh-CN" sz="2800"/>
              <a:t>Keil</a:t>
            </a:r>
            <a:r>
              <a:rPr lang="zh-CN" altLang="en-US" sz="2800"/>
              <a:t>软件的调试模式，可使用单步运行、设置断点、查看寄存器及变量等功能</a:t>
            </a:r>
            <a:endParaRPr lang="en-US" altLang="zh-CN" sz="2800"/>
          </a:p>
        </p:txBody>
      </p:sp>
    </p:spTree>
    <p:extLst>
      <p:ext uri="{BB962C8B-B14F-4D97-AF65-F5344CB8AC3E}">
        <p14:creationId xmlns:p14="http://schemas.microsoft.com/office/powerpoint/2010/main" val="1103249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OLED</a:t>
            </a:r>
            <a:r>
              <a:rPr lang="zh-CN" altLang="en-US" sz="2800"/>
              <a:t>（</a:t>
            </a:r>
            <a:r>
              <a:rPr lang="en-US" altLang="zh-CN" sz="2800"/>
              <a:t>Organic Light Emitting Diode</a:t>
            </a:r>
            <a:r>
              <a:rPr lang="zh-CN" altLang="en-US" sz="2800"/>
              <a:t>）：有机发光二极管</a:t>
            </a:r>
            <a:endParaRPr lang="en-US" altLang="zh-CN" sz="2800"/>
          </a:p>
          <a:p>
            <a:pPr marL="457200" indent="-457200">
              <a:buFont typeface="Arial" panose="020B0604020202020204" pitchFamily="34" charset="0"/>
              <a:buChar char="•"/>
            </a:pPr>
            <a:r>
              <a:rPr lang="en-US" altLang="zh-CN" sz="2800"/>
              <a:t>OLED</a:t>
            </a:r>
            <a:r>
              <a:rPr lang="zh-CN" altLang="en-US" sz="2800"/>
              <a:t>显示屏：性能优异的新型显示屏，具有功耗低、相应速度快、宽视角、轻薄柔韧等特点</a:t>
            </a:r>
            <a:endParaRPr lang="en-US" altLang="zh-CN" sz="2800"/>
          </a:p>
          <a:p>
            <a:pPr marL="457200" indent="-457200">
              <a:buFont typeface="Arial" panose="020B0604020202020204" pitchFamily="34" charset="0"/>
              <a:buChar char="•"/>
            </a:pPr>
            <a:r>
              <a:rPr lang="en-US" altLang="zh-CN" sz="2800"/>
              <a:t>0.96</a:t>
            </a:r>
            <a:r>
              <a:rPr lang="zh-CN" altLang="en-US" sz="2800"/>
              <a:t>寸</a:t>
            </a:r>
            <a:r>
              <a:rPr lang="en-US" altLang="zh-CN" sz="2800"/>
              <a:t>OLED</a:t>
            </a:r>
            <a:r>
              <a:rPr lang="zh-CN" altLang="en-US" sz="2800"/>
              <a:t>模块：小巧玲珑、占用接口少、简单易用，是电子设计中非常常见的显示屏模块</a:t>
            </a:r>
            <a:endParaRPr lang="en-US" altLang="zh-CN" sz="2800"/>
          </a:p>
          <a:p>
            <a:pPr marL="457200" indent="-457200">
              <a:buFont typeface="Arial" panose="020B0604020202020204" pitchFamily="34" charset="0"/>
              <a:buChar char="•"/>
            </a:pPr>
            <a:r>
              <a:rPr lang="zh-CN" altLang="en-US" sz="2800"/>
              <a:t>供电：</a:t>
            </a:r>
            <a:r>
              <a:rPr lang="en-US" altLang="zh-CN" sz="2800"/>
              <a:t>3~5.5V</a:t>
            </a:r>
            <a:r>
              <a:rPr lang="zh-CN" altLang="en-US" sz="2800"/>
              <a:t>，通信协议：</a:t>
            </a:r>
            <a:r>
              <a:rPr lang="en-US" altLang="zh-CN" sz="2800"/>
              <a:t>I2C/SPI</a:t>
            </a:r>
            <a:r>
              <a:rPr lang="zh-CN" altLang="en-US" sz="2800"/>
              <a:t>，分辨率：</a:t>
            </a:r>
            <a:r>
              <a:rPr lang="en-US" altLang="zh-CN" sz="2800"/>
              <a:t>128*64</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5392" t="15201" r="14694" b="14103"/>
          <a:stretch/>
        </p:blipFill>
        <p:spPr>
          <a:xfrm>
            <a:off x="1592634" y="4403427"/>
            <a:ext cx="1654676" cy="167200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4564" t="16898" r="12951" b="10617"/>
          <a:stretch/>
        </p:blipFill>
        <p:spPr>
          <a:xfrm>
            <a:off x="4050604" y="4403427"/>
            <a:ext cx="1672001" cy="1672002"/>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3337" t="14236" r="13585" b="10617"/>
          <a:stretch/>
        </p:blipFill>
        <p:spPr>
          <a:xfrm>
            <a:off x="8973444" y="4403427"/>
            <a:ext cx="1625923" cy="1672002"/>
          </a:xfrm>
          <a:prstGeom prst="rect">
            <a:avLst/>
          </a:prstGeom>
        </p:spPr>
      </p:pic>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l="11055" t="14651" r="13408" b="8598"/>
          <a:stretch/>
        </p:blipFill>
        <p:spPr>
          <a:xfrm>
            <a:off x="6525899" y="4403427"/>
            <a:ext cx="1644251" cy="1672002"/>
          </a:xfrm>
          <a:prstGeom prst="rect">
            <a:avLst/>
          </a:prstGeom>
        </p:spPr>
      </p:pic>
    </p:spTree>
    <p:extLst>
      <p:ext uri="{BB962C8B-B14F-4D97-AF65-F5344CB8AC3E}">
        <p14:creationId xmlns:p14="http://schemas.microsoft.com/office/powerpoint/2010/main" val="726993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2" name="图片 1"/>
          <p:cNvPicPr>
            <a:picLocks noChangeAspect="1"/>
          </p:cNvPicPr>
          <p:nvPr/>
        </p:nvPicPr>
        <p:blipFill>
          <a:blip r:embed="rId2"/>
          <a:stretch>
            <a:fillRect/>
          </a:stretch>
        </p:blipFill>
        <p:spPr>
          <a:xfrm>
            <a:off x="1423986" y="1854254"/>
            <a:ext cx="3723809" cy="3866667"/>
          </a:xfrm>
          <a:prstGeom prst="rect">
            <a:avLst/>
          </a:prstGeom>
        </p:spPr>
      </p:pic>
      <p:pic>
        <p:nvPicPr>
          <p:cNvPr id="3" name="图片 2"/>
          <p:cNvPicPr>
            <a:picLocks noChangeAspect="1"/>
          </p:cNvPicPr>
          <p:nvPr/>
        </p:nvPicPr>
        <p:blipFill rotWithShape="1">
          <a:blip r:embed="rId3"/>
          <a:srcRect l="3355" t="-80" r="7911" b="2177"/>
          <a:stretch/>
        </p:blipFill>
        <p:spPr>
          <a:xfrm>
            <a:off x="5876693" y="1854254"/>
            <a:ext cx="4850780" cy="3866667"/>
          </a:xfrm>
          <a:prstGeom prst="rect">
            <a:avLst/>
          </a:prstGeom>
        </p:spPr>
      </p:pic>
    </p:spTree>
    <p:extLst>
      <p:ext uri="{BB962C8B-B14F-4D97-AF65-F5344CB8AC3E}">
        <p14:creationId xmlns:p14="http://schemas.microsoft.com/office/powerpoint/2010/main" val="1717439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套件介绍</a:t>
            </a:r>
          </a:p>
        </p:txBody>
      </p:sp>
      <p:pic>
        <p:nvPicPr>
          <p:cNvPr id="3" name="图片 2">
            <a:extLst>
              <a:ext uri="{FF2B5EF4-FFF2-40B4-BE49-F238E27FC236}">
                <a16:creationId xmlns:a16="http://schemas.microsoft.com/office/drawing/2014/main" id="{D422DE31-C244-40D8-8190-1516EEAB1E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8097" y="1215483"/>
            <a:ext cx="4515806" cy="5263376"/>
          </a:xfrm>
          <a:prstGeom prst="rect">
            <a:avLst/>
          </a:prstGeom>
        </p:spPr>
      </p:pic>
    </p:spTree>
    <p:extLst>
      <p:ext uri="{BB962C8B-B14F-4D97-AF65-F5344CB8AC3E}">
        <p14:creationId xmlns:p14="http://schemas.microsoft.com/office/powerpoint/2010/main" val="4204059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驱动函数</a:t>
            </a:r>
          </a:p>
        </p:txBody>
      </p:sp>
      <p:graphicFrame>
        <p:nvGraphicFramePr>
          <p:cNvPr id="5" name="表格 4">
            <a:extLst>
              <a:ext uri="{FF2B5EF4-FFF2-40B4-BE49-F238E27FC236}">
                <a16:creationId xmlns:a16="http://schemas.microsoft.com/office/drawing/2014/main" id="{287BFF41-C918-4D63-A252-CF82DFBA1DFF}"/>
              </a:ext>
            </a:extLst>
          </p:cNvPr>
          <p:cNvGraphicFramePr>
            <a:graphicFrameLocks noGrp="1"/>
          </p:cNvGraphicFramePr>
          <p:nvPr>
            <p:extLst>
              <p:ext uri="{D42A27DB-BD31-4B8C-83A1-F6EECF244321}">
                <p14:modId xmlns:p14="http://schemas.microsoft.com/office/powerpoint/2010/main" val="3917821581"/>
              </p:ext>
            </p:extLst>
          </p:nvPr>
        </p:nvGraphicFramePr>
        <p:xfrm>
          <a:off x="754069" y="2546247"/>
          <a:ext cx="10620000" cy="3826134"/>
        </p:xfrm>
        <a:graphic>
          <a:graphicData uri="http://schemas.openxmlformats.org/drawingml/2006/table">
            <a:tbl>
              <a:tblPr firstRow="1" bandRow="1">
                <a:tableStyleId>{93296810-A885-4BE3-A3E7-6D5BEEA58F35}</a:tableStyleId>
              </a:tblPr>
              <a:tblGrid>
                <a:gridCol w="6155192">
                  <a:extLst>
                    <a:ext uri="{9D8B030D-6E8A-4147-A177-3AD203B41FA5}">
                      <a16:colId xmlns:a16="http://schemas.microsoft.com/office/drawing/2014/main" val="3849593204"/>
                    </a:ext>
                  </a:extLst>
                </a:gridCol>
                <a:gridCol w="4464808">
                  <a:extLst>
                    <a:ext uri="{9D8B030D-6E8A-4147-A177-3AD203B41FA5}">
                      <a16:colId xmlns:a16="http://schemas.microsoft.com/office/drawing/2014/main" val="3265036246"/>
                    </a:ext>
                  </a:extLst>
                </a:gridCol>
              </a:tblGrid>
              <a:tr h="424000">
                <a:tc>
                  <a:txBody>
                    <a:bodyPr/>
                    <a:lstStyle/>
                    <a:p>
                      <a:pPr algn="ctr"/>
                      <a:r>
                        <a:rPr lang="zh-CN" altLang="en-US" sz="2000"/>
                        <a:t>函数</a:t>
                      </a:r>
                    </a:p>
                  </a:txBody>
                  <a:tcPr marL="120326" marR="120326" marT="60163" marB="60163" anchor="ctr"/>
                </a:tc>
                <a:tc>
                  <a:txBody>
                    <a:bodyPr/>
                    <a:lstStyle/>
                    <a:p>
                      <a:pPr algn="ctr"/>
                      <a:r>
                        <a:rPr lang="zh-CN" altLang="en-US" sz="2000"/>
                        <a:t>作用</a:t>
                      </a:r>
                    </a:p>
                  </a:txBody>
                  <a:tcPr marL="120326" marR="120326" marT="60163" marB="60163" anchor="ctr"/>
                </a:tc>
                <a:extLst>
                  <a:ext uri="{0D108BD9-81ED-4DB2-BD59-A6C34878D82A}">
                    <a16:rowId xmlns:a16="http://schemas.microsoft.com/office/drawing/2014/main" val="146144557"/>
                  </a:ext>
                </a:extLst>
              </a:tr>
              <a:tr h="424000">
                <a:tc>
                  <a:txBody>
                    <a:bodyPr/>
                    <a:lstStyle/>
                    <a:p>
                      <a:r>
                        <a:rPr lang="en-US" altLang="zh-CN" sz="2000">
                          <a:latin typeface="Consolas" panose="020B0609020204030204" pitchFamily="49" charset="0"/>
                        </a:rPr>
                        <a:t>OLED_Init();</a:t>
                      </a:r>
                      <a:endParaRPr lang="zh-CN" altLang="en-US" sz="2000"/>
                    </a:p>
                  </a:txBody>
                  <a:tcPr marL="120326" marR="120326" marT="60163" marB="60163" anchor="ctr"/>
                </a:tc>
                <a:tc>
                  <a:txBody>
                    <a:bodyPr/>
                    <a:lstStyle/>
                    <a:p>
                      <a:r>
                        <a:rPr lang="zh-CN" altLang="en-US" sz="2000">
                          <a:latin typeface="Consolas" panose="020B0609020204030204" pitchFamily="49" charset="0"/>
                        </a:rPr>
                        <a:t>初始化</a:t>
                      </a:r>
                      <a:endParaRPr lang="zh-CN" altLang="en-US" sz="2000"/>
                    </a:p>
                  </a:txBody>
                  <a:tcPr marL="120326" marR="120326" marT="60163" marB="60163" anchor="ctr"/>
                </a:tc>
                <a:extLst>
                  <a:ext uri="{0D108BD9-81ED-4DB2-BD59-A6C34878D82A}">
                    <a16:rowId xmlns:a16="http://schemas.microsoft.com/office/drawing/2014/main" val="3638384871"/>
                  </a:ext>
                </a:extLst>
              </a:tr>
              <a:tr h="424000">
                <a:tc>
                  <a:txBody>
                    <a:bodyPr/>
                    <a:lstStyle/>
                    <a:p>
                      <a:r>
                        <a:rPr lang="en-US" altLang="zh-CN" sz="2000">
                          <a:latin typeface="Consolas" panose="020B0609020204030204" pitchFamily="49" charset="0"/>
                        </a:rPr>
                        <a:t>OLED_Clear();</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清屏</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3091255945"/>
                  </a:ext>
                </a:extLst>
              </a:tr>
              <a:tr h="424000">
                <a:tc>
                  <a:txBody>
                    <a:bodyPr/>
                    <a:lstStyle/>
                    <a:p>
                      <a:r>
                        <a:rPr lang="en-US" altLang="zh-CN" sz="2000">
                          <a:latin typeface="Consolas" panose="020B0609020204030204" pitchFamily="49" charset="0"/>
                        </a:rPr>
                        <a:t>OLED_ShowChar(1, 1, 'A');</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显示一个字符</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821337761"/>
                  </a:ext>
                </a:extLst>
              </a:tr>
              <a:tr h="424000">
                <a:tc>
                  <a:txBody>
                    <a:bodyPr/>
                    <a:lstStyle/>
                    <a:p>
                      <a:r>
                        <a:rPr lang="en-US" altLang="zh-CN" sz="2000">
                          <a:latin typeface="Consolas" panose="020B0609020204030204" pitchFamily="49" charset="0"/>
                        </a:rPr>
                        <a:t>OLED_ShowString(1, 3, "HelloWorld!");</a:t>
                      </a:r>
                      <a:endParaRPr lang="zh-CN" altLang="en-US" sz="2000"/>
                    </a:p>
                  </a:txBody>
                  <a:tcPr marL="120326" marR="120326" marT="60163" marB="60163" anchor="ctr"/>
                </a:tc>
                <a:tc>
                  <a:txBody>
                    <a:bodyPr/>
                    <a:lstStyle/>
                    <a:p>
                      <a:r>
                        <a:rPr lang="zh-CN" altLang="en-US" sz="2000">
                          <a:latin typeface="Consolas" panose="020B0609020204030204" pitchFamily="49" charset="0"/>
                        </a:rPr>
                        <a:t>显示字符串</a:t>
                      </a:r>
                      <a:endParaRPr lang="zh-CN" altLang="en-US" sz="2000"/>
                    </a:p>
                  </a:txBody>
                  <a:tcPr marL="120326" marR="120326" marT="60163" marB="60163" anchor="ctr"/>
                </a:tc>
                <a:extLst>
                  <a:ext uri="{0D108BD9-81ED-4DB2-BD59-A6C34878D82A}">
                    <a16:rowId xmlns:a16="http://schemas.microsoft.com/office/drawing/2014/main" val="1058239513"/>
                  </a:ext>
                </a:extLst>
              </a:tr>
              <a:tr h="424000">
                <a:tc>
                  <a:txBody>
                    <a:bodyPr/>
                    <a:lstStyle/>
                    <a:p>
                      <a:r>
                        <a:rPr lang="en-US" altLang="zh-CN" sz="2000">
                          <a:latin typeface="Consolas" panose="020B0609020204030204" pitchFamily="49" charset="0"/>
                        </a:rPr>
                        <a:t>OLED_ShowNum(2, 1, 12345, 5);</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显示十进制数字</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751002395"/>
                  </a:ext>
                </a:extLst>
              </a:tr>
              <a:tr h="424000">
                <a:tc>
                  <a:txBody>
                    <a:bodyPr/>
                    <a:lstStyle/>
                    <a:p>
                      <a:r>
                        <a:rPr lang="en-US" altLang="zh-CN" sz="2000">
                          <a:latin typeface="Consolas" panose="020B0609020204030204" pitchFamily="49" charset="0"/>
                        </a:rPr>
                        <a:t>OLED_ShowSignedNum(2, 7, -66, 2);</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显示有符号十进制数字</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93018999"/>
                  </a:ext>
                </a:extLst>
              </a:tr>
              <a:tr h="424000">
                <a:tc>
                  <a:txBody>
                    <a:bodyPr/>
                    <a:lstStyle/>
                    <a:p>
                      <a:r>
                        <a:rPr lang="en-US" altLang="zh-CN" sz="2000">
                          <a:latin typeface="Consolas" panose="020B0609020204030204" pitchFamily="49" charset="0"/>
                        </a:rPr>
                        <a:t>OLED_ShowHexNum(3, 1, 0xAA55, 4);</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显示十六进制数字</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865492070"/>
                  </a:ext>
                </a:extLst>
              </a:tr>
              <a:tr h="424000">
                <a:tc>
                  <a:txBody>
                    <a:bodyPr/>
                    <a:lstStyle/>
                    <a:p>
                      <a:r>
                        <a:rPr lang="en-US" altLang="zh-CN" sz="2000">
                          <a:latin typeface="Consolas" panose="020B0609020204030204" pitchFamily="49" charset="0"/>
                        </a:rPr>
                        <a:t>OLED_ShowBinNum(4, 1, 0xAA55, 16);</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显示二进制数字</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31590282"/>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580268068"/>
              </p:ext>
            </p:extLst>
          </p:nvPr>
        </p:nvGraphicFramePr>
        <p:xfrm>
          <a:off x="5107866" y="508106"/>
          <a:ext cx="4252896" cy="1953948"/>
        </p:xfrm>
        <a:graphic>
          <a:graphicData uri="http://schemas.openxmlformats.org/drawingml/2006/table">
            <a:tbl>
              <a:tblPr>
                <a:tableStyleId>{5C22544A-7EE6-4342-B048-85BDC9FD1C3A}</a:tableStyleId>
              </a:tblPr>
              <a:tblGrid>
                <a:gridCol w="265806">
                  <a:extLst>
                    <a:ext uri="{9D8B030D-6E8A-4147-A177-3AD203B41FA5}">
                      <a16:colId xmlns:a16="http://schemas.microsoft.com/office/drawing/2014/main" val="2972347659"/>
                    </a:ext>
                  </a:extLst>
                </a:gridCol>
                <a:gridCol w="265806">
                  <a:extLst>
                    <a:ext uri="{9D8B030D-6E8A-4147-A177-3AD203B41FA5}">
                      <a16:colId xmlns:a16="http://schemas.microsoft.com/office/drawing/2014/main" val="1505712629"/>
                    </a:ext>
                  </a:extLst>
                </a:gridCol>
                <a:gridCol w="265806">
                  <a:extLst>
                    <a:ext uri="{9D8B030D-6E8A-4147-A177-3AD203B41FA5}">
                      <a16:colId xmlns:a16="http://schemas.microsoft.com/office/drawing/2014/main" val="400040363"/>
                    </a:ext>
                  </a:extLst>
                </a:gridCol>
                <a:gridCol w="265806">
                  <a:extLst>
                    <a:ext uri="{9D8B030D-6E8A-4147-A177-3AD203B41FA5}">
                      <a16:colId xmlns:a16="http://schemas.microsoft.com/office/drawing/2014/main" val="4252859285"/>
                    </a:ext>
                  </a:extLst>
                </a:gridCol>
                <a:gridCol w="265806">
                  <a:extLst>
                    <a:ext uri="{9D8B030D-6E8A-4147-A177-3AD203B41FA5}">
                      <a16:colId xmlns:a16="http://schemas.microsoft.com/office/drawing/2014/main" val="2658259622"/>
                    </a:ext>
                  </a:extLst>
                </a:gridCol>
                <a:gridCol w="265806">
                  <a:extLst>
                    <a:ext uri="{9D8B030D-6E8A-4147-A177-3AD203B41FA5}">
                      <a16:colId xmlns:a16="http://schemas.microsoft.com/office/drawing/2014/main" val="2068035389"/>
                    </a:ext>
                  </a:extLst>
                </a:gridCol>
                <a:gridCol w="265806">
                  <a:extLst>
                    <a:ext uri="{9D8B030D-6E8A-4147-A177-3AD203B41FA5}">
                      <a16:colId xmlns:a16="http://schemas.microsoft.com/office/drawing/2014/main" val="2844705729"/>
                    </a:ext>
                  </a:extLst>
                </a:gridCol>
                <a:gridCol w="265806">
                  <a:extLst>
                    <a:ext uri="{9D8B030D-6E8A-4147-A177-3AD203B41FA5}">
                      <a16:colId xmlns:a16="http://schemas.microsoft.com/office/drawing/2014/main" val="724029885"/>
                    </a:ext>
                  </a:extLst>
                </a:gridCol>
                <a:gridCol w="265806">
                  <a:extLst>
                    <a:ext uri="{9D8B030D-6E8A-4147-A177-3AD203B41FA5}">
                      <a16:colId xmlns:a16="http://schemas.microsoft.com/office/drawing/2014/main" val="1120619338"/>
                    </a:ext>
                  </a:extLst>
                </a:gridCol>
                <a:gridCol w="265806">
                  <a:extLst>
                    <a:ext uri="{9D8B030D-6E8A-4147-A177-3AD203B41FA5}">
                      <a16:colId xmlns:a16="http://schemas.microsoft.com/office/drawing/2014/main" val="3791173120"/>
                    </a:ext>
                  </a:extLst>
                </a:gridCol>
                <a:gridCol w="265806">
                  <a:extLst>
                    <a:ext uri="{9D8B030D-6E8A-4147-A177-3AD203B41FA5}">
                      <a16:colId xmlns:a16="http://schemas.microsoft.com/office/drawing/2014/main" val="693268617"/>
                    </a:ext>
                  </a:extLst>
                </a:gridCol>
                <a:gridCol w="265806">
                  <a:extLst>
                    <a:ext uri="{9D8B030D-6E8A-4147-A177-3AD203B41FA5}">
                      <a16:colId xmlns:a16="http://schemas.microsoft.com/office/drawing/2014/main" val="1416594476"/>
                    </a:ext>
                  </a:extLst>
                </a:gridCol>
                <a:gridCol w="265806">
                  <a:extLst>
                    <a:ext uri="{9D8B030D-6E8A-4147-A177-3AD203B41FA5}">
                      <a16:colId xmlns:a16="http://schemas.microsoft.com/office/drawing/2014/main" val="3734841990"/>
                    </a:ext>
                  </a:extLst>
                </a:gridCol>
                <a:gridCol w="265806">
                  <a:extLst>
                    <a:ext uri="{9D8B030D-6E8A-4147-A177-3AD203B41FA5}">
                      <a16:colId xmlns:a16="http://schemas.microsoft.com/office/drawing/2014/main" val="2219350555"/>
                    </a:ext>
                  </a:extLst>
                </a:gridCol>
                <a:gridCol w="265806">
                  <a:extLst>
                    <a:ext uri="{9D8B030D-6E8A-4147-A177-3AD203B41FA5}">
                      <a16:colId xmlns:a16="http://schemas.microsoft.com/office/drawing/2014/main" val="3752420688"/>
                    </a:ext>
                  </a:extLst>
                </a:gridCol>
                <a:gridCol w="265806">
                  <a:extLst>
                    <a:ext uri="{9D8B030D-6E8A-4147-A177-3AD203B41FA5}">
                      <a16:colId xmlns:a16="http://schemas.microsoft.com/office/drawing/2014/main" val="2188539375"/>
                    </a:ext>
                  </a:extLst>
                </a:gridCol>
              </a:tblGrid>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H</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e</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W</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r</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d</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extLst>
                  <a:ext uri="{0D108BD9-81ED-4DB2-BD59-A6C34878D82A}">
                    <a16:rowId xmlns:a16="http://schemas.microsoft.com/office/drawing/2014/main" val="220730978"/>
                  </a:ext>
                </a:extLst>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2</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3</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4</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extLst>
                  <a:ext uri="{0D108BD9-81ED-4DB2-BD59-A6C34878D82A}">
                    <a16:rowId xmlns:a16="http://schemas.microsoft.com/office/drawing/2014/main" val="3543647896"/>
                  </a:ext>
                </a:extLst>
              </a:tr>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extLst>
                  <a:ext uri="{0D108BD9-81ED-4DB2-BD59-A6C34878D82A}">
                    <a16:rowId xmlns:a16="http://schemas.microsoft.com/office/drawing/2014/main" val="1100138288"/>
                  </a:ext>
                </a:extLst>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extLst>
                  <a:ext uri="{0D108BD9-81ED-4DB2-BD59-A6C34878D82A}">
                    <a16:rowId xmlns:a16="http://schemas.microsoft.com/office/drawing/2014/main" val="3717583602"/>
                  </a:ext>
                </a:extLst>
              </a:tr>
            </a:tbl>
          </a:graphicData>
        </a:graphic>
      </p:graphicFrame>
      <p:grpSp>
        <p:nvGrpSpPr>
          <p:cNvPr id="6" name="组合 5"/>
          <p:cNvGrpSpPr/>
          <p:nvPr/>
        </p:nvGrpSpPr>
        <p:grpSpPr>
          <a:xfrm>
            <a:off x="4765533" y="75724"/>
            <a:ext cx="4644416" cy="2336709"/>
            <a:chOff x="5588669" y="215513"/>
            <a:chExt cx="4644416" cy="2336709"/>
          </a:xfrm>
        </p:grpSpPr>
        <p:sp>
          <p:nvSpPr>
            <p:cNvPr id="3" name="文本框 2"/>
            <p:cNvSpPr txBox="1"/>
            <p:nvPr/>
          </p:nvSpPr>
          <p:spPr>
            <a:xfrm>
              <a:off x="5588669" y="702555"/>
              <a:ext cx="342333" cy="369332"/>
            </a:xfrm>
            <a:prstGeom prst="rect">
              <a:avLst/>
            </a:prstGeom>
            <a:noFill/>
          </p:spPr>
          <p:txBody>
            <a:bodyPr wrap="square" rtlCol="0">
              <a:spAutoFit/>
            </a:bodyPr>
            <a:lstStyle/>
            <a:p>
              <a:pPr algn="ctr"/>
              <a:r>
                <a:rPr lang="en-US" altLang="zh-CN"/>
                <a:t>1</a:t>
              </a:r>
              <a:endParaRPr lang="zh-CN" altLang="en-US"/>
            </a:p>
          </p:txBody>
        </p:sp>
        <p:sp>
          <p:nvSpPr>
            <p:cNvPr id="7" name="文本框 6"/>
            <p:cNvSpPr txBox="1"/>
            <p:nvPr/>
          </p:nvSpPr>
          <p:spPr>
            <a:xfrm>
              <a:off x="5588669" y="1196000"/>
              <a:ext cx="342333" cy="369332"/>
            </a:xfrm>
            <a:prstGeom prst="rect">
              <a:avLst/>
            </a:prstGeom>
            <a:noFill/>
          </p:spPr>
          <p:txBody>
            <a:bodyPr wrap="square" rtlCol="0">
              <a:spAutoFit/>
            </a:bodyPr>
            <a:lstStyle/>
            <a:p>
              <a:pPr algn="ctr"/>
              <a:r>
                <a:rPr lang="en-US" altLang="zh-CN"/>
                <a:t>2</a:t>
              </a:r>
              <a:endParaRPr lang="zh-CN" altLang="en-US"/>
            </a:p>
          </p:txBody>
        </p:sp>
        <p:sp>
          <p:nvSpPr>
            <p:cNvPr id="8" name="文本框 7"/>
            <p:cNvSpPr txBox="1"/>
            <p:nvPr/>
          </p:nvSpPr>
          <p:spPr>
            <a:xfrm>
              <a:off x="5588669" y="1689445"/>
              <a:ext cx="342333" cy="369332"/>
            </a:xfrm>
            <a:prstGeom prst="rect">
              <a:avLst/>
            </a:prstGeom>
            <a:noFill/>
          </p:spPr>
          <p:txBody>
            <a:bodyPr wrap="square" rtlCol="0">
              <a:spAutoFit/>
            </a:bodyPr>
            <a:lstStyle/>
            <a:p>
              <a:pPr algn="ctr"/>
              <a:r>
                <a:rPr lang="en-US" altLang="zh-CN"/>
                <a:t>3</a:t>
              </a:r>
              <a:endParaRPr lang="zh-CN" altLang="en-US"/>
            </a:p>
          </p:txBody>
        </p:sp>
        <p:sp>
          <p:nvSpPr>
            <p:cNvPr id="9" name="文本框 8"/>
            <p:cNvSpPr txBox="1"/>
            <p:nvPr/>
          </p:nvSpPr>
          <p:spPr>
            <a:xfrm>
              <a:off x="5588669" y="2182890"/>
              <a:ext cx="342333" cy="369332"/>
            </a:xfrm>
            <a:prstGeom prst="rect">
              <a:avLst/>
            </a:prstGeom>
            <a:noFill/>
          </p:spPr>
          <p:txBody>
            <a:bodyPr wrap="square" rtlCol="0">
              <a:spAutoFit/>
            </a:bodyPr>
            <a:lstStyle/>
            <a:p>
              <a:pPr algn="ctr"/>
              <a:r>
                <a:rPr lang="en-US" altLang="zh-CN"/>
                <a:t>4</a:t>
              </a:r>
              <a:endParaRPr lang="zh-CN" altLang="en-US"/>
            </a:p>
          </p:txBody>
        </p:sp>
        <p:sp>
          <p:nvSpPr>
            <p:cNvPr id="10" name="文本框 9"/>
            <p:cNvSpPr txBox="1"/>
            <p:nvPr/>
          </p:nvSpPr>
          <p:spPr>
            <a:xfrm rot="16200000">
              <a:off x="5892903" y="292062"/>
              <a:ext cx="342333" cy="369332"/>
            </a:xfrm>
            <a:prstGeom prst="rect">
              <a:avLst/>
            </a:prstGeom>
            <a:noFill/>
          </p:spPr>
          <p:txBody>
            <a:bodyPr wrap="square" rtlCol="0">
              <a:spAutoFit/>
            </a:bodyPr>
            <a:lstStyle/>
            <a:p>
              <a:r>
                <a:rPr lang="en-US" altLang="zh-CN"/>
                <a:t>1</a:t>
              </a:r>
              <a:endParaRPr lang="zh-CN" altLang="en-US"/>
            </a:p>
          </p:txBody>
        </p:sp>
        <p:sp>
          <p:nvSpPr>
            <p:cNvPr id="11" name="文本框 10"/>
            <p:cNvSpPr txBox="1"/>
            <p:nvPr/>
          </p:nvSpPr>
          <p:spPr>
            <a:xfrm rot="16200000">
              <a:off x="6158526" y="292062"/>
              <a:ext cx="342333" cy="369332"/>
            </a:xfrm>
            <a:prstGeom prst="rect">
              <a:avLst/>
            </a:prstGeom>
            <a:noFill/>
          </p:spPr>
          <p:txBody>
            <a:bodyPr wrap="square" rtlCol="0">
              <a:spAutoFit/>
            </a:bodyPr>
            <a:lstStyle/>
            <a:p>
              <a:r>
                <a:rPr lang="en-US" altLang="zh-CN"/>
                <a:t>2</a:t>
              </a:r>
              <a:endParaRPr lang="zh-CN" altLang="en-US"/>
            </a:p>
          </p:txBody>
        </p:sp>
        <p:sp>
          <p:nvSpPr>
            <p:cNvPr id="12" name="文本框 11"/>
            <p:cNvSpPr txBox="1"/>
            <p:nvPr/>
          </p:nvSpPr>
          <p:spPr>
            <a:xfrm rot="16200000">
              <a:off x="6424149" y="292062"/>
              <a:ext cx="342333" cy="369332"/>
            </a:xfrm>
            <a:prstGeom prst="rect">
              <a:avLst/>
            </a:prstGeom>
            <a:noFill/>
          </p:spPr>
          <p:txBody>
            <a:bodyPr wrap="square" rtlCol="0">
              <a:spAutoFit/>
            </a:bodyPr>
            <a:lstStyle/>
            <a:p>
              <a:r>
                <a:rPr lang="en-US" altLang="zh-CN"/>
                <a:t>3</a:t>
              </a:r>
              <a:endParaRPr lang="zh-CN" altLang="en-US"/>
            </a:p>
          </p:txBody>
        </p:sp>
        <p:sp>
          <p:nvSpPr>
            <p:cNvPr id="13" name="文本框 12"/>
            <p:cNvSpPr txBox="1"/>
            <p:nvPr/>
          </p:nvSpPr>
          <p:spPr>
            <a:xfrm rot="16200000">
              <a:off x="6689772" y="292062"/>
              <a:ext cx="342333" cy="369332"/>
            </a:xfrm>
            <a:prstGeom prst="rect">
              <a:avLst/>
            </a:prstGeom>
            <a:noFill/>
          </p:spPr>
          <p:txBody>
            <a:bodyPr wrap="square" rtlCol="0">
              <a:spAutoFit/>
            </a:bodyPr>
            <a:lstStyle/>
            <a:p>
              <a:r>
                <a:rPr lang="en-US" altLang="zh-CN"/>
                <a:t>4</a:t>
              </a:r>
              <a:endParaRPr lang="zh-CN" altLang="en-US"/>
            </a:p>
          </p:txBody>
        </p:sp>
        <p:sp>
          <p:nvSpPr>
            <p:cNvPr id="14" name="文本框 13"/>
            <p:cNvSpPr txBox="1"/>
            <p:nvPr/>
          </p:nvSpPr>
          <p:spPr>
            <a:xfrm rot="16200000">
              <a:off x="6955395" y="292062"/>
              <a:ext cx="342333" cy="369332"/>
            </a:xfrm>
            <a:prstGeom prst="rect">
              <a:avLst/>
            </a:prstGeom>
            <a:noFill/>
          </p:spPr>
          <p:txBody>
            <a:bodyPr wrap="square" rtlCol="0">
              <a:spAutoFit/>
            </a:bodyPr>
            <a:lstStyle/>
            <a:p>
              <a:r>
                <a:rPr lang="en-US" altLang="zh-CN"/>
                <a:t>5</a:t>
              </a:r>
              <a:endParaRPr lang="zh-CN" altLang="en-US"/>
            </a:p>
          </p:txBody>
        </p:sp>
        <p:sp>
          <p:nvSpPr>
            <p:cNvPr id="15" name="文本框 14"/>
            <p:cNvSpPr txBox="1"/>
            <p:nvPr/>
          </p:nvSpPr>
          <p:spPr>
            <a:xfrm rot="16200000">
              <a:off x="7221018" y="292062"/>
              <a:ext cx="342333" cy="369332"/>
            </a:xfrm>
            <a:prstGeom prst="rect">
              <a:avLst/>
            </a:prstGeom>
            <a:noFill/>
          </p:spPr>
          <p:txBody>
            <a:bodyPr wrap="square" rtlCol="0">
              <a:spAutoFit/>
            </a:bodyPr>
            <a:lstStyle/>
            <a:p>
              <a:r>
                <a:rPr lang="en-US" altLang="zh-CN"/>
                <a:t>6</a:t>
              </a:r>
              <a:endParaRPr lang="zh-CN" altLang="en-US"/>
            </a:p>
          </p:txBody>
        </p:sp>
        <p:sp>
          <p:nvSpPr>
            <p:cNvPr id="16" name="文本框 15"/>
            <p:cNvSpPr txBox="1"/>
            <p:nvPr/>
          </p:nvSpPr>
          <p:spPr>
            <a:xfrm rot="16200000">
              <a:off x="7486641" y="292062"/>
              <a:ext cx="342333" cy="369332"/>
            </a:xfrm>
            <a:prstGeom prst="rect">
              <a:avLst/>
            </a:prstGeom>
            <a:noFill/>
          </p:spPr>
          <p:txBody>
            <a:bodyPr wrap="square" rtlCol="0">
              <a:spAutoFit/>
            </a:bodyPr>
            <a:lstStyle/>
            <a:p>
              <a:r>
                <a:rPr lang="en-US" altLang="zh-CN"/>
                <a:t>7</a:t>
              </a:r>
              <a:endParaRPr lang="zh-CN" altLang="en-US"/>
            </a:p>
          </p:txBody>
        </p:sp>
        <p:sp>
          <p:nvSpPr>
            <p:cNvPr id="17" name="文本框 16"/>
            <p:cNvSpPr txBox="1"/>
            <p:nvPr/>
          </p:nvSpPr>
          <p:spPr>
            <a:xfrm rot="16200000">
              <a:off x="7752264" y="292062"/>
              <a:ext cx="342333" cy="369332"/>
            </a:xfrm>
            <a:prstGeom prst="rect">
              <a:avLst/>
            </a:prstGeom>
            <a:noFill/>
          </p:spPr>
          <p:txBody>
            <a:bodyPr wrap="square" rtlCol="0">
              <a:spAutoFit/>
            </a:bodyPr>
            <a:lstStyle/>
            <a:p>
              <a:r>
                <a:rPr lang="en-US" altLang="zh-CN"/>
                <a:t>8</a:t>
              </a:r>
              <a:endParaRPr lang="zh-CN" altLang="en-US"/>
            </a:p>
          </p:txBody>
        </p:sp>
        <p:sp>
          <p:nvSpPr>
            <p:cNvPr id="18" name="文本框 17"/>
            <p:cNvSpPr txBox="1"/>
            <p:nvPr/>
          </p:nvSpPr>
          <p:spPr>
            <a:xfrm rot="16200000">
              <a:off x="8017887" y="292062"/>
              <a:ext cx="342333" cy="369332"/>
            </a:xfrm>
            <a:prstGeom prst="rect">
              <a:avLst/>
            </a:prstGeom>
            <a:noFill/>
          </p:spPr>
          <p:txBody>
            <a:bodyPr wrap="square" rtlCol="0">
              <a:spAutoFit/>
            </a:bodyPr>
            <a:lstStyle/>
            <a:p>
              <a:r>
                <a:rPr lang="en-US" altLang="zh-CN"/>
                <a:t>9</a:t>
              </a:r>
              <a:endParaRPr lang="zh-CN" altLang="en-US"/>
            </a:p>
          </p:txBody>
        </p:sp>
        <p:sp>
          <p:nvSpPr>
            <p:cNvPr id="19" name="文本框 18"/>
            <p:cNvSpPr txBox="1"/>
            <p:nvPr/>
          </p:nvSpPr>
          <p:spPr>
            <a:xfrm rot="16200000">
              <a:off x="8238486" y="247038"/>
              <a:ext cx="432382" cy="369332"/>
            </a:xfrm>
            <a:prstGeom prst="rect">
              <a:avLst/>
            </a:prstGeom>
            <a:noFill/>
          </p:spPr>
          <p:txBody>
            <a:bodyPr wrap="square" rtlCol="0">
              <a:spAutoFit/>
            </a:bodyPr>
            <a:lstStyle/>
            <a:p>
              <a:r>
                <a:rPr lang="en-US" altLang="zh-CN"/>
                <a:t>10</a:t>
              </a:r>
              <a:endParaRPr lang="zh-CN" altLang="en-US"/>
            </a:p>
          </p:txBody>
        </p:sp>
        <p:sp>
          <p:nvSpPr>
            <p:cNvPr id="20" name="文本框 19"/>
            <p:cNvSpPr txBox="1"/>
            <p:nvPr/>
          </p:nvSpPr>
          <p:spPr>
            <a:xfrm rot="16200000">
              <a:off x="8504300" y="247229"/>
              <a:ext cx="432000" cy="369332"/>
            </a:xfrm>
            <a:prstGeom prst="rect">
              <a:avLst/>
            </a:prstGeom>
            <a:noFill/>
          </p:spPr>
          <p:txBody>
            <a:bodyPr wrap="square" rtlCol="0">
              <a:spAutoFit/>
            </a:bodyPr>
            <a:lstStyle/>
            <a:p>
              <a:r>
                <a:rPr lang="en-US" altLang="zh-CN"/>
                <a:t>11</a:t>
              </a:r>
              <a:endParaRPr lang="zh-CN" altLang="en-US"/>
            </a:p>
          </p:txBody>
        </p:sp>
        <p:sp>
          <p:nvSpPr>
            <p:cNvPr id="21" name="文本框 20"/>
            <p:cNvSpPr txBox="1"/>
            <p:nvPr/>
          </p:nvSpPr>
          <p:spPr>
            <a:xfrm rot="16200000">
              <a:off x="8769923" y="247229"/>
              <a:ext cx="432000" cy="369332"/>
            </a:xfrm>
            <a:prstGeom prst="rect">
              <a:avLst/>
            </a:prstGeom>
            <a:noFill/>
          </p:spPr>
          <p:txBody>
            <a:bodyPr wrap="square" rtlCol="0">
              <a:spAutoFit/>
            </a:bodyPr>
            <a:lstStyle/>
            <a:p>
              <a:r>
                <a:rPr lang="en-US" altLang="zh-CN"/>
                <a:t>12</a:t>
              </a:r>
              <a:endParaRPr lang="zh-CN" altLang="en-US"/>
            </a:p>
          </p:txBody>
        </p:sp>
        <p:sp>
          <p:nvSpPr>
            <p:cNvPr id="22" name="文本框 21"/>
            <p:cNvSpPr txBox="1"/>
            <p:nvPr/>
          </p:nvSpPr>
          <p:spPr>
            <a:xfrm rot="16200000">
              <a:off x="9035546" y="247229"/>
              <a:ext cx="432000" cy="369332"/>
            </a:xfrm>
            <a:prstGeom prst="rect">
              <a:avLst/>
            </a:prstGeom>
            <a:noFill/>
          </p:spPr>
          <p:txBody>
            <a:bodyPr wrap="square" rtlCol="0">
              <a:spAutoFit/>
            </a:bodyPr>
            <a:lstStyle/>
            <a:p>
              <a:r>
                <a:rPr lang="en-US" altLang="zh-CN"/>
                <a:t>13</a:t>
              </a:r>
              <a:endParaRPr lang="zh-CN" altLang="en-US"/>
            </a:p>
          </p:txBody>
        </p:sp>
        <p:sp>
          <p:nvSpPr>
            <p:cNvPr id="23" name="文本框 22"/>
            <p:cNvSpPr txBox="1"/>
            <p:nvPr/>
          </p:nvSpPr>
          <p:spPr>
            <a:xfrm rot="16200000">
              <a:off x="9301169" y="247229"/>
              <a:ext cx="432000" cy="369332"/>
            </a:xfrm>
            <a:prstGeom prst="rect">
              <a:avLst/>
            </a:prstGeom>
            <a:noFill/>
          </p:spPr>
          <p:txBody>
            <a:bodyPr wrap="square" rtlCol="0">
              <a:spAutoFit/>
            </a:bodyPr>
            <a:lstStyle/>
            <a:p>
              <a:r>
                <a:rPr lang="en-US" altLang="zh-CN"/>
                <a:t>14</a:t>
              </a:r>
              <a:endParaRPr lang="zh-CN" altLang="en-US"/>
            </a:p>
          </p:txBody>
        </p:sp>
        <p:sp>
          <p:nvSpPr>
            <p:cNvPr id="24" name="文本框 23"/>
            <p:cNvSpPr txBox="1"/>
            <p:nvPr/>
          </p:nvSpPr>
          <p:spPr>
            <a:xfrm rot="16200000">
              <a:off x="9566792" y="247229"/>
              <a:ext cx="432000" cy="369332"/>
            </a:xfrm>
            <a:prstGeom prst="rect">
              <a:avLst/>
            </a:prstGeom>
            <a:noFill/>
          </p:spPr>
          <p:txBody>
            <a:bodyPr wrap="square" rtlCol="0">
              <a:spAutoFit/>
            </a:bodyPr>
            <a:lstStyle/>
            <a:p>
              <a:r>
                <a:rPr lang="en-US" altLang="zh-CN"/>
                <a:t>15</a:t>
              </a:r>
              <a:endParaRPr lang="zh-CN" altLang="en-US"/>
            </a:p>
          </p:txBody>
        </p:sp>
        <p:sp>
          <p:nvSpPr>
            <p:cNvPr id="25" name="文本框 24"/>
            <p:cNvSpPr txBox="1"/>
            <p:nvPr/>
          </p:nvSpPr>
          <p:spPr>
            <a:xfrm rot="16200000">
              <a:off x="9832419" y="247229"/>
              <a:ext cx="432000" cy="369332"/>
            </a:xfrm>
            <a:prstGeom prst="rect">
              <a:avLst/>
            </a:prstGeom>
            <a:noFill/>
          </p:spPr>
          <p:txBody>
            <a:bodyPr wrap="square" rtlCol="0">
              <a:spAutoFit/>
            </a:bodyPr>
            <a:lstStyle/>
            <a:p>
              <a:r>
                <a:rPr lang="en-US" altLang="zh-CN"/>
                <a:t>16</a:t>
              </a:r>
              <a:endParaRPr lang="zh-CN" altLang="en-US"/>
            </a:p>
          </p:txBody>
        </p:sp>
      </p:grpSp>
      <p:pic>
        <p:nvPicPr>
          <p:cNvPr id="26" name="图片 25"/>
          <p:cNvPicPr>
            <a:picLocks noChangeAspect="1"/>
          </p:cNvPicPr>
          <p:nvPr/>
        </p:nvPicPr>
        <p:blipFill rotWithShape="1">
          <a:blip r:embed="rId2" cstate="print">
            <a:extLst>
              <a:ext uri="{28A0092B-C50C-407E-A947-70E740481C1C}">
                <a14:useLocalDpi xmlns:a14="http://schemas.microsoft.com/office/drawing/2010/main" val="0"/>
              </a:ext>
            </a:extLst>
          </a:blip>
          <a:srcRect l="15392" t="15201" r="14694" b="14103"/>
          <a:stretch/>
        </p:blipFill>
        <p:spPr>
          <a:xfrm>
            <a:off x="9719393" y="508106"/>
            <a:ext cx="1654676" cy="1672002"/>
          </a:xfrm>
          <a:prstGeom prst="rect">
            <a:avLst/>
          </a:prstGeom>
        </p:spPr>
      </p:pic>
    </p:spTree>
    <p:extLst>
      <p:ext uri="{BB962C8B-B14F-4D97-AF65-F5344CB8AC3E}">
        <p14:creationId xmlns:p14="http://schemas.microsoft.com/office/powerpoint/2010/main" val="2833086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中断系统</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中断：在主程序运行过程中，出现了特定的中断触发条件（中断源），使得</a:t>
            </a:r>
            <a:r>
              <a:rPr lang="en-US" altLang="zh-CN" sz="2800"/>
              <a:t>CPU</a:t>
            </a:r>
            <a:r>
              <a:rPr lang="zh-CN" altLang="en-US" sz="2800"/>
              <a:t>暂停当前正在运行的程序，转而去处理中断程序，处理完成后又返回原来被暂停的位置继续运行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中断优先级：当有多个中断源同时申请中断时，</a:t>
            </a:r>
            <a:r>
              <a:rPr lang="en-US" altLang="zh-CN" sz="2800"/>
              <a:t>CPU</a:t>
            </a:r>
            <a:r>
              <a:rPr lang="zh-CN" altLang="en-US" sz="2800"/>
              <a:t>会根据中断源的轻重缓急进行裁决，优先响应更加紧急的中断源</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中断嵌套：当一个中断程序正在运行时，又有新的更高优先级的中断源申请中断，</a:t>
            </a:r>
            <a:r>
              <a:rPr lang="en-US" altLang="zh-CN" sz="2800"/>
              <a:t>CPU</a:t>
            </a:r>
            <a:r>
              <a:rPr lang="zh-CN" altLang="en-US" sz="2800"/>
              <a:t>再次暂停当前中断程序，转而去处理新的中断程序，处理完成后依次进行返回</a:t>
            </a:r>
            <a:endParaRPr lang="en-US" altLang="zh-CN" sz="2800"/>
          </a:p>
        </p:txBody>
      </p:sp>
    </p:spTree>
    <p:extLst>
      <p:ext uri="{BB962C8B-B14F-4D97-AF65-F5344CB8AC3E}">
        <p14:creationId xmlns:p14="http://schemas.microsoft.com/office/powerpoint/2010/main" val="2047189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中断执行流程</a:t>
            </a:r>
          </a:p>
        </p:txBody>
      </p:sp>
      <p:grpSp>
        <p:nvGrpSpPr>
          <p:cNvPr id="29" name="组合 28"/>
          <p:cNvGrpSpPr/>
          <p:nvPr/>
        </p:nvGrpSpPr>
        <p:grpSpPr>
          <a:xfrm>
            <a:off x="873312" y="1874800"/>
            <a:ext cx="2785395" cy="3471076"/>
            <a:chOff x="1130140" y="1874800"/>
            <a:chExt cx="2785395" cy="3471076"/>
          </a:xfrm>
        </p:grpSpPr>
        <p:sp>
          <p:nvSpPr>
            <p:cNvPr id="6" name="文本框 5">
              <a:extLst>
                <a:ext uri="{FF2B5EF4-FFF2-40B4-BE49-F238E27FC236}">
                  <a16:creationId xmlns:a16="http://schemas.microsoft.com/office/drawing/2014/main" id="{5A1B244E-4E47-4C51-93FB-27E60009DE3C}"/>
                </a:ext>
              </a:extLst>
            </p:cNvPr>
            <p:cNvSpPr txBox="1"/>
            <p:nvPr/>
          </p:nvSpPr>
          <p:spPr>
            <a:xfrm>
              <a:off x="1392257"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3" name="直接箭头连接符 2"/>
            <p:cNvCxnSpPr/>
            <p:nvPr/>
          </p:nvCxnSpPr>
          <p:spPr>
            <a:xfrm>
              <a:off x="1956158"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956158"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rot="3600000" flipH="1" flipV="1">
              <a:off x="2579696"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203234"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rot="18000000" flipV="1">
              <a:off x="2579695"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A1B244E-4E47-4C51-93FB-27E60009DE3C}"/>
                </a:ext>
              </a:extLst>
            </p:cNvPr>
            <p:cNvSpPr txBox="1"/>
            <p:nvPr/>
          </p:nvSpPr>
          <p:spPr>
            <a:xfrm>
              <a:off x="2490933"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14" name="文本框 13">
              <a:extLst>
                <a:ext uri="{FF2B5EF4-FFF2-40B4-BE49-F238E27FC236}">
                  <a16:creationId xmlns:a16="http://schemas.microsoft.com/office/drawing/2014/main" id="{5A1B244E-4E47-4C51-93FB-27E60009DE3C}"/>
                </a:ext>
              </a:extLst>
            </p:cNvPr>
            <p:cNvSpPr txBox="1"/>
            <p:nvPr/>
          </p:nvSpPr>
          <p:spPr>
            <a:xfrm>
              <a:off x="1130140" y="3678846"/>
              <a:ext cx="782962" cy="400110"/>
            </a:xfrm>
            <a:prstGeom prst="rect">
              <a:avLst/>
            </a:prstGeom>
            <a:noFill/>
          </p:spPr>
          <p:txBody>
            <a:bodyPr wrap="square" rtlCol="0">
              <a:spAutoFit/>
            </a:bodyPr>
            <a:lstStyle/>
            <a:p>
              <a:pPr algn="ctr"/>
              <a:r>
                <a:rPr lang="zh-CN" altLang="en-US" sz="2000"/>
                <a:t>断点</a:t>
              </a:r>
              <a:endParaRPr lang="en-US" altLang="zh-CN" sz="2000"/>
            </a:p>
          </p:txBody>
        </p:sp>
      </p:grpSp>
      <p:grpSp>
        <p:nvGrpSpPr>
          <p:cNvPr id="30" name="组合 29"/>
          <p:cNvGrpSpPr/>
          <p:nvPr/>
        </p:nvGrpSpPr>
        <p:grpSpPr>
          <a:xfrm>
            <a:off x="4079766" y="1874800"/>
            <a:ext cx="4032469" cy="3471076"/>
            <a:chOff x="4684709" y="1874800"/>
            <a:chExt cx="4032469" cy="3471076"/>
          </a:xfrm>
        </p:grpSpPr>
        <p:sp>
          <p:nvSpPr>
            <p:cNvPr id="15" name="文本框 14">
              <a:extLst>
                <a:ext uri="{FF2B5EF4-FFF2-40B4-BE49-F238E27FC236}">
                  <a16:creationId xmlns:a16="http://schemas.microsoft.com/office/drawing/2014/main" id="{5A1B244E-4E47-4C51-93FB-27E60009DE3C}"/>
                </a:ext>
              </a:extLst>
            </p:cNvPr>
            <p:cNvSpPr txBox="1"/>
            <p:nvPr/>
          </p:nvSpPr>
          <p:spPr>
            <a:xfrm>
              <a:off x="4946826"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16" name="直接箭头连接符 15"/>
            <p:cNvCxnSpPr/>
            <p:nvPr/>
          </p:nvCxnSpPr>
          <p:spPr>
            <a:xfrm>
              <a:off x="5510727"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510727"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3600000" flipH="1" flipV="1">
              <a:off x="6134265"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757803" y="313192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18000000" flipV="1">
              <a:off x="6134264"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A1B244E-4E47-4C51-93FB-27E60009DE3C}"/>
                </a:ext>
              </a:extLst>
            </p:cNvPr>
            <p:cNvSpPr txBox="1"/>
            <p:nvPr/>
          </p:nvSpPr>
          <p:spPr>
            <a:xfrm>
              <a:off x="6045502"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22" name="文本框 21">
              <a:extLst>
                <a:ext uri="{FF2B5EF4-FFF2-40B4-BE49-F238E27FC236}">
                  <a16:creationId xmlns:a16="http://schemas.microsoft.com/office/drawing/2014/main" id="{5A1B244E-4E47-4C51-93FB-27E60009DE3C}"/>
                </a:ext>
              </a:extLst>
            </p:cNvPr>
            <p:cNvSpPr txBox="1"/>
            <p:nvPr/>
          </p:nvSpPr>
          <p:spPr>
            <a:xfrm>
              <a:off x="4684709" y="3678846"/>
              <a:ext cx="782962" cy="400110"/>
            </a:xfrm>
            <a:prstGeom prst="rect">
              <a:avLst/>
            </a:prstGeom>
            <a:noFill/>
          </p:spPr>
          <p:txBody>
            <a:bodyPr wrap="square" rtlCol="0">
              <a:spAutoFit/>
            </a:bodyPr>
            <a:lstStyle/>
            <a:p>
              <a:pPr algn="ctr"/>
              <a:r>
                <a:rPr lang="zh-CN" altLang="en-US" sz="2000"/>
                <a:t>断点</a:t>
              </a:r>
              <a:endParaRPr lang="en-US" altLang="zh-CN" sz="2000"/>
            </a:p>
          </p:txBody>
        </p:sp>
        <p:cxnSp>
          <p:nvCxnSpPr>
            <p:cNvPr id="23" name="直接箭头连接符 22"/>
            <p:cNvCxnSpPr/>
            <p:nvPr/>
          </p:nvCxnSpPr>
          <p:spPr>
            <a:xfrm rot="3600000" flipH="1" flipV="1">
              <a:off x="7381339"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004877"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8000000" flipV="1">
              <a:off x="7381338"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757803" y="39058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1B244E-4E47-4C51-93FB-27E60009DE3C}"/>
                </a:ext>
              </a:extLst>
            </p:cNvPr>
            <p:cNvSpPr txBox="1"/>
            <p:nvPr/>
          </p:nvSpPr>
          <p:spPr>
            <a:xfrm>
              <a:off x="7292576" y="2196133"/>
              <a:ext cx="1424602" cy="707886"/>
            </a:xfrm>
            <a:prstGeom prst="rect">
              <a:avLst/>
            </a:prstGeom>
            <a:noFill/>
          </p:spPr>
          <p:txBody>
            <a:bodyPr wrap="square" rtlCol="0">
              <a:spAutoFit/>
            </a:bodyPr>
            <a:lstStyle/>
            <a:p>
              <a:pPr algn="ctr"/>
              <a:r>
                <a:rPr lang="zh-CN" altLang="en-US" sz="2000"/>
                <a:t>嵌套</a:t>
              </a:r>
              <a:endParaRPr lang="en-US" altLang="zh-CN" sz="2000"/>
            </a:p>
            <a:p>
              <a:pPr algn="ctr"/>
              <a:r>
                <a:rPr lang="zh-CN" altLang="en-US" sz="2000"/>
                <a:t>中断程序</a:t>
              </a:r>
              <a:endParaRPr lang="en-US" altLang="zh-CN" sz="2000"/>
            </a:p>
          </p:txBody>
        </p:sp>
      </p:grpSp>
      <p:pic>
        <p:nvPicPr>
          <p:cNvPr id="33" name="图片 32"/>
          <p:cNvPicPr>
            <a:picLocks noChangeAspect="1"/>
          </p:cNvPicPr>
          <p:nvPr/>
        </p:nvPicPr>
        <p:blipFill>
          <a:blip r:embed="rId2"/>
          <a:stretch>
            <a:fillRect/>
          </a:stretch>
        </p:blipFill>
        <p:spPr>
          <a:xfrm>
            <a:off x="8404048" y="1988188"/>
            <a:ext cx="3286125" cy="3781425"/>
          </a:xfrm>
          <a:prstGeom prst="rect">
            <a:avLst/>
          </a:prstGeom>
        </p:spPr>
      </p:pic>
    </p:spTree>
    <p:extLst>
      <p:ext uri="{BB962C8B-B14F-4D97-AF65-F5344CB8AC3E}">
        <p14:creationId xmlns:p14="http://schemas.microsoft.com/office/powerpoint/2010/main" val="790162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中断</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413650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68</a:t>
            </a:r>
            <a:r>
              <a:rPr lang="zh-CN" altLang="en-US" sz="2800"/>
              <a:t>个可屏蔽中断通道，包含</a:t>
            </a:r>
            <a:r>
              <a:rPr lang="en-US" altLang="zh-CN" sz="2800"/>
              <a:t>EXTI</a:t>
            </a:r>
            <a:r>
              <a:rPr lang="zh-CN" altLang="en-US" sz="2800"/>
              <a:t>、</a:t>
            </a:r>
            <a:r>
              <a:rPr lang="en-US" altLang="zh-CN" sz="2800"/>
              <a:t>TIM</a:t>
            </a:r>
            <a:r>
              <a:rPr lang="zh-CN" altLang="en-US" sz="2800"/>
              <a:t>、</a:t>
            </a:r>
            <a:r>
              <a:rPr lang="en-US" altLang="zh-CN" sz="2800"/>
              <a:t>ADC</a:t>
            </a:r>
            <a:r>
              <a:rPr lang="zh-CN" altLang="en-US" sz="2800"/>
              <a:t>、</a:t>
            </a:r>
            <a:r>
              <a:rPr lang="en-US" altLang="zh-CN" sz="2800"/>
              <a:t>USART</a:t>
            </a:r>
            <a:r>
              <a:rPr lang="zh-CN" altLang="en-US" sz="2800"/>
              <a:t>、</a:t>
            </a:r>
            <a:r>
              <a:rPr lang="en-US" altLang="zh-CN" sz="2800"/>
              <a:t>SPI</a:t>
            </a:r>
            <a:r>
              <a:rPr lang="zh-CN" altLang="en-US" sz="2800"/>
              <a:t>、</a:t>
            </a:r>
            <a:r>
              <a:rPr lang="en-US" altLang="zh-CN" sz="2800"/>
              <a:t>I2C</a:t>
            </a:r>
            <a:r>
              <a:rPr lang="zh-CN" altLang="en-US" sz="2800"/>
              <a:t>、</a:t>
            </a:r>
            <a:r>
              <a:rPr lang="en-US" altLang="zh-CN" sz="2800"/>
              <a:t>RTC</a:t>
            </a:r>
            <a:r>
              <a:rPr lang="zh-CN" altLang="en-US" sz="2800"/>
              <a:t>等多个外设</a:t>
            </a:r>
            <a:endParaRPr lang="en-US" altLang="zh-CN" sz="2800"/>
          </a:p>
          <a:p>
            <a:endParaRPr lang="en-US" altLang="zh-CN" sz="2800"/>
          </a:p>
          <a:p>
            <a:pPr marL="457200" indent="-457200">
              <a:buFont typeface="Arial" panose="020B0604020202020204" pitchFamily="34" charset="0"/>
              <a:buChar char="•"/>
            </a:pPr>
            <a:r>
              <a:rPr lang="zh-CN" altLang="en-US" sz="2800"/>
              <a:t>使用</a:t>
            </a:r>
            <a:r>
              <a:rPr lang="en-US" altLang="zh-CN" sz="2800"/>
              <a:t>NVIC</a:t>
            </a:r>
            <a:r>
              <a:rPr lang="zh-CN" altLang="en-US" sz="2800"/>
              <a:t>统一管理中断，每个中断通道都拥有</a:t>
            </a:r>
            <a:r>
              <a:rPr lang="en-US" altLang="zh-CN" sz="2800"/>
              <a:t>16</a:t>
            </a:r>
            <a:r>
              <a:rPr lang="zh-CN" altLang="en-US" sz="2800"/>
              <a:t>个可编程的优先等级，可对优先级进行分组，进一步设置抢占优先级和响应优先级</a:t>
            </a:r>
            <a:endParaRPr lang="en-US" altLang="zh-CN" sz="2800"/>
          </a:p>
        </p:txBody>
      </p:sp>
      <p:pic>
        <p:nvPicPr>
          <p:cNvPr id="2" name="图片 1"/>
          <p:cNvPicPr>
            <a:picLocks noChangeAspect="1"/>
          </p:cNvPicPr>
          <p:nvPr/>
        </p:nvPicPr>
        <p:blipFill rotWithShape="1">
          <a:blip r:embed="rId2"/>
          <a:srcRect b="912"/>
          <a:stretch/>
        </p:blipFill>
        <p:spPr>
          <a:xfrm>
            <a:off x="4892581" y="746975"/>
            <a:ext cx="3600000" cy="2695607"/>
          </a:xfrm>
          <a:prstGeom prst="rect">
            <a:avLst/>
          </a:prstGeom>
        </p:spPr>
      </p:pic>
      <p:pic>
        <p:nvPicPr>
          <p:cNvPr id="5" name="图片 4"/>
          <p:cNvPicPr>
            <a:picLocks noChangeAspect="1"/>
          </p:cNvPicPr>
          <p:nvPr/>
        </p:nvPicPr>
        <p:blipFill rotWithShape="1">
          <a:blip r:embed="rId3"/>
          <a:srcRect l="2216" t="1613" r="1697"/>
          <a:stretch/>
        </p:blipFill>
        <p:spPr>
          <a:xfrm>
            <a:off x="4892581" y="3442582"/>
            <a:ext cx="3600000" cy="2759161"/>
          </a:xfrm>
          <a:prstGeom prst="rect">
            <a:avLst/>
          </a:prstGeom>
        </p:spPr>
      </p:pic>
      <p:pic>
        <p:nvPicPr>
          <p:cNvPr id="7" name="图片 6"/>
          <p:cNvPicPr>
            <a:picLocks noChangeAspect="1"/>
          </p:cNvPicPr>
          <p:nvPr/>
        </p:nvPicPr>
        <p:blipFill rotWithShape="1">
          <a:blip r:embed="rId4"/>
          <a:srcRect l="476" t="-134" r="408" b="90"/>
          <a:stretch/>
        </p:blipFill>
        <p:spPr>
          <a:xfrm>
            <a:off x="8492581" y="2289526"/>
            <a:ext cx="3600000" cy="2549961"/>
          </a:xfrm>
          <a:prstGeom prst="rect">
            <a:avLst/>
          </a:prstGeom>
        </p:spPr>
      </p:pic>
      <p:pic>
        <p:nvPicPr>
          <p:cNvPr id="10" name="图片 9"/>
          <p:cNvPicPr>
            <a:picLocks noChangeAspect="1"/>
          </p:cNvPicPr>
          <p:nvPr/>
        </p:nvPicPr>
        <p:blipFill rotWithShape="1">
          <a:blip r:embed="rId5"/>
          <a:srcRect l="1047" t="3746" r="990"/>
          <a:stretch/>
        </p:blipFill>
        <p:spPr>
          <a:xfrm>
            <a:off x="8492581" y="4839487"/>
            <a:ext cx="3600000" cy="1362256"/>
          </a:xfrm>
          <a:prstGeom prst="rect">
            <a:avLst/>
          </a:prstGeom>
        </p:spPr>
      </p:pic>
    </p:spTree>
    <p:extLst>
      <p:ext uri="{BB962C8B-B14F-4D97-AF65-F5344CB8AC3E}">
        <p14:creationId xmlns:p14="http://schemas.microsoft.com/office/powerpoint/2010/main" val="3682451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基本结构</a:t>
            </a:r>
          </a:p>
        </p:txBody>
      </p:sp>
      <p:sp>
        <p:nvSpPr>
          <p:cNvPr id="5" name="矩形 4"/>
          <p:cNvSpPr/>
          <p:nvPr/>
        </p:nvSpPr>
        <p:spPr>
          <a:xfrm>
            <a:off x="2065866" y="1027298"/>
            <a:ext cx="8195733"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6801" y="1329990"/>
            <a:ext cx="4842932" cy="44499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内核</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8" name="矩形 7"/>
          <p:cNvSpPr/>
          <p:nvPr/>
        </p:nvSpPr>
        <p:spPr>
          <a:xfrm>
            <a:off x="5180547" y="1863937"/>
            <a:ext cx="2052699" cy="3374108"/>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a:t>NVIC</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9" name="矩形 8"/>
          <p:cNvSpPr/>
          <p:nvPr/>
        </p:nvSpPr>
        <p:spPr>
          <a:xfrm>
            <a:off x="7711251" y="2733181"/>
            <a:ext cx="1692394" cy="1635619"/>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CPU</a:t>
            </a:r>
            <a:endParaRPr lang="zh-CN" altLang="en-US"/>
          </a:p>
        </p:txBody>
      </p:sp>
      <p:sp>
        <p:nvSpPr>
          <p:cNvPr id="10" name="矩形 9"/>
          <p:cNvSpPr/>
          <p:nvPr/>
        </p:nvSpPr>
        <p:spPr>
          <a:xfrm>
            <a:off x="2595738" y="201010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p>
        </p:txBody>
      </p:sp>
      <p:sp>
        <p:nvSpPr>
          <p:cNvPr id="11" name="矩形 10"/>
          <p:cNvSpPr/>
          <p:nvPr/>
        </p:nvSpPr>
        <p:spPr>
          <a:xfrm>
            <a:off x="2595738" y="280353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TIM</a:t>
            </a:r>
          </a:p>
        </p:txBody>
      </p:sp>
      <p:sp>
        <p:nvSpPr>
          <p:cNvPr id="12" name="矩形 11"/>
          <p:cNvSpPr/>
          <p:nvPr/>
        </p:nvSpPr>
        <p:spPr>
          <a:xfrm>
            <a:off x="2595738" y="3596962"/>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p>
        </p:txBody>
      </p:sp>
      <p:sp>
        <p:nvSpPr>
          <p:cNvPr id="13" name="矩形 12"/>
          <p:cNvSpPr/>
          <p:nvPr/>
        </p:nvSpPr>
        <p:spPr>
          <a:xfrm>
            <a:off x="2595738" y="4390393"/>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USART</a:t>
            </a:r>
          </a:p>
        </p:txBody>
      </p:sp>
      <p:sp>
        <p:nvSpPr>
          <p:cNvPr id="14" name="文本框 13">
            <a:extLst>
              <a:ext uri="{FF2B5EF4-FFF2-40B4-BE49-F238E27FC236}">
                <a16:creationId xmlns:a16="http://schemas.microsoft.com/office/drawing/2014/main" id="{5A1B244E-4E47-4C51-93FB-27E60009DE3C}"/>
              </a:ext>
            </a:extLst>
          </p:cNvPr>
          <p:cNvSpPr txBox="1"/>
          <p:nvPr/>
        </p:nvSpPr>
        <p:spPr>
          <a:xfrm rot="16200000">
            <a:off x="2729214" y="5147398"/>
            <a:ext cx="803360" cy="461665"/>
          </a:xfrm>
          <a:prstGeom prst="rect">
            <a:avLst/>
          </a:prstGeom>
          <a:noFill/>
        </p:spPr>
        <p:txBody>
          <a:bodyPr wrap="square" rtlCol="0">
            <a:spAutoFit/>
          </a:bodyPr>
          <a:lstStyle/>
          <a:p>
            <a:pPr algn="ctr"/>
            <a:r>
              <a:rPr lang="en-US" altLang="zh-CN" sz="2400"/>
              <a:t>……</a:t>
            </a:r>
          </a:p>
        </p:txBody>
      </p:sp>
      <p:sp>
        <p:nvSpPr>
          <p:cNvPr id="15" name="矩形 14"/>
          <p:cNvSpPr/>
          <p:nvPr/>
        </p:nvSpPr>
        <p:spPr>
          <a:xfrm>
            <a:off x="5509724" y="2374875"/>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0</a:t>
            </a:r>
          </a:p>
        </p:txBody>
      </p:sp>
      <p:sp>
        <p:nvSpPr>
          <p:cNvPr id="16" name="矩形 15"/>
          <p:cNvSpPr/>
          <p:nvPr/>
        </p:nvSpPr>
        <p:spPr>
          <a:xfrm>
            <a:off x="5509724" y="2916781"/>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a:t>
            </a:r>
          </a:p>
        </p:txBody>
      </p:sp>
      <p:sp>
        <p:nvSpPr>
          <p:cNvPr id="17" name="矩形 16"/>
          <p:cNvSpPr/>
          <p:nvPr/>
        </p:nvSpPr>
        <p:spPr>
          <a:xfrm>
            <a:off x="5509724" y="4233354"/>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15</a:t>
            </a:r>
          </a:p>
        </p:txBody>
      </p:sp>
      <p:sp>
        <p:nvSpPr>
          <p:cNvPr id="18" name="文本框 17">
            <a:extLst>
              <a:ext uri="{FF2B5EF4-FFF2-40B4-BE49-F238E27FC236}">
                <a16:creationId xmlns:a16="http://schemas.microsoft.com/office/drawing/2014/main" id="{5A1B244E-4E47-4C51-93FB-27E60009DE3C}"/>
              </a:ext>
            </a:extLst>
          </p:cNvPr>
          <p:cNvSpPr txBox="1"/>
          <p:nvPr/>
        </p:nvSpPr>
        <p:spPr>
          <a:xfrm rot="16200000">
            <a:off x="5805217" y="3564199"/>
            <a:ext cx="803360" cy="461665"/>
          </a:xfrm>
          <a:prstGeom prst="rect">
            <a:avLst/>
          </a:prstGeom>
          <a:noFill/>
        </p:spPr>
        <p:txBody>
          <a:bodyPr wrap="square" rtlCol="0">
            <a:spAutoFit/>
          </a:bodyPr>
          <a:lstStyle/>
          <a:p>
            <a:pPr algn="ctr"/>
            <a:r>
              <a:rPr lang="en-US" altLang="zh-CN" sz="2400"/>
              <a:t>……</a:t>
            </a:r>
          </a:p>
        </p:txBody>
      </p:sp>
      <p:cxnSp>
        <p:nvCxnSpPr>
          <p:cNvPr id="3" name="直接箭头连接符 2"/>
          <p:cNvCxnSpPr>
            <a:stCxn id="10" idx="3"/>
          </p:cNvCxnSpPr>
          <p:nvPr/>
        </p:nvCxnSpPr>
        <p:spPr>
          <a:xfrm>
            <a:off x="3666050" y="2284589"/>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666050" y="3096910"/>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666050" y="3886455"/>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666050" y="4679076"/>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233245" y="3548119"/>
            <a:ext cx="466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1B244E-4E47-4C51-93FB-27E60009DE3C}"/>
              </a:ext>
            </a:extLst>
          </p:cNvPr>
          <p:cNvSpPr txBox="1"/>
          <p:nvPr/>
        </p:nvSpPr>
        <p:spPr>
          <a:xfrm>
            <a:off x="3986444" y="1863937"/>
            <a:ext cx="571012" cy="369332"/>
          </a:xfrm>
          <a:prstGeom prst="rect">
            <a:avLst/>
          </a:prstGeom>
          <a:noFill/>
        </p:spPr>
        <p:txBody>
          <a:bodyPr wrap="square" rtlCol="0">
            <a:spAutoFit/>
          </a:bodyPr>
          <a:lstStyle/>
          <a:p>
            <a:pPr algn="ctr"/>
            <a:r>
              <a:rPr lang="en-US" altLang="zh-CN"/>
              <a:t>n</a:t>
            </a:r>
          </a:p>
        </p:txBody>
      </p:sp>
      <p:cxnSp>
        <p:nvCxnSpPr>
          <p:cNvPr id="27" name="直接连接符 26"/>
          <p:cNvCxnSpPr/>
          <p:nvPr/>
        </p:nvCxnSpPr>
        <p:spPr>
          <a:xfrm flipV="1">
            <a:off x="4216051" y="2200031"/>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0" name="文本框 29">
            <a:extLst>
              <a:ext uri="{FF2B5EF4-FFF2-40B4-BE49-F238E27FC236}">
                <a16:creationId xmlns:a16="http://schemas.microsoft.com/office/drawing/2014/main" id="{5A1B244E-4E47-4C51-93FB-27E60009DE3C}"/>
              </a:ext>
            </a:extLst>
          </p:cNvPr>
          <p:cNvSpPr txBox="1"/>
          <p:nvPr/>
        </p:nvSpPr>
        <p:spPr>
          <a:xfrm>
            <a:off x="3986444" y="2660762"/>
            <a:ext cx="571012" cy="369332"/>
          </a:xfrm>
          <a:prstGeom prst="rect">
            <a:avLst/>
          </a:prstGeom>
          <a:noFill/>
        </p:spPr>
        <p:txBody>
          <a:bodyPr wrap="square" rtlCol="0">
            <a:spAutoFit/>
          </a:bodyPr>
          <a:lstStyle/>
          <a:p>
            <a:pPr algn="ctr"/>
            <a:r>
              <a:rPr lang="en-US" altLang="zh-CN"/>
              <a:t>n</a:t>
            </a:r>
          </a:p>
        </p:txBody>
      </p:sp>
      <p:cxnSp>
        <p:nvCxnSpPr>
          <p:cNvPr id="31" name="直接连接符 30"/>
          <p:cNvCxnSpPr/>
          <p:nvPr/>
        </p:nvCxnSpPr>
        <p:spPr>
          <a:xfrm flipV="1">
            <a:off x="4216051" y="2996856"/>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2" name="文本框 31">
            <a:extLst>
              <a:ext uri="{FF2B5EF4-FFF2-40B4-BE49-F238E27FC236}">
                <a16:creationId xmlns:a16="http://schemas.microsoft.com/office/drawing/2014/main" id="{5A1B244E-4E47-4C51-93FB-27E60009DE3C}"/>
              </a:ext>
            </a:extLst>
          </p:cNvPr>
          <p:cNvSpPr txBox="1"/>
          <p:nvPr/>
        </p:nvSpPr>
        <p:spPr>
          <a:xfrm>
            <a:off x="3986444" y="3454994"/>
            <a:ext cx="571012" cy="369332"/>
          </a:xfrm>
          <a:prstGeom prst="rect">
            <a:avLst/>
          </a:prstGeom>
          <a:noFill/>
        </p:spPr>
        <p:txBody>
          <a:bodyPr wrap="square" rtlCol="0">
            <a:spAutoFit/>
          </a:bodyPr>
          <a:lstStyle/>
          <a:p>
            <a:pPr algn="ctr"/>
            <a:r>
              <a:rPr lang="en-US" altLang="zh-CN"/>
              <a:t>n</a:t>
            </a:r>
          </a:p>
        </p:txBody>
      </p:sp>
      <p:cxnSp>
        <p:nvCxnSpPr>
          <p:cNvPr id="33" name="直接连接符 32"/>
          <p:cNvCxnSpPr/>
          <p:nvPr/>
        </p:nvCxnSpPr>
        <p:spPr>
          <a:xfrm flipV="1">
            <a:off x="4216051" y="3791088"/>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4" name="文本框 33">
            <a:extLst>
              <a:ext uri="{FF2B5EF4-FFF2-40B4-BE49-F238E27FC236}">
                <a16:creationId xmlns:a16="http://schemas.microsoft.com/office/drawing/2014/main" id="{5A1B244E-4E47-4C51-93FB-27E60009DE3C}"/>
              </a:ext>
            </a:extLst>
          </p:cNvPr>
          <p:cNvSpPr txBox="1"/>
          <p:nvPr/>
        </p:nvSpPr>
        <p:spPr>
          <a:xfrm>
            <a:off x="3986444" y="4256225"/>
            <a:ext cx="571012" cy="369332"/>
          </a:xfrm>
          <a:prstGeom prst="rect">
            <a:avLst/>
          </a:prstGeom>
          <a:noFill/>
        </p:spPr>
        <p:txBody>
          <a:bodyPr wrap="square" rtlCol="0">
            <a:spAutoFit/>
          </a:bodyPr>
          <a:lstStyle/>
          <a:p>
            <a:pPr algn="ctr"/>
            <a:r>
              <a:rPr lang="en-US" altLang="zh-CN"/>
              <a:t>n</a:t>
            </a:r>
          </a:p>
        </p:txBody>
      </p:sp>
      <p:cxnSp>
        <p:nvCxnSpPr>
          <p:cNvPr id="35" name="直接连接符 34"/>
          <p:cNvCxnSpPr/>
          <p:nvPr/>
        </p:nvCxnSpPr>
        <p:spPr>
          <a:xfrm flipV="1">
            <a:off x="4216051" y="4592319"/>
            <a:ext cx="180000" cy="1800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7715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优先级分组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NVIC</a:t>
            </a:r>
            <a:r>
              <a:rPr lang="zh-CN" altLang="en-US" sz="2800"/>
              <a:t>的中断优先级由优先级寄存器的</a:t>
            </a:r>
            <a:r>
              <a:rPr lang="en-US" altLang="zh-CN" sz="2800"/>
              <a:t>4</a:t>
            </a:r>
            <a:r>
              <a:rPr lang="zh-CN" altLang="en-US" sz="2800"/>
              <a:t>位（</a:t>
            </a:r>
            <a:r>
              <a:rPr lang="en-US" altLang="zh-CN" sz="2800"/>
              <a:t>0~15</a:t>
            </a:r>
            <a:r>
              <a:rPr lang="zh-CN" altLang="en-US" sz="2800"/>
              <a:t>）决定，这</a:t>
            </a:r>
            <a:r>
              <a:rPr lang="en-US" altLang="zh-CN" sz="2800"/>
              <a:t>4</a:t>
            </a:r>
            <a:r>
              <a:rPr lang="zh-CN" altLang="en-US" sz="2800"/>
              <a:t>位可以进行切分，分为高</a:t>
            </a:r>
            <a:r>
              <a:rPr lang="en-US" altLang="zh-CN" sz="2800"/>
              <a:t>n</a:t>
            </a:r>
            <a:r>
              <a:rPr lang="zh-CN" altLang="en-US" sz="2800"/>
              <a:t>位的抢占优先级和低</a:t>
            </a:r>
            <a:r>
              <a:rPr lang="en-US" altLang="zh-CN" sz="2800"/>
              <a:t>4-n</a:t>
            </a:r>
            <a:r>
              <a:rPr lang="zh-CN" altLang="en-US" sz="2800"/>
              <a:t>位的响应优先级</a:t>
            </a:r>
            <a:endParaRPr lang="en-US" altLang="zh-CN" sz="2800"/>
          </a:p>
          <a:p>
            <a:pPr marL="457200" indent="-457200">
              <a:buFont typeface="Arial" panose="020B0604020202020204" pitchFamily="34" charset="0"/>
              <a:buChar char="•"/>
            </a:pPr>
            <a:r>
              <a:rPr lang="zh-CN" altLang="en-US" sz="2800"/>
              <a:t>抢占优先级高的可以中断嵌套，响应优先级高的可以优先排队，抢占优先级和响应优先级均相同的按中断号排队</a:t>
            </a:r>
            <a:endParaRPr lang="en-US" altLang="zh-CN" sz="2800"/>
          </a:p>
        </p:txBody>
      </p:sp>
      <p:graphicFrame>
        <p:nvGraphicFramePr>
          <p:cNvPr id="5" name="表格 4"/>
          <p:cNvGraphicFramePr>
            <a:graphicFrameLocks noGrp="1"/>
          </p:cNvGraphicFramePr>
          <p:nvPr>
            <p:extLst>
              <p:ext uri="{D42A27DB-BD31-4B8C-83A1-F6EECF244321}">
                <p14:modId xmlns:p14="http://schemas.microsoft.com/office/powerpoint/2010/main" val="4153980113"/>
              </p:ext>
            </p:extLst>
          </p:nvPr>
        </p:nvGraphicFramePr>
        <p:xfrm>
          <a:off x="1606156" y="3285690"/>
          <a:ext cx="8979686" cy="2664000"/>
        </p:xfrm>
        <a:graphic>
          <a:graphicData uri="http://schemas.openxmlformats.org/drawingml/2006/table">
            <a:tbl>
              <a:tblPr firstRow="1" bandRow="1">
                <a:tableStyleId>{93296810-A885-4BE3-A3E7-6D5BEEA58F35}</a:tableStyleId>
              </a:tblPr>
              <a:tblGrid>
                <a:gridCol w="1779686">
                  <a:extLst>
                    <a:ext uri="{9D8B030D-6E8A-4147-A177-3AD203B41FA5}">
                      <a16:colId xmlns:a16="http://schemas.microsoft.com/office/drawing/2014/main" val="1814798229"/>
                    </a:ext>
                  </a:extLst>
                </a:gridCol>
                <a:gridCol w="3600000">
                  <a:extLst>
                    <a:ext uri="{9D8B030D-6E8A-4147-A177-3AD203B41FA5}">
                      <a16:colId xmlns:a16="http://schemas.microsoft.com/office/drawing/2014/main" val="115277727"/>
                    </a:ext>
                  </a:extLst>
                </a:gridCol>
                <a:gridCol w="3600000">
                  <a:extLst>
                    <a:ext uri="{9D8B030D-6E8A-4147-A177-3AD203B41FA5}">
                      <a16:colId xmlns:a16="http://schemas.microsoft.com/office/drawing/2014/main" val="2647311688"/>
                    </a:ext>
                  </a:extLst>
                </a:gridCol>
              </a:tblGrid>
              <a:tr h="444000">
                <a:tc>
                  <a:txBody>
                    <a:bodyPr/>
                    <a:lstStyle/>
                    <a:p>
                      <a:pPr algn="ctr"/>
                      <a:r>
                        <a:rPr lang="zh-CN" altLang="en-US" sz="1800"/>
                        <a:t>分组方式</a:t>
                      </a:r>
                    </a:p>
                  </a:txBody>
                  <a:tcPr anchor="ctr"/>
                </a:tc>
                <a:tc>
                  <a:txBody>
                    <a:bodyPr/>
                    <a:lstStyle/>
                    <a:p>
                      <a:pPr algn="ctr"/>
                      <a:r>
                        <a:rPr lang="zh-CN" altLang="en-US" sz="1800"/>
                        <a:t>抢占优先级</a:t>
                      </a:r>
                    </a:p>
                  </a:txBody>
                  <a:tcPr anchor="ctr"/>
                </a:tc>
                <a:tc>
                  <a:txBody>
                    <a:bodyPr/>
                    <a:lstStyle/>
                    <a:p>
                      <a:pPr algn="ctr"/>
                      <a:r>
                        <a:rPr lang="zh-CN" altLang="en-US" sz="1800"/>
                        <a:t>响应优先级</a:t>
                      </a:r>
                    </a:p>
                  </a:txBody>
                  <a:tcPr anchor="ctr"/>
                </a:tc>
                <a:extLst>
                  <a:ext uri="{0D108BD9-81ED-4DB2-BD59-A6C34878D82A}">
                    <a16:rowId xmlns:a16="http://schemas.microsoft.com/office/drawing/2014/main" val="3495276100"/>
                  </a:ext>
                </a:extLst>
              </a:tr>
              <a:tr h="444000">
                <a:tc>
                  <a:txBody>
                    <a:bodyPr/>
                    <a:lstStyle/>
                    <a:p>
                      <a:pPr algn="ctr"/>
                      <a:r>
                        <a:rPr lang="zh-CN" altLang="en-US" sz="2000"/>
                        <a:t>分组</a:t>
                      </a:r>
                      <a:r>
                        <a:rPr lang="en-US" altLang="zh-CN" sz="2000"/>
                        <a:t>0</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extLst>
                  <a:ext uri="{0D108BD9-81ED-4DB2-BD59-A6C34878D82A}">
                    <a16:rowId xmlns:a16="http://schemas.microsoft.com/office/drawing/2014/main" val="3933938629"/>
                  </a:ext>
                </a:extLst>
              </a:tr>
              <a:tr h="444000">
                <a:tc>
                  <a:txBody>
                    <a:bodyPr/>
                    <a:lstStyle/>
                    <a:p>
                      <a:pPr algn="ctr"/>
                      <a:r>
                        <a:rPr lang="zh-CN" altLang="en-US" sz="2000"/>
                        <a:t>分组</a:t>
                      </a:r>
                      <a:r>
                        <a:rPr lang="en-US" altLang="zh-CN" sz="2000"/>
                        <a:t>1</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1</a:t>
                      </a:r>
                      <a:r>
                        <a:rPr lang="zh-CN" altLang="en-US" sz="2000"/>
                        <a:t>位，取值为</a:t>
                      </a:r>
                      <a:r>
                        <a:rPr lang="en-US" altLang="zh-CN" sz="2000"/>
                        <a:t>0~1</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extLst>
                  <a:ext uri="{0D108BD9-81ED-4DB2-BD59-A6C34878D82A}">
                    <a16:rowId xmlns:a16="http://schemas.microsoft.com/office/drawing/2014/main" val="1015163598"/>
                  </a:ext>
                </a:extLst>
              </a:tr>
              <a:tr h="444000">
                <a:tc>
                  <a:txBody>
                    <a:bodyPr/>
                    <a:lstStyle/>
                    <a:p>
                      <a:pPr algn="ctr"/>
                      <a:r>
                        <a:rPr lang="zh-CN" altLang="en-US" sz="2000"/>
                        <a:t>分组</a:t>
                      </a:r>
                      <a:r>
                        <a:rPr lang="en-US" altLang="zh-CN" sz="2000"/>
                        <a:t>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2</a:t>
                      </a:r>
                      <a:r>
                        <a:rPr lang="zh-CN" altLang="en-US" sz="2000"/>
                        <a:t>位，取值为</a:t>
                      </a:r>
                      <a:r>
                        <a:rPr lang="en-US" altLang="zh-CN" sz="2000"/>
                        <a:t>0~3</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2</a:t>
                      </a:r>
                      <a:r>
                        <a:rPr lang="zh-CN" altLang="en-US" sz="2000"/>
                        <a:t>位，取值为</a:t>
                      </a:r>
                      <a:r>
                        <a:rPr lang="en-US" altLang="zh-CN" sz="2000"/>
                        <a:t>0~3</a:t>
                      </a:r>
                      <a:endParaRPr lang="zh-CN" altLang="en-US" sz="2000"/>
                    </a:p>
                  </a:txBody>
                  <a:tcPr anchor="ctr"/>
                </a:tc>
                <a:extLst>
                  <a:ext uri="{0D108BD9-81ED-4DB2-BD59-A6C34878D82A}">
                    <a16:rowId xmlns:a16="http://schemas.microsoft.com/office/drawing/2014/main" val="1639881143"/>
                  </a:ext>
                </a:extLst>
              </a:tr>
              <a:tr h="444000">
                <a:tc>
                  <a:txBody>
                    <a:bodyPr/>
                    <a:lstStyle/>
                    <a:p>
                      <a:pPr algn="ctr"/>
                      <a:r>
                        <a:rPr lang="zh-CN" altLang="en-US" sz="2000"/>
                        <a:t>分组</a:t>
                      </a:r>
                      <a:r>
                        <a:rPr lang="en-US" altLang="zh-CN" sz="2000"/>
                        <a:t>3</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c>
                  <a:txBody>
                    <a:bodyPr/>
                    <a:lstStyle/>
                    <a:p>
                      <a:pPr algn="ctr"/>
                      <a:r>
                        <a:rPr lang="en-US" altLang="zh-CN" sz="2000"/>
                        <a:t>1</a:t>
                      </a:r>
                      <a:r>
                        <a:rPr lang="zh-CN" altLang="en-US" sz="2000"/>
                        <a:t>位，取值为</a:t>
                      </a:r>
                      <a:r>
                        <a:rPr lang="en-US" altLang="zh-CN" sz="2000"/>
                        <a:t>0~1</a:t>
                      </a:r>
                      <a:endParaRPr lang="zh-CN" altLang="en-US" sz="2000"/>
                    </a:p>
                  </a:txBody>
                  <a:tcPr anchor="ctr"/>
                </a:tc>
                <a:extLst>
                  <a:ext uri="{0D108BD9-81ED-4DB2-BD59-A6C34878D82A}">
                    <a16:rowId xmlns:a16="http://schemas.microsoft.com/office/drawing/2014/main" val="1104268784"/>
                  </a:ext>
                </a:extLst>
              </a:tr>
              <a:tr h="444000">
                <a:tc>
                  <a:txBody>
                    <a:bodyPr/>
                    <a:lstStyle/>
                    <a:p>
                      <a:pPr algn="ctr"/>
                      <a:r>
                        <a:rPr lang="zh-CN" altLang="en-US" sz="2000"/>
                        <a:t>分组</a:t>
                      </a:r>
                      <a:r>
                        <a:rPr lang="en-US" altLang="zh-CN" sz="2000"/>
                        <a:t>4</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extLst>
                  <a:ext uri="{0D108BD9-81ED-4DB2-BD59-A6C34878D82A}">
                    <a16:rowId xmlns:a16="http://schemas.microsoft.com/office/drawing/2014/main" val="1217315487"/>
                  </a:ext>
                </a:extLst>
              </a:tr>
            </a:tbl>
          </a:graphicData>
        </a:graphic>
      </p:graphicFrame>
    </p:spTree>
    <p:extLst>
      <p:ext uri="{BB962C8B-B14F-4D97-AF65-F5344CB8AC3E}">
        <p14:creationId xmlns:p14="http://schemas.microsoft.com/office/powerpoint/2010/main" val="304377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EXTI</a:t>
            </a:r>
            <a:r>
              <a:rPr lang="zh-CN" altLang="en-US" sz="2800"/>
              <a:t>（</a:t>
            </a:r>
            <a:r>
              <a:rPr lang="en-US" altLang="zh-CN" sz="2800"/>
              <a:t>Extern Interrupt</a:t>
            </a:r>
            <a:r>
              <a:rPr lang="zh-CN" altLang="en-US" sz="2800"/>
              <a:t>）外部中断</a:t>
            </a:r>
            <a:endParaRPr lang="en-US" altLang="zh-CN" sz="2800"/>
          </a:p>
          <a:p>
            <a:pPr marL="457200" indent="-457200">
              <a:buFont typeface="Arial" panose="020B0604020202020204" pitchFamily="34" charset="0"/>
              <a:buChar char="•"/>
            </a:pPr>
            <a:r>
              <a:rPr lang="en-US" altLang="zh-CN" sz="2800"/>
              <a:t>EXTI</a:t>
            </a:r>
            <a:r>
              <a:rPr lang="zh-CN" altLang="en-US" sz="2800"/>
              <a:t>可以监测指定</a:t>
            </a:r>
            <a:r>
              <a:rPr lang="en-US" altLang="zh-CN" sz="2800"/>
              <a:t>GPIO</a:t>
            </a:r>
            <a:r>
              <a:rPr lang="zh-CN" altLang="en-US" sz="2800"/>
              <a:t>口的电平信号，当其指定的</a:t>
            </a:r>
            <a:r>
              <a:rPr lang="en-US" altLang="zh-CN" sz="2800"/>
              <a:t>GPIO</a:t>
            </a:r>
            <a:r>
              <a:rPr lang="zh-CN" altLang="en-US" sz="2800"/>
              <a:t>口产生电平变化时，</a:t>
            </a:r>
            <a:r>
              <a:rPr lang="en-US" altLang="zh-CN" sz="2800"/>
              <a:t>EXTI</a:t>
            </a:r>
            <a:r>
              <a:rPr lang="zh-CN" altLang="en-US" sz="2800"/>
              <a:t>将立即向</a:t>
            </a:r>
            <a:r>
              <a:rPr lang="en-US" altLang="zh-CN" sz="2800"/>
              <a:t>NVIC</a:t>
            </a:r>
            <a:r>
              <a:rPr lang="zh-CN" altLang="en-US" sz="2800"/>
              <a:t>发出中断申请，经过</a:t>
            </a:r>
            <a:r>
              <a:rPr lang="en-US" altLang="zh-CN" sz="2800"/>
              <a:t>NVIC</a:t>
            </a:r>
            <a:r>
              <a:rPr lang="zh-CN" altLang="en-US" sz="2800"/>
              <a:t>裁决后即可中断</a:t>
            </a:r>
            <a:r>
              <a:rPr lang="en-US" altLang="zh-CN" sz="2800"/>
              <a:t>CPU</a:t>
            </a:r>
            <a:r>
              <a:rPr lang="zh-CN" altLang="en-US" sz="2800"/>
              <a:t>主程序，使</a:t>
            </a:r>
            <a:r>
              <a:rPr lang="en-US" altLang="zh-CN" sz="2800"/>
              <a:t>CPU</a:t>
            </a:r>
            <a:r>
              <a:rPr lang="zh-CN" altLang="en-US" sz="2800"/>
              <a:t>执行</a:t>
            </a:r>
            <a:r>
              <a:rPr lang="en-US" altLang="zh-CN" sz="2800"/>
              <a:t>EXTI</a:t>
            </a:r>
            <a:r>
              <a:rPr lang="zh-CN" altLang="en-US" sz="2800"/>
              <a:t>对应的中断程序</a:t>
            </a:r>
            <a:endParaRPr lang="en-US" altLang="zh-CN" sz="2800"/>
          </a:p>
          <a:p>
            <a:pPr marL="457200" indent="-457200">
              <a:buFont typeface="Arial" panose="020B0604020202020204" pitchFamily="34" charset="0"/>
              <a:buChar char="•"/>
            </a:pPr>
            <a:r>
              <a:rPr lang="zh-CN" altLang="en-US" sz="2800"/>
              <a:t>支持的触发方式：上升沿</a:t>
            </a:r>
            <a:r>
              <a:rPr lang="en-US" altLang="zh-CN" sz="2800"/>
              <a:t>/</a:t>
            </a:r>
            <a:r>
              <a:rPr lang="zh-CN" altLang="en-US" sz="2800"/>
              <a:t>下降沿</a:t>
            </a:r>
            <a:r>
              <a:rPr lang="en-US" altLang="zh-CN" sz="2800"/>
              <a:t>/</a:t>
            </a:r>
            <a:r>
              <a:rPr lang="zh-CN" altLang="en-US" sz="2800"/>
              <a:t>双边沿</a:t>
            </a:r>
            <a:r>
              <a:rPr lang="en-US" altLang="zh-CN" sz="2800"/>
              <a:t>/</a:t>
            </a:r>
            <a:r>
              <a:rPr lang="zh-CN" altLang="en-US" sz="2800"/>
              <a:t>软件触发</a:t>
            </a:r>
            <a:endParaRPr lang="en-US" altLang="zh-CN" sz="2800"/>
          </a:p>
          <a:p>
            <a:pPr marL="457200" indent="-457200">
              <a:buFont typeface="Arial" panose="020B0604020202020204" pitchFamily="34" charset="0"/>
              <a:buChar char="•"/>
            </a:pPr>
            <a:r>
              <a:rPr lang="zh-CN" altLang="en-US" sz="2800"/>
              <a:t>支持的</a:t>
            </a:r>
            <a:r>
              <a:rPr lang="en-US" altLang="zh-CN" sz="2800"/>
              <a:t>GPIO</a:t>
            </a:r>
            <a:r>
              <a:rPr lang="zh-CN" altLang="en-US" sz="2800"/>
              <a:t>口：所有</a:t>
            </a:r>
            <a:r>
              <a:rPr lang="en-US" altLang="zh-CN" sz="2800"/>
              <a:t>GPIO</a:t>
            </a:r>
            <a:r>
              <a:rPr lang="zh-CN" altLang="en-US" sz="2800"/>
              <a:t>口，但相同的</a:t>
            </a:r>
            <a:r>
              <a:rPr lang="en-US" altLang="zh-CN" sz="2800"/>
              <a:t>Pin</a:t>
            </a:r>
            <a:r>
              <a:rPr lang="zh-CN" altLang="en-US" sz="2800"/>
              <a:t>不能同时触发中断</a:t>
            </a:r>
            <a:endParaRPr lang="en-US" altLang="zh-CN" sz="2800"/>
          </a:p>
          <a:p>
            <a:pPr marL="457200" indent="-457200">
              <a:buFont typeface="Arial" panose="020B0604020202020204" pitchFamily="34" charset="0"/>
              <a:buChar char="•"/>
            </a:pPr>
            <a:r>
              <a:rPr lang="zh-CN" altLang="en-US" sz="2800"/>
              <a:t>通道数：</a:t>
            </a:r>
            <a:r>
              <a:rPr lang="en-US" altLang="zh-CN" sz="2800"/>
              <a:t>16</a:t>
            </a:r>
            <a:r>
              <a:rPr lang="zh-CN" altLang="en-US" sz="2800"/>
              <a:t>个</a:t>
            </a:r>
            <a:r>
              <a:rPr lang="en-US" altLang="zh-CN" sz="2800"/>
              <a:t>GPIO_Pin</a:t>
            </a:r>
            <a:r>
              <a:rPr lang="zh-CN" altLang="en-US" sz="2800"/>
              <a:t>，外加</a:t>
            </a:r>
            <a:r>
              <a:rPr lang="en-US" altLang="zh-CN" sz="2800"/>
              <a:t>PVD</a:t>
            </a:r>
            <a:r>
              <a:rPr lang="zh-CN" altLang="en-US" sz="2800"/>
              <a:t>输出、</a:t>
            </a:r>
            <a:r>
              <a:rPr lang="en-US" altLang="zh-CN" sz="2800"/>
              <a:t>RTC</a:t>
            </a:r>
            <a:r>
              <a:rPr lang="zh-CN" altLang="en-US" sz="2800"/>
              <a:t>闹钟、</a:t>
            </a:r>
            <a:r>
              <a:rPr lang="en-US" altLang="zh-CN" sz="2800"/>
              <a:t>USB</a:t>
            </a:r>
            <a:r>
              <a:rPr lang="zh-CN" altLang="en-US" sz="2800"/>
              <a:t>唤醒、以太网唤醒</a:t>
            </a:r>
            <a:endParaRPr lang="en-US" altLang="zh-CN" sz="2800"/>
          </a:p>
          <a:p>
            <a:pPr marL="457200" indent="-457200">
              <a:buFont typeface="Arial" panose="020B0604020202020204" pitchFamily="34" charset="0"/>
              <a:buChar char="•"/>
            </a:pPr>
            <a:r>
              <a:rPr lang="zh-CN" altLang="en-US" sz="2800"/>
              <a:t>触发响应方式：中断响应</a:t>
            </a:r>
            <a:r>
              <a:rPr lang="en-US" altLang="zh-CN" sz="2800"/>
              <a:t>/</a:t>
            </a:r>
            <a:r>
              <a:rPr lang="zh-CN" altLang="en-US" sz="2800"/>
              <a:t>事件响应</a:t>
            </a:r>
            <a:endParaRPr lang="en-US" altLang="zh-CN" sz="2800"/>
          </a:p>
        </p:txBody>
      </p:sp>
    </p:spTree>
    <p:extLst>
      <p:ext uri="{BB962C8B-B14F-4D97-AF65-F5344CB8AC3E}">
        <p14:creationId xmlns:p14="http://schemas.microsoft.com/office/powerpoint/2010/main" val="163271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基本结构</a:t>
            </a:r>
          </a:p>
        </p:txBody>
      </p:sp>
      <p:sp>
        <p:nvSpPr>
          <p:cNvPr id="5" name="矩形 4"/>
          <p:cNvSpPr/>
          <p:nvPr/>
        </p:nvSpPr>
        <p:spPr>
          <a:xfrm>
            <a:off x="1219199" y="1027298"/>
            <a:ext cx="976488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340345" y="1359673"/>
            <a:ext cx="1203404" cy="4161881"/>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0" name="矩形 9"/>
          <p:cNvSpPr/>
          <p:nvPr/>
        </p:nvSpPr>
        <p:spPr>
          <a:xfrm>
            <a:off x="6212583" y="1359673"/>
            <a:ext cx="1858630" cy="4820621"/>
          </a:xfrm>
          <a:prstGeom prst="rect">
            <a:avLst/>
          </a:prstGeom>
          <a:solidFill>
            <a:schemeClr val="accent2"/>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p>
          <a:p>
            <a:pPr algn="ctr"/>
            <a:r>
              <a:rPr lang="zh-CN" altLang="en-US"/>
              <a:t>边沿检测及控制</a:t>
            </a:r>
            <a:endParaRPr lang="en-US" altLang="zh-CN"/>
          </a:p>
        </p:txBody>
      </p:sp>
      <p:sp>
        <p:nvSpPr>
          <p:cNvPr id="14" name="文本框 13">
            <a:extLst>
              <a:ext uri="{FF2B5EF4-FFF2-40B4-BE49-F238E27FC236}">
                <a16:creationId xmlns:a16="http://schemas.microsoft.com/office/drawing/2014/main" id="{5A1B244E-4E47-4C51-93FB-27E60009DE3C}"/>
              </a:ext>
            </a:extLst>
          </p:cNvPr>
          <p:cNvSpPr txBox="1"/>
          <p:nvPr/>
        </p:nvSpPr>
        <p:spPr>
          <a:xfrm rot="16200000">
            <a:off x="1709343" y="4571753"/>
            <a:ext cx="803360" cy="461665"/>
          </a:xfrm>
          <a:prstGeom prst="rect">
            <a:avLst/>
          </a:prstGeom>
          <a:noFill/>
        </p:spPr>
        <p:txBody>
          <a:bodyPr wrap="square" rtlCol="0">
            <a:spAutoFit/>
          </a:bodyPr>
          <a:lstStyle/>
          <a:p>
            <a:pPr algn="ctr"/>
            <a:r>
              <a:rPr lang="en-US" altLang="zh-CN" sz="2400"/>
              <a:t>……</a:t>
            </a:r>
          </a:p>
        </p:txBody>
      </p:sp>
      <p:sp>
        <p:nvSpPr>
          <p:cNvPr id="37" name="矩形 36"/>
          <p:cNvSpPr/>
          <p:nvPr/>
        </p:nvSpPr>
        <p:spPr>
          <a:xfrm>
            <a:off x="1575865" y="2264699"/>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a:t>
            </a:r>
          </a:p>
        </p:txBody>
      </p:sp>
      <p:sp>
        <p:nvSpPr>
          <p:cNvPr id="38" name="矩形 37"/>
          <p:cNvSpPr/>
          <p:nvPr/>
        </p:nvSpPr>
        <p:spPr>
          <a:xfrm>
            <a:off x="1575865" y="305813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GPIOB</a:t>
            </a:r>
          </a:p>
        </p:txBody>
      </p:sp>
      <p:sp>
        <p:nvSpPr>
          <p:cNvPr id="39" name="矩形 38"/>
          <p:cNvSpPr/>
          <p:nvPr/>
        </p:nvSpPr>
        <p:spPr>
          <a:xfrm>
            <a:off x="1575865" y="385156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GPIOC</a:t>
            </a:r>
          </a:p>
        </p:txBody>
      </p:sp>
      <p:cxnSp>
        <p:nvCxnSpPr>
          <p:cNvPr id="40" name="直接箭头连接符 39"/>
          <p:cNvCxnSpPr/>
          <p:nvPr/>
        </p:nvCxnSpPr>
        <p:spPr>
          <a:xfrm>
            <a:off x="2646177" y="2539188"/>
            <a:ext cx="72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646177" y="3351509"/>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2646177" y="4141054"/>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5A1B244E-4E47-4C51-93FB-27E60009DE3C}"/>
              </a:ext>
            </a:extLst>
          </p:cNvPr>
          <p:cNvSpPr txBox="1"/>
          <p:nvPr/>
        </p:nvSpPr>
        <p:spPr>
          <a:xfrm>
            <a:off x="2703706" y="2096711"/>
            <a:ext cx="571012" cy="369332"/>
          </a:xfrm>
          <a:prstGeom prst="rect">
            <a:avLst/>
          </a:prstGeom>
          <a:noFill/>
        </p:spPr>
        <p:txBody>
          <a:bodyPr wrap="square" rtlCol="0">
            <a:spAutoFit/>
          </a:bodyPr>
          <a:lstStyle/>
          <a:p>
            <a:pPr algn="ctr"/>
            <a:r>
              <a:rPr lang="en-US" altLang="zh-CN"/>
              <a:t>16</a:t>
            </a:r>
          </a:p>
        </p:txBody>
      </p:sp>
      <p:cxnSp>
        <p:nvCxnSpPr>
          <p:cNvPr id="44" name="直接连接符 43"/>
          <p:cNvCxnSpPr/>
          <p:nvPr/>
        </p:nvCxnSpPr>
        <p:spPr>
          <a:xfrm flipV="1">
            <a:off x="2899212" y="2454630"/>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5A1B244E-4E47-4C51-93FB-27E60009DE3C}"/>
              </a:ext>
            </a:extLst>
          </p:cNvPr>
          <p:cNvSpPr txBox="1"/>
          <p:nvPr/>
        </p:nvSpPr>
        <p:spPr>
          <a:xfrm>
            <a:off x="2703706" y="2893536"/>
            <a:ext cx="571012" cy="369332"/>
          </a:xfrm>
          <a:prstGeom prst="rect">
            <a:avLst/>
          </a:prstGeom>
          <a:noFill/>
        </p:spPr>
        <p:txBody>
          <a:bodyPr wrap="square" rtlCol="0">
            <a:spAutoFit/>
          </a:bodyPr>
          <a:lstStyle/>
          <a:p>
            <a:pPr algn="ctr"/>
            <a:r>
              <a:rPr lang="en-US" altLang="zh-CN"/>
              <a:t>16</a:t>
            </a:r>
          </a:p>
        </p:txBody>
      </p:sp>
      <p:cxnSp>
        <p:nvCxnSpPr>
          <p:cNvPr id="46" name="直接连接符 45"/>
          <p:cNvCxnSpPr/>
          <p:nvPr/>
        </p:nvCxnSpPr>
        <p:spPr>
          <a:xfrm flipV="1">
            <a:off x="2899212" y="3251455"/>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7" name="文本框 46">
            <a:extLst>
              <a:ext uri="{FF2B5EF4-FFF2-40B4-BE49-F238E27FC236}">
                <a16:creationId xmlns:a16="http://schemas.microsoft.com/office/drawing/2014/main" id="{5A1B244E-4E47-4C51-93FB-27E60009DE3C}"/>
              </a:ext>
            </a:extLst>
          </p:cNvPr>
          <p:cNvSpPr txBox="1"/>
          <p:nvPr/>
        </p:nvSpPr>
        <p:spPr>
          <a:xfrm>
            <a:off x="2703706" y="3687768"/>
            <a:ext cx="571012" cy="369332"/>
          </a:xfrm>
          <a:prstGeom prst="rect">
            <a:avLst/>
          </a:prstGeom>
          <a:noFill/>
        </p:spPr>
        <p:txBody>
          <a:bodyPr wrap="square" rtlCol="0">
            <a:spAutoFit/>
          </a:bodyPr>
          <a:lstStyle/>
          <a:p>
            <a:pPr algn="ctr"/>
            <a:r>
              <a:rPr lang="en-US" altLang="zh-CN"/>
              <a:t>16</a:t>
            </a:r>
          </a:p>
        </p:txBody>
      </p:sp>
      <p:cxnSp>
        <p:nvCxnSpPr>
          <p:cNvPr id="48" name="直接连接符 47"/>
          <p:cNvCxnSpPr/>
          <p:nvPr/>
        </p:nvCxnSpPr>
        <p:spPr>
          <a:xfrm flipV="1">
            <a:off x="2899212" y="4045687"/>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矩形 49"/>
          <p:cNvSpPr/>
          <p:nvPr/>
        </p:nvSpPr>
        <p:spPr>
          <a:xfrm>
            <a:off x="3364086" y="1359672"/>
            <a:ext cx="1597435" cy="4820621"/>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AFIO</a:t>
            </a:r>
          </a:p>
          <a:p>
            <a:pPr algn="ctr"/>
            <a:r>
              <a:rPr lang="zh-CN" altLang="en-US"/>
              <a:t>中断引脚选择</a:t>
            </a:r>
            <a:endParaRPr lang="en-US" altLang="zh-CN"/>
          </a:p>
        </p:txBody>
      </p:sp>
      <p:cxnSp>
        <p:nvCxnSpPr>
          <p:cNvPr id="54" name="直接箭头连接符 53"/>
          <p:cNvCxnSpPr/>
          <p:nvPr/>
        </p:nvCxnSpPr>
        <p:spPr>
          <a:xfrm>
            <a:off x="4961521" y="2525033"/>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5A1B244E-4E47-4C51-93FB-27E60009DE3C}"/>
              </a:ext>
            </a:extLst>
          </p:cNvPr>
          <p:cNvSpPr txBox="1"/>
          <p:nvPr/>
        </p:nvSpPr>
        <p:spPr>
          <a:xfrm>
            <a:off x="5280779" y="2064430"/>
            <a:ext cx="571012" cy="369332"/>
          </a:xfrm>
          <a:prstGeom prst="rect">
            <a:avLst/>
          </a:prstGeom>
          <a:noFill/>
        </p:spPr>
        <p:txBody>
          <a:bodyPr wrap="square" rtlCol="0">
            <a:spAutoFit/>
          </a:bodyPr>
          <a:lstStyle/>
          <a:p>
            <a:pPr algn="ctr"/>
            <a:r>
              <a:rPr lang="en-US" altLang="zh-CN"/>
              <a:t>16</a:t>
            </a:r>
          </a:p>
        </p:txBody>
      </p:sp>
      <p:cxnSp>
        <p:nvCxnSpPr>
          <p:cNvPr id="56" name="直接连接符 55"/>
          <p:cNvCxnSpPr/>
          <p:nvPr/>
        </p:nvCxnSpPr>
        <p:spPr>
          <a:xfrm flipV="1">
            <a:off x="5476285" y="2424979"/>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61" name="矩形 60"/>
          <p:cNvSpPr/>
          <p:nvPr/>
        </p:nvSpPr>
        <p:spPr>
          <a:xfrm>
            <a:off x="5145107" y="4102714"/>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PVD</a:t>
            </a:r>
          </a:p>
        </p:txBody>
      </p:sp>
      <p:sp>
        <p:nvSpPr>
          <p:cNvPr id="62" name="矩形 61"/>
          <p:cNvSpPr/>
          <p:nvPr/>
        </p:nvSpPr>
        <p:spPr>
          <a:xfrm>
            <a:off x="5145107" y="4599608"/>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RTC</a:t>
            </a:r>
          </a:p>
        </p:txBody>
      </p:sp>
      <p:sp>
        <p:nvSpPr>
          <p:cNvPr id="63" name="矩形 62"/>
          <p:cNvSpPr/>
          <p:nvPr/>
        </p:nvSpPr>
        <p:spPr>
          <a:xfrm>
            <a:off x="5145107" y="5096502"/>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USB</a:t>
            </a:r>
          </a:p>
        </p:txBody>
      </p:sp>
      <p:cxnSp>
        <p:nvCxnSpPr>
          <p:cNvPr id="64" name="直接箭头连接符 63"/>
          <p:cNvCxnSpPr/>
          <p:nvPr/>
        </p:nvCxnSpPr>
        <p:spPr>
          <a:xfrm>
            <a:off x="5855957" y="4315005"/>
            <a:ext cx="36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5844955" y="4786397"/>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855957" y="5283291"/>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145107" y="5593396"/>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ETH</a:t>
            </a:r>
          </a:p>
        </p:txBody>
      </p:sp>
      <p:cxnSp>
        <p:nvCxnSpPr>
          <p:cNvPr id="68" name="直接箭头连接符 67"/>
          <p:cNvCxnSpPr/>
          <p:nvPr/>
        </p:nvCxnSpPr>
        <p:spPr>
          <a:xfrm>
            <a:off x="5855957" y="5780185"/>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082447" y="1721284"/>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5A1B244E-4E47-4C51-93FB-27E60009DE3C}"/>
              </a:ext>
            </a:extLst>
          </p:cNvPr>
          <p:cNvSpPr txBox="1"/>
          <p:nvPr/>
        </p:nvSpPr>
        <p:spPr>
          <a:xfrm>
            <a:off x="8066815" y="1359673"/>
            <a:ext cx="1255460" cy="369332"/>
          </a:xfrm>
          <a:prstGeom prst="rect">
            <a:avLst/>
          </a:prstGeom>
          <a:noFill/>
        </p:spPr>
        <p:txBody>
          <a:bodyPr wrap="square" rtlCol="0">
            <a:spAutoFit/>
          </a:bodyPr>
          <a:lstStyle/>
          <a:p>
            <a:pPr algn="ctr"/>
            <a:r>
              <a:rPr lang="en-US" altLang="zh-CN"/>
              <a:t>EXTI0</a:t>
            </a:r>
          </a:p>
        </p:txBody>
      </p:sp>
      <p:cxnSp>
        <p:nvCxnSpPr>
          <p:cNvPr id="89" name="直接箭头连接符 88"/>
          <p:cNvCxnSpPr/>
          <p:nvPr/>
        </p:nvCxnSpPr>
        <p:spPr>
          <a:xfrm>
            <a:off x="8082447" y="2090616"/>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5A1B244E-4E47-4C51-93FB-27E60009DE3C}"/>
              </a:ext>
            </a:extLst>
          </p:cNvPr>
          <p:cNvSpPr txBox="1"/>
          <p:nvPr/>
        </p:nvSpPr>
        <p:spPr>
          <a:xfrm>
            <a:off x="8066815" y="1729005"/>
            <a:ext cx="1255460" cy="369332"/>
          </a:xfrm>
          <a:prstGeom prst="rect">
            <a:avLst/>
          </a:prstGeom>
          <a:noFill/>
        </p:spPr>
        <p:txBody>
          <a:bodyPr wrap="square" rtlCol="0">
            <a:spAutoFit/>
          </a:bodyPr>
          <a:lstStyle/>
          <a:p>
            <a:pPr algn="ctr"/>
            <a:r>
              <a:rPr lang="en-US" altLang="zh-CN"/>
              <a:t>EXTI1</a:t>
            </a:r>
          </a:p>
        </p:txBody>
      </p:sp>
      <p:cxnSp>
        <p:nvCxnSpPr>
          <p:cNvPr id="91" name="直接箭头连接符 90"/>
          <p:cNvCxnSpPr/>
          <p:nvPr/>
        </p:nvCxnSpPr>
        <p:spPr>
          <a:xfrm>
            <a:off x="8082447" y="2450398"/>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5A1B244E-4E47-4C51-93FB-27E60009DE3C}"/>
              </a:ext>
            </a:extLst>
          </p:cNvPr>
          <p:cNvSpPr txBox="1"/>
          <p:nvPr/>
        </p:nvSpPr>
        <p:spPr>
          <a:xfrm>
            <a:off x="8066815" y="2088787"/>
            <a:ext cx="1255460" cy="369332"/>
          </a:xfrm>
          <a:prstGeom prst="rect">
            <a:avLst/>
          </a:prstGeom>
          <a:noFill/>
        </p:spPr>
        <p:txBody>
          <a:bodyPr wrap="square" rtlCol="0">
            <a:spAutoFit/>
          </a:bodyPr>
          <a:lstStyle/>
          <a:p>
            <a:pPr algn="ctr"/>
            <a:r>
              <a:rPr lang="en-US" altLang="zh-CN"/>
              <a:t>EXTI2</a:t>
            </a:r>
          </a:p>
        </p:txBody>
      </p:sp>
      <p:cxnSp>
        <p:nvCxnSpPr>
          <p:cNvPr id="93" name="直接箭头连接符 92"/>
          <p:cNvCxnSpPr/>
          <p:nvPr/>
        </p:nvCxnSpPr>
        <p:spPr>
          <a:xfrm>
            <a:off x="8082447" y="281200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5A1B244E-4E47-4C51-93FB-27E60009DE3C}"/>
              </a:ext>
            </a:extLst>
          </p:cNvPr>
          <p:cNvSpPr txBox="1"/>
          <p:nvPr/>
        </p:nvSpPr>
        <p:spPr>
          <a:xfrm>
            <a:off x="8066815" y="2450398"/>
            <a:ext cx="1255460" cy="369332"/>
          </a:xfrm>
          <a:prstGeom prst="rect">
            <a:avLst/>
          </a:prstGeom>
          <a:noFill/>
        </p:spPr>
        <p:txBody>
          <a:bodyPr wrap="square" rtlCol="0">
            <a:spAutoFit/>
          </a:bodyPr>
          <a:lstStyle/>
          <a:p>
            <a:pPr algn="ctr"/>
            <a:r>
              <a:rPr lang="en-US" altLang="zh-CN"/>
              <a:t>EXTI3</a:t>
            </a:r>
          </a:p>
        </p:txBody>
      </p:sp>
      <p:cxnSp>
        <p:nvCxnSpPr>
          <p:cNvPr id="95" name="直接箭头连接符 94"/>
          <p:cNvCxnSpPr/>
          <p:nvPr/>
        </p:nvCxnSpPr>
        <p:spPr>
          <a:xfrm>
            <a:off x="8082447" y="317361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5A1B244E-4E47-4C51-93FB-27E60009DE3C}"/>
              </a:ext>
            </a:extLst>
          </p:cNvPr>
          <p:cNvSpPr txBox="1"/>
          <p:nvPr/>
        </p:nvSpPr>
        <p:spPr>
          <a:xfrm>
            <a:off x="8066815" y="2812008"/>
            <a:ext cx="1255460" cy="369332"/>
          </a:xfrm>
          <a:prstGeom prst="rect">
            <a:avLst/>
          </a:prstGeom>
          <a:noFill/>
        </p:spPr>
        <p:txBody>
          <a:bodyPr wrap="square" rtlCol="0">
            <a:spAutoFit/>
          </a:bodyPr>
          <a:lstStyle/>
          <a:p>
            <a:pPr algn="ctr"/>
            <a:r>
              <a:rPr lang="en-US" altLang="zh-CN"/>
              <a:t>EXTI4</a:t>
            </a:r>
          </a:p>
        </p:txBody>
      </p:sp>
      <p:cxnSp>
        <p:nvCxnSpPr>
          <p:cNvPr id="97" name="直接箭头连接符 96"/>
          <p:cNvCxnSpPr/>
          <p:nvPr/>
        </p:nvCxnSpPr>
        <p:spPr>
          <a:xfrm>
            <a:off x="8082447" y="353497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5A1B244E-4E47-4C51-93FB-27E60009DE3C}"/>
              </a:ext>
            </a:extLst>
          </p:cNvPr>
          <p:cNvSpPr txBox="1"/>
          <p:nvPr/>
        </p:nvSpPr>
        <p:spPr>
          <a:xfrm>
            <a:off x="8066815" y="3173360"/>
            <a:ext cx="1255460" cy="369332"/>
          </a:xfrm>
          <a:prstGeom prst="rect">
            <a:avLst/>
          </a:prstGeom>
          <a:noFill/>
        </p:spPr>
        <p:txBody>
          <a:bodyPr wrap="square" rtlCol="0">
            <a:spAutoFit/>
          </a:bodyPr>
          <a:lstStyle/>
          <a:p>
            <a:pPr algn="ctr"/>
            <a:r>
              <a:rPr lang="en-US" altLang="zh-CN"/>
              <a:t>EXTI9_5</a:t>
            </a:r>
          </a:p>
        </p:txBody>
      </p:sp>
      <p:cxnSp>
        <p:nvCxnSpPr>
          <p:cNvPr id="99" name="直接箭头连接符 98"/>
          <p:cNvCxnSpPr/>
          <p:nvPr/>
        </p:nvCxnSpPr>
        <p:spPr>
          <a:xfrm>
            <a:off x="8082447" y="389632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A1B244E-4E47-4C51-93FB-27E60009DE3C}"/>
              </a:ext>
            </a:extLst>
          </p:cNvPr>
          <p:cNvSpPr txBox="1"/>
          <p:nvPr/>
        </p:nvSpPr>
        <p:spPr>
          <a:xfrm>
            <a:off x="8066815" y="3534711"/>
            <a:ext cx="1255460" cy="369332"/>
          </a:xfrm>
          <a:prstGeom prst="rect">
            <a:avLst/>
          </a:prstGeom>
          <a:noFill/>
        </p:spPr>
        <p:txBody>
          <a:bodyPr wrap="square" rtlCol="0">
            <a:spAutoFit/>
          </a:bodyPr>
          <a:lstStyle/>
          <a:p>
            <a:pPr algn="ctr"/>
            <a:r>
              <a:rPr lang="en-US" altLang="zh-CN"/>
              <a:t>EXTI15_10</a:t>
            </a:r>
          </a:p>
        </p:txBody>
      </p:sp>
      <p:cxnSp>
        <p:nvCxnSpPr>
          <p:cNvPr id="101" name="直接箭头连接符 100"/>
          <p:cNvCxnSpPr/>
          <p:nvPr/>
        </p:nvCxnSpPr>
        <p:spPr>
          <a:xfrm>
            <a:off x="8082447" y="425725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5A1B244E-4E47-4C51-93FB-27E60009DE3C}"/>
              </a:ext>
            </a:extLst>
          </p:cNvPr>
          <p:cNvSpPr txBox="1"/>
          <p:nvPr/>
        </p:nvSpPr>
        <p:spPr>
          <a:xfrm>
            <a:off x="8066815" y="3895640"/>
            <a:ext cx="1255460" cy="369332"/>
          </a:xfrm>
          <a:prstGeom prst="rect">
            <a:avLst/>
          </a:prstGeom>
          <a:noFill/>
        </p:spPr>
        <p:txBody>
          <a:bodyPr wrap="square" rtlCol="0">
            <a:spAutoFit/>
          </a:bodyPr>
          <a:lstStyle/>
          <a:p>
            <a:pPr algn="ctr"/>
            <a:r>
              <a:rPr lang="en-US" altLang="zh-CN"/>
              <a:t>PVD</a:t>
            </a:r>
          </a:p>
        </p:txBody>
      </p:sp>
      <p:cxnSp>
        <p:nvCxnSpPr>
          <p:cNvPr id="103" name="直接箭头连接符 102"/>
          <p:cNvCxnSpPr/>
          <p:nvPr/>
        </p:nvCxnSpPr>
        <p:spPr>
          <a:xfrm>
            <a:off x="8082447" y="461860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5A1B244E-4E47-4C51-93FB-27E60009DE3C}"/>
              </a:ext>
            </a:extLst>
          </p:cNvPr>
          <p:cNvSpPr txBox="1"/>
          <p:nvPr/>
        </p:nvSpPr>
        <p:spPr>
          <a:xfrm>
            <a:off x="8066815" y="4256991"/>
            <a:ext cx="1255460" cy="369332"/>
          </a:xfrm>
          <a:prstGeom prst="rect">
            <a:avLst/>
          </a:prstGeom>
          <a:noFill/>
        </p:spPr>
        <p:txBody>
          <a:bodyPr wrap="square" rtlCol="0">
            <a:spAutoFit/>
          </a:bodyPr>
          <a:lstStyle/>
          <a:p>
            <a:pPr algn="ctr"/>
            <a:r>
              <a:rPr lang="en-US" altLang="zh-CN"/>
              <a:t>RTC</a:t>
            </a:r>
          </a:p>
        </p:txBody>
      </p:sp>
      <p:cxnSp>
        <p:nvCxnSpPr>
          <p:cNvPr id="105" name="直接箭头连接符 104"/>
          <p:cNvCxnSpPr/>
          <p:nvPr/>
        </p:nvCxnSpPr>
        <p:spPr>
          <a:xfrm>
            <a:off x="8082447" y="497953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5A1B244E-4E47-4C51-93FB-27E60009DE3C}"/>
              </a:ext>
            </a:extLst>
          </p:cNvPr>
          <p:cNvSpPr txBox="1"/>
          <p:nvPr/>
        </p:nvSpPr>
        <p:spPr>
          <a:xfrm>
            <a:off x="8066815" y="4617920"/>
            <a:ext cx="1255460" cy="369332"/>
          </a:xfrm>
          <a:prstGeom prst="rect">
            <a:avLst/>
          </a:prstGeom>
          <a:noFill/>
        </p:spPr>
        <p:txBody>
          <a:bodyPr wrap="square" rtlCol="0">
            <a:spAutoFit/>
          </a:bodyPr>
          <a:lstStyle/>
          <a:p>
            <a:pPr algn="ctr"/>
            <a:r>
              <a:rPr lang="en-US" altLang="zh-CN"/>
              <a:t>USB</a:t>
            </a:r>
          </a:p>
        </p:txBody>
      </p:sp>
      <p:cxnSp>
        <p:nvCxnSpPr>
          <p:cNvPr id="107" name="直接箭头连接符 106"/>
          <p:cNvCxnSpPr/>
          <p:nvPr/>
        </p:nvCxnSpPr>
        <p:spPr>
          <a:xfrm>
            <a:off x="8082447" y="534886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5A1B244E-4E47-4C51-93FB-27E60009DE3C}"/>
              </a:ext>
            </a:extLst>
          </p:cNvPr>
          <p:cNvSpPr txBox="1"/>
          <p:nvPr/>
        </p:nvSpPr>
        <p:spPr>
          <a:xfrm>
            <a:off x="8066815" y="4987251"/>
            <a:ext cx="1255460" cy="369332"/>
          </a:xfrm>
          <a:prstGeom prst="rect">
            <a:avLst/>
          </a:prstGeom>
          <a:noFill/>
        </p:spPr>
        <p:txBody>
          <a:bodyPr wrap="square" rtlCol="0">
            <a:spAutoFit/>
          </a:bodyPr>
          <a:lstStyle/>
          <a:p>
            <a:pPr algn="ctr"/>
            <a:r>
              <a:rPr lang="en-US" altLang="zh-CN"/>
              <a:t>ETH</a:t>
            </a:r>
          </a:p>
        </p:txBody>
      </p:sp>
      <p:cxnSp>
        <p:nvCxnSpPr>
          <p:cNvPr id="112" name="直接箭头连接符 111"/>
          <p:cNvCxnSpPr/>
          <p:nvPr/>
        </p:nvCxnSpPr>
        <p:spPr>
          <a:xfrm>
            <a:off x="8082447" y="591868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5A1B244E-4E47-4C51-93FB-27E60009DE3C}"/>
              </a:ext>
            </a:extLst>
          </p:cNvPr>
          <p:cNvSpPr txBox="1"/>
          <p:nvPr/>
        </p:nvSpPr>
        <p:spPr>
          <a:xfrm>
            <a:off x="8319751" y="5486518"/>
            <a:ext cx="749588" cy="369332"/>
          </a:xfrm>
          <a:prstGeom prst="rect">
            <a:avLst/>
          </a:prstGeom>
          <a:noFill/>
        </p:spPr>
        <p:txBody>
          <a:bodyPr wrap="square" rtlCol="0">
            <a:spAutoFit/>
          </a:bodyPr>
          <a:lstStyle/>
          <a:p>
            <a:pPr algn="ctr"/>
            <a:r>
              <a:rPr lang="en-US" altLang="zh-CN"/>
              <a:t>20</a:t>
            </a:r>
          </a:p>
        </p:txBody>
      </p:sp>
      <p:sp>
        <p:nvSpPr>
          <p:cNvPr id="114" name="矩形 113"/>
          <p:cNvSpPr/>
          <p:nvPr/>
        </p:nvSpPr>
        <p:spPr>
          <a:xfrm>
            <a:off x="9340345" y="5645400"/>
            <a:ext cx="1203404" cy="53489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其它外设</a:t>
            </a:r>
            <a:endParaRPr lang="en-US" altLang="zh-CN"/>
          </a:p>
        </p:txBody>
      </p:sp>
      <p:cxnSp>
        <p:nvCxnSpPr>
          <p:cNvPr id="115" name="直接连接符 114"/>
          <p:cNvCxnSpPr/>
          <p:nvPr/>
        </p:nvCxnSpPr>
        <p:spPr>
          <a:xfrm flipV="1">
            <a:off x="8617978" y="5820265"/>
            <a:ext cx="180000" cy="1800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60895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AFIO</a:t>
            </a:r>
            <a:r>
              <a:rPr lang="zh-CN" altLang="en-US" sz="3200">
                <a:latin typeface="等线" panose="02010600030101010101" pitchFamily="2" charset="-122"/>
                <a:ea typeface="等线" panose="02010600030101010101" pitchFamily="2" charset="-122"/>
              </a:rPr>
              <a:t>复用</a:t>
            </a:r>
            <a:r>
              <a:rPr lang="en-US" altLang="zh-CN" sz="3200">
                <a:latin typeface="等线" panose="02010600030101010101" pitchFamily="2" charset="-122"/>
                <a:ea typeface="等线" panose="02010600030101010101" pitchFamily="2" charset="-122"/>
              </a:rPr>
              <a:t>IO</a:t>
            </a:r>
            <a:r>
              <a:rPr lang="zh-CN" altLang="en-US" sz="3200">
                <a:latin typeface="等线" panose="02010600030101010101" pitchFamily="2" charset="-122"/>
                <a:ea typeface="等线" panose="02010600030101010101" pitchFamily="2" charset="-122"/>
              </a:rPr>
              <a:t>口</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5107347"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AFIO</a:t>
            </a:r>
            <a:r>
              <a:rPr lang="zh-CN" altLang="en-US" sz="2800"/>
              <a:t>主要用于引脚复用功能的选择和重定义</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在</a:t>
            </a:r>
            <a:r>
              <a:rPr lang="en-US" altLang="zh-CN" sz="2800"/>
              <a:t>STM32</a:t>
            </a:r>
            <a:r>
              <a:rPr lang="zh-CN" altLang="en-US" sz="2800"/>
              <a:t>中，</a:t>
            </a:r>
            <a:r>
              <a:rPr lang="en-US" altLang="zh-CN" sz="2800"/>
              <a:t>AFIO</a:t>
            </a:r>
            <a:r>
              <a:rPr lang="zh-CN" altLang="en-US" sz="2800"/>
              <a:t>主要完成两个任务：复用功能引脚重映射、中断引脚选择</a:t>
            </a:r>
            <a:endParaRPr lang="en-US" altLang="zh-CN" sz="2800"/>
          </a:p>
        </p:txBody>
      </p:sp>
      <p:pic>
        <p:nvPicPr>
          <p:cNvPr id="2" name="图片 1"/>
          <p:cNvPicPr>
            <a:picLocks noChangeAspect="1"/>
          </p:cNvPicPr>
          <p:nvPr/>
        </p:nvPicPr>
        <p:blipFill>
          <a:blip r:embed="rId2"/>
          <a:stretch>
            <a:fillRect/>
          </a:stretch>
        </p:blipFill>
        <p:spPr>
          <a:xfrm>
            <a:off x="6303644" y="746975"/>
            <a:ext cx="5222312" cy="5623411"/>
          </a:xfrm>
          <a:prstGeom prst="rect">
            <a:avLst/>
          </a:prstGeom>
        </p:spPr>
      </p:pic>
    </p:spTree>
    <p:extLst>
      <p:ext uri="{BB962C8B-B14F-4D97-AF65-F5344CB8AC3E}">
        <p14:creationId xmlns:p14="http://schemas.microsoft.com/office/powerpoint/2010/main" val="809629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框图</a:t>
            </a:r>
          </a:p>
        </p:txBody>
      </p:sp>
      <p:pic>
        <p:nvPicPr>
          <p:cNvPr id="2" name="图片 1"/>
          <p:cNvPicPr>
            <a:picLocks noChangeAspect="1"/>
          </p:cNvPicPr>
          <p:nvPr/>
        </p:nvPicPr>
        <p:blipFill>
          <a:blip r:embed="rId2"/>
          <a:stretch>
            <a:fillRect/>
          </a:stretch>
        </p:blipFill>
        <p:spPr>
          <a:xfrm>
            <a:off x="2401108" y="995983"/>
            <a:ext cx="7841338" cy="5517705"/>
          </a:xfrm>
          <a:prstGeom prst="rect">
            <a:avLst/>
          </a:prstGeom>
        </p:spPr>
      </p:pic>
    </p:spTree>
    <p:extLst>
      <p:ext uri="{BB962C8B-B14F-4D97-AF65-F5344CB8AC3E}">
        <p14:creationId xmlns:p14="http://schemas.microsoft.com/office/powerpoint/2010/main" val="2013191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4915437" cy="4401205"/>
          </a:xfrm>
          <a:prstGeom prst="rect">
            <a:avLst/>
          </a:prstGeom>
          <a:noFill/>
        </p:spPr>
        <p:txBody>
          <a:bodyPr wrap="square" rtlCol="0">
            <a:spAutoFit/>
          </a:bodyPr>
          <a:lstStyle/>
          <a:p>
            <a:pPr marL="457200" indent="-457200" algn="just">
              <a:buFont typeface="Arial" panose="020B0604020202020204" pitchFamily="34" charset="0"/>
              <a:buChar char="•"/>
            </a:pPr>
            <a:r>
              <a:rPr lang="en-US" altLang="zh-CN" sz="2800"/>
              <a:t>STM32</a:t>
            </a:r>
            <a:r>
              <a:rPr lang="zh-CN" altLang="en-US" sz="2800"/>
              <a:t>是</a:t>
            </a:r>
            <a:r>
              <a:rPr lang="en-US" altLang="zh-CN" sz="2800"/>
              <a:t>ST</a:t>
            </a:r>
            <a:r>
              <a:rPr lang="zh-CN" altLang="en-US" sz="2800"/>
              <a:t>公司基于</a:t>
            </a:r>
            <a:r>
              <a:rPr lang="en-US" altLang="zh-CN" sz="2800"/>
              <a:t>ARM Cortex-M</a:t>
            </a:r>
            <a:r>
              <a:rPr lang="zh-CN" altLang="en-US" sz="2800"/>
              <a:t>内核开发的</a:t>
            </a:r>
            <a:r>
              <a:rPr lang="en-US" altLang="zh-CN" sz="2800"/>
              <a:t>32</a:t>
            </a:r>
            <a:r>
              <a:rPr lang="zh-CN" altLang="en-US" sz="2800"/>
              <a:t>位微控制器</a:t>
            </a:r>
            <a:endParaRPr lang="en-US" altLang="zh-CN" sz="2800"/>
          </a:p>
          <a:p>
            <a:pPr marL="457200" indent="-457200" algn="just">
              <a:buFont typeface="Arial" panose="020B0604020202020204" pitchFamily="34" charset="0"/>
              <a:buChar char="•"/>
            </a:pPr>
            <a:r>
              <a:rPr lang="en-US" altLang="zh-CN" sz="2800"/>
              <a:t>STM32</a:t>
            </a:r>
            <a:r>
              <a:rPr lang="zh-CN" altLang="en-US" sz="2800"/>
              <a:t>常应用在嵌入式领域，如智能车、无人机、机器人、无线通信、物联网、工业控制、娱乐电子产品等</a:t>
            </a:r>
            <a:endParaRPr lang="en-US" altLang="zh-CN" sz="2800"/>
          </a:p>
          <a:p>
            <a:pPr marL="457200" indent="-457200" algn="just">
              <a:buFont typeface="Arial" panose="020B0604020202020204" pitchFamily="34" charset="0"/>
              <a:buChar char="•"/>
            </a:pPr>
            <a:r>
              <a:rPr lang="en-US" altLang="zh-CN" sz="2800"/>
              <a:t>STM32</a:t>
            </a:r>
            <a:r>
              <a:rPr lang="zh-CN" altLang="en-US" sz="2800"/>
              <a:t>功能强大、性能优异、片上资源丰富、功耗低，是一款经典的嵌入式微控制器</a:t>
            </a:r>
            <a:endParaRPr lang="en-US" altLang="zh-CN" sz="2800"/>
          </a:p>
        </p:txBody>
      </p:sp>
      <p:pic>
        <p:nvPicPr>
          <p:cNvPr id="3" name="图片 2">
            <a:extLst>
              <a:ext uri="{FF2B5EF4-FFF2-40B4-BE49-F238E27FC236}">
                <a16:creationId xmlns:a16="http://schemas.microsoft.com/office/drawing/2014/main" id="{4DE8C23E-EFB5-4EA9-A06D-879731B3820F}"/>
              </a:ext>
            </a:extLst>
          </p:cNvPr>
          <p:cNvPicPr>
            <a:picLocks noChangeAspect="1"/>
          </p:cNvPicPr>
          <p:nvPr/>
        </p:nvPicPr>
        <p:blipFill rotWithShape="1">
          <a:blip r:embed="rId2">
            <a:extLst>
              <a:ext uri="{28A0092B-C50C-407E-A947-70E740481C1C}">
                <a14:useLocalDpi xmlns:a14="http://schemas.microsoft.com/office/drawing/2010/main" val="0"/>
              </a:ext>
            </a:extLst>
          </a:blip>
          <a:srcRect r="26221" b="32358"/>
          <a:stretch/>
        </p:blipFill>
        <p:spPr>
          <a:xfrm>
            <a:off x="5929571" y="126031"/>
            <a:ext cx="5879571" cy="6605937"/>
          </a:xfrm>
          <a:prstGeom prst="rect">
            <a:avLst/>
          </a:prstGeom>
        </p:spPr>
      </p:pic>
    </p:spTree>
    <p:extLst>
      <p:ext uri="{BB962C8B-B14F-4D97-AF65-F5344CB8AC3E}">
        <p14:creationId xmlns:p14="http://schemas.microsoft.com/office/powerpoint/2010/main" val="4134130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旋转编码器简介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旋转编码器：用来测量位置、速度或旋转方向的装置，当其旋转轴旋转时，其输出端可以输出与旋转速度和方向对应的方波信号，读取方波信号的频率和相位信息即可得知旋转轴的速度和方向</a:t>
            </a:r>
            <a:endParaRPr lang="en-US" altLang="zh-CN" sz="2800"/>
          </a:p>
          <a:p>
            <a:pPr marL="457200" indent="-457200">
              <a:buFont typeface="Arial" panose="020B0604020202020204" pitchFamily="34" charset="0"/>
              <a:buChar char="•"/>
            </a:pPr>
            <a:r>
              <a:rPr lang="zh-CN" altLang="en-US" sz="2800"/>
              <a:t>类型：机械触点式</a:t>
            </a:r>
            <a:r>
              <a:rPr lang="en-US" altLang="zh-CN" sz="2800"/>
              <a:t>/</a:t>
            </a:r>
            <a:r>
              <a:rPr lang="zh-CN" altLang="en-US" sz="2800"/>
              <a:t>霍尔传感器式</a:t>
            </a:r>
            <a:r>
              <a:rPr lang="en-US" altLang="zh-CN" sz="2800"/>
              <a:t>/</a:t>
            </a:r>
            <a:r>
              <a:rPr lang="zh-CN" altLang="en-US" sz="2800"/>
              <a:t>光栅式</a:t>
            </a:r>
            <a:endParaRPr lang="en-US" altLang="zh-CN" sz="2800"/>
          </a:p>
        </p:txBody>
      </p:sp>
      <p:pic>
        <p:nvPicPr>
          <p:cNvPr id="7" name="图片 6"/>
          <p:cNvPicPr>
            <a:picLocks noChangeAspect="1"/>
          </p:cNvPicPr>
          <p:nvPr/>
        </p:nvPicPr>
        <p:blipFill rotWithShape="1">
          <a:blip r:embed="rId2"/>
          <a:srcRect l="5911" t="11880" r="5452"/>
          <a:stretch/>
        </p:blipFill>
        <p:spPr>
          <a:xfrm>
            <a:off x="8952025" y="3983434"/>
            <a:ext cx="2702316" cy="180000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322" r="20481" b="13778"/>
          <a:stretch/>
        </p:blipFill>
        <p:spPr>
          <a:xfrm>
            <a:off x="6894434" y="3983434"/>
            <a:ext cx="1824742" cy="18000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72" y="3993050"/>
            <a:ext cx="1574373" cy="1800000"/>
          </a:xfrm>
          <a:prstGeom prst="rect">
            <a:avLst/>
          </a:prstGeom>
        </p:spPr>
      </p:pic>
      <p:pic>
        <p:nvPicPr>
          <p:cNvPr id="3" name="图片 2">
            <a:extLst>
              <a:ext uri="{FF2B5EF4-FFF2-40B4-BE49-F238E27FC236}">
                <a16:creationId xmlns:a16="http://schemas.microsoft.com/office/drawing/2014/main" id="{6240BB3D-8EDA-42D9-9E52-32D8081C395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262225" y="3993050"/>
            <a:ext cx="2399360" cy="1800000"/>
          </a:xfrm>
          <a:prstGeom prst="rect">
            <a:avLst/>
          </a:prstGeom>
        </p:spPr>
      </p:pic>
      <p:pic>
        <p:nvPicPr>
          <p:cNvPr id="10" name="图片 9">
            <a:extLst>
              <a:ext uri="{FF2B5EF4-FFF2-40B4-BE49-F238E27FC236}">
                <a16:creationId xmlns:a16="http://schemas.microsoft.com/office/drawing/2014/main" id="{70F8C507-F8E4-440B-8530-9D29A5825B2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60894" y="3993050"/>
            <a:ext cx="1801331" cy="1800000"/>
          </a:xfrm>
          <a:prstGeom prst="rect">
            <a:avLst/>
          </a:prstGeom>
        </p:spPr>
      </p:pic>
    </p:spTree>
    <p:extLst>
      <p:ext uri="{BB962C8B-B14F-4D97-AF65-F5344CB8AC3E}">
        <p14:creationId xmlns:p14="http://schemas.microsoft.com/office/powerpoint/2010/main" val="1409253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3" name="图片 2"/>
          <p:cNvPicPr>
            <a:picLocks noChangeAspect="1"/>
          </p:cNvPicPr>
          <p:nvPr/>
        </p:nvPicPr>
        <p:blipFill>
          <a:blip r:embed="rId2"/>
          <a:stretch>
            <a:fillRect/>
          </a:stretch>
        </p:blipFill>
        <p:spPr>
          <a:xfrm>
            <a:off x="7435746" y="1945621"/>
            <a:ext cx="3288984" cy="3666667"/>
          </a:xfrm>
          <a:prstGeom prst="rect">
            <a:avLst/>
          </a:prstGeom>
        </p:spPr>
      </p:pic>
      <p:pic>
        <p:nvPicPr>
          <p:cNvPr id="5" name="图片 4"/>
          <p:cNvPicPr>
            <a:picLocks noChangeAspect="1"/>
          </p:cNvPicPr>
          <p:nvPr/>
        </p:nvPicPr>
        <p:blipFill>
          <a:blip r:embed="rId3"/>
          <a:stretch>
            <a:fillRect/>
          </a:stretch>
        </p:blipFill>
        <p:spPr>
          <a:xfrm>
            <a:off x="1362375" y="1945621"/>
            <a:ext cx="4903941" cy="3666667"/>
          </a:xfrm>
          <a:prstGeom prst="rect">
            <a:avLst/>
          </a:prstGeom>
        </p:spPr>
      </p:pic>
    </p:spTree>
    <p:extLst>
      <p:ext uri="{BB962C8B-B14F-4D97-AF65-F5344CB8AC3E}">
        <p14:creationId xmlns:p14="http://schemas.microsoft.com/office/powerpoint/2010/main" val="3426577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TIM</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TIM</a:t>
            </a:r>
            <a:r>
              <a:rPr lang="zh-CN" altLang="en-US" sz="2800"/>
              <a:t>（</a:t>
            </a:r>
            <a:r>
              <a:rPr lang="en-US" altLang="zh-CN" sz="2800"/>
              <a:t>Timer</a:t>
            </a:r>
            <a:r>
              <a:rPr lang="zh-CN" altLang="en-US" sz="2800"/>
              <a:t>）定时器</a:t>
            </a:r>
            <a:endParaRPr lang="en-US" altLang="zh-CN" sz="2800"/>
          </a:p>
          <a:p>
            <a:pPr marL="457200" indent="-457200">
              <a:buFont typeface="Arial" panose="020B0604020202020204" pitchFamily="34" charset="0"/>
              <a:buChar char="•"/>
            </a:pPr>
            <a:r>
              <a:rPr lang="zh-CN" altLang="en-US" sz="2800"/>
              <a:t>定时器可以对输入的时钟进行计数，并在计数值达到设定值时触发中断</a:t>
            </a:r>
            <a:endParaRPr lang="en-US" altLang="zh-CN" sz="2800"/>
          </a:p>
          <a:p>
            <a:pPr marL="457200" indent="-457200">
              <a:buFont typeface="Arial" panose="020B0604020202020204" pitchFamily="34" charset="0"/>
              <a:buChar char="•"/>
            </a:pPr>
            <a:r>
              <a:rPr lang="en-US" altLang="zh-CN" sz="2800"/>
              <a:t>16</a:t>
            </a:r>
            <a:r>
              <a:rPr lang="zh-CN" altLang="en-US" sz="2800"/>
              <a:t>位计数器、预分频器、自动重装寄存器的时基单元，在</a:t>
            </a:r>
            <a:r>
              <a:rPr lang="en-US" altLang="zh-CN" sz="2800"/>
              <a:t>72MHz</a:t>
            </a:r>
            <a:r>
              <a:rPr lang="zh-CN" altLang="en-US" sz="2800"/>
              <a:t>计数时钟下可以实现最大</a:t>
            </a:r>
            <a:r>
              <a:rPr lang="en-US" altLang="zh-CN" sz="2800"/>
              <a:t>59.65s</a:t>
            </a:r>
            <a:r>
              <a:rPr lang="zh-CN" altLang="en-US" sz="2800"/>
              <a:t>的定时</a:t>
            </a:r>
            <a:endParaRPr lang="en-US" altLang="zh-CN" sz="2800"/>
          </a:p>
          <a:p>
            <a:pPr marL="457200" indent="-457200">
              <a:buFont typeface="Arial" panose="020B0604020202020204" pitchFamily="34" charset="0"/>
              <a:buChar char="•"/>
            </a:pPr>
            <a:r>
              <a:rPr lang="zh-CN" altLang="en-US" sz="2800"/>
              <a:t>不仅具备基本的定时中断功能，而且还包含内外时钟源选择、输入捕获、输出比较、编码器接口、主从触发模式等多种功能</a:t>
            </a:r>
            <a:endParaRPr lang="en-US" altLang="zh-CN" sz="2800"/>
          </a:p>
          <a:p>
            <a:pPr marL="457200" indent="-457200">
              <a:buFont typeface="Arial" panose="020B0604020202020204" pitchFamily="34" charset="0"/>
              <a:buChar char="•"/>
            </a:pPr>
            <a:r>
              <a:rPr lang="zh-CN" altLang="en-US" sz="2800"/>
              <a:t>根据复杂度和应用场景分为了高级定时器、通用定时器、基本定时器三种类型</a:t>
            </a:r>
            <a:endParaRPr lang="en-US" altLang="zh-CN" sz="2800"/>
          </a:p>
        </p:txBody>
      </p:sp>
    </p:spTree>
    <p:extLst>
      <p:ext uri="{BB962C8B-B14F-4D97-AF65-F5344CB8AC3E}">
        <p14:creationId xmlns:p14="http://schemas.microsoft.com/office/powerpoint/2010/main" val="2257861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定时器类型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1" y="548545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STM32F103C8T6</a:t>
            </a:r>
            <a:r>
              <a:rPr lang="zh-CN" altLang="en-US" sz="2800"/>
              <a:t>定时器资源：</a:t>
            </a:r>
            <a:r>
              <a:rPr lang="en-US" altLang="zh-CN" sz="2800"/>
              <a:t>TIM1</a:t>
            </a:r>
            <a:r>
              <a:rPr lang="zh-CN" altLang="en-US" sz="2800"/>
              <a:t>、</a:t>
            </a:r>
            <a:r>
              <a:rPr lang="en-US" altLang="zh-CN" sz="2800"/>
              <a:t>TIM2</a:t>
            </a:r>
            <a:r>
              <a:rPr lang="zh-CN" altLang="en-US" sz="2800"/>
              <a:t>、</a:t>
            </a:r>
            <a:r>
              <a:rPr lang="en-US" altLang="zh-CN" sz="2800"/>
              <a:t>TIM3</a:t>
            </a:r>
            <a:r>
              <a:rPr lang="zh-CN" altLang="en-US" sz="2800"/>
              <a:t>、</a:t>
            </a:r>
            <a:r>
              <a:rPr lang="en-US" altLang="zh-CN" sz="2800"/>
              <a:t>TIM4</a:t>
            </a:r>
          </a:p>
        </p:txBody>
      </p:sp>
      <p:graphicFrame>
        <p:nvGraphicFramePr>
          <p:cNvPr id="2" name="表格 2">
            <a:extLst>
              <a:ext uri="{FF2B5EF4-FFF2-40B4-BE49-F238E27FC236}">
                <a16:creationId xmlns:a16="http://schemas.microsoft.com/office/drawing/2014/main" id="{FEACE024-4E2F-4132-A61A-8A15F84BDDC0}"/>
              </a:ext>
            </a:extLst>
          </p:cNvPr>
          <p:cNvGraphicFramePr>
            <a:graphicFrameLocks noGrp="1"/>
          </p:cNvGraphicFramePr>
          <p:nvPr>
            <p:extLst>
              <p:ext uri="{D42A27DB-BD31-4B8C-83A1-F6EECF244321}">
                <p14:modId xmlns:p14="http://schemas.microsoft.com/office/powerpoint/2010/main" val="153769775"/>
              </p:ext>
            </p:extLst>
          </p:nvPr>
        </p:nvGraphicFramePr>
        <p:xfrm>
          <a:off x="671090" y="1540838"/>
          <a:ext cx="10849817" cy="3150755"/>
        </p:xfrm>
        <a:graphic>
          <a:graphicData uri="http://schemas.openxmlformats.org/drawingml/2006/table">
            <a:tbl>
              <a:tblPr firstRow="1" bandRow="1">
                <a:tableStyleId>{93296810-A885-4BE3-A3E7-6D5BEEA58F35}</a:tableStyleId>
              </a:tblPr>
              <a:tblGrid>
                <a:gridCol w="1560254">
                  <a:extLst>
                    <a:ext uri="{9D8B030D-6E8A-4147-A177-3AD203B41FA5}">
                      <a16:colId xmlns:a16="http://schemas.microsoft.com/office/drawing/2014/main" val="3325118189"/>
                    </a:ext>
                  </a:extLst>
                </a:gridCol>
                <a:gridCol w="1806222">
                  <a:extLst>
                    <a:ext uri="{9D8B030D-6E8A-4147-A177-3AD203B41FA5}">
                      <a16:colId xmlns:a16="http://schemas.microsoft.com/office/drawing/2014/main" val="2918919405"/>
                    </a:ext>
                  </a:extLst>
                </a:gridCol>
                <a:gridCol w="901919">
                  <a:extLst>
                    <a:ext uri="{9D8B030D-6E8A-4147-A177-3AD203B41FA5}">
                      <a16:colId xmlns:a16="http://schemas.microsoft.com/office/drawing/2014/main" val="402572408"/>
                    </a:ext>
                  </a:extLst>
                </a:gridCol>
                <a:gridCol w="6581422">
                  <a:extLst>
                    <a:ext uri="{9D8B030D-6E8A-4147-A177-3AD203B41FA5}">
                      <a16:colId xmlns:a16="http://schemas.microsoft.com/office/drawing/2014/main" val="3978671475"/>
                    </a:ext>
                  </a:extLst>
                </a:gridCol>
              </a:tblGrid>
              <a:tr h="450755">
                <a:tc>
                  <a:txBody>
                    <a:bodyPr/>
                    <a:lstStyle/>
                    <a:p>
                      <a:pPr algn="ctr"/>
                      <a:r>
                        <a:rPr lang="zh-CN" altLang="en-US" sz="2000"/>
                        <a:t>类型</a:t>
                      </a:r>
                    </a:p>
                  </a:txBody>
                  <a:tcPr anchor="ctr"/>
                </a:tc>
                <a:tc>
                  <a:txBody>
                    <a:bodyPr/>
                    <a:lstStyle/>
                    <a:p>
                      <a:pPr algn="ctr"/>
                      <a:r>
                        <a:rPr lang="zh-CN" altLang="en-US" sz="2000"/>
                        <a:t>编号</a:t>
                      </a:r>
                    </a:p>
                  </a:txBody>
                  <a:tcPr anchor="ctr"/>
                </a:tc>
                <a:tc>
                  <a:txBody>
                    <a:bodyPr/>
                    <a:lstStyle/>
                    <a:p>
                      <a:pPr algn="ctr"/>
                      <a:r>
                        <a:rPr lang="zh-CN" altLang="en-US" sz="2000"/>
                        <a:t>总线</a:t>
                      </a:r>
                    </a:p>
                  </a:txBody>
                  <a:tcPr anchor="ctr"/>
                </a:tc>
                <a:tc>
                  <a:txBody>
                    <a:bodyPr/>
                    <a:lstStyle/>
                    <a:p>
                      <a:pPr algn="ctr"/>
                      <a:r>
                        <a:rPr lang="zh-CN" altLang="en-US" sz="2000"/>
                        <a:t>功能</a:t>
                      </a:r>
                    </a:p>
                  </a:txBody>
                  <a:tcPr anchor="ctr"/>
                </a:tc>
                <a:extLst>
                  <a:ext uri="{0D108BD9-81ED-4DB2-BD59-A6C34878D82A}">
                    <a16:rowId xmlns:a16="http://schemas.microsoft.com/office/drawing/2014/main" val="3122697104"/>
                  </a:ext>
                </a:extLst>
              </a:tr>
              <a:tr h="900000">
                <a:tc>
                  <a:txBody>
                    <a:bodyPr/>
                    <a:lstStyle/>
                    <a:p>
                      <a:pPr algn="ctr"/>
                      <a:r>
                        <a:rPr lang="zh-CN" altLang="en-US" sz="2000"/>
                        <a:t>高级定时器</a:t>
                      </a:r>
                    </a:p>
                  </a:txBody>
                  <a:tcPr anchor="ctr"/>
                </a:tc>
                <a:tc>
                  <a:txBody>
                    <a:bodyPr/>
                    <a:lstStyle/>
                    <a:p>
                      <a:pPr algn="ctr"/>
                      <a:r>
                        <a:rPr lang="en-US" altLang="zh-CN" sz="2000"/>
                        <a:t>TIM1</a:t>
                      </a:r>
                      <a:r>
                        <a:rPr lang="zh-CN" altLang="en-US" sz="2000"/>
                        <a:t>、</a:t>
                      </a:r>
                      <a:r>
                        <a:rPr lang="en-US" altLang="zh-CN" sz="2000"/>
                        <a:t>TIM8</a:t>
                      </a:r>
                      <a:endParaRPr lang="zh-CN" altLang="en-US" sz="2000"/>
                    </a:p>
                  </a:txBody>
                  <a:tcPr anchor="ctr"/>
                </a:tc>
                <a:tc>
                  <a:txBody>
                    <a:bodyPr/>
                    <a:lstStyle/>
                    <a:p>
                      <a:pPr algn="ctr"/>
                      <a:r>
                        <a:rPr lang="en-US" altLang="zh-CN" sz="2000"/>
                        <a:t>APB2</a:t>
                      </a:r>
                      <a:endParaRPr lang="zh-CN" altLang="en-US" sz="2000"/>
                    </a:p>
                  </a:txBody>
                  <a:tcPr anchor="ctr"/>
                </a:tc>
                <a:tc>
                  <a:txBody>
                    <a:bodyPr/>
                    <a:lstStyle/>
                    <a:p>
                      <a:pPr algn="ctr"/>
                      <a:r>
                        <a:rPr lang="zh-CN" altLang="en-US" sz="2000"/>
                        <a:t>拥有通用定时器全部功能，并额外具有重复计数器、死区生成、互补输出、刹车输入等功能</a:t>
                      </a:r>
                    </a:p>
                  </a:txBody>
                  <a:tcPr anchor="ctr"/>
                </a:tc>
                <a:extLst>
                  <a:ext uri="{0D108BD9-81ED-4DB2-BD59-A6C34878D82A}">
                    <a16:rowId xmlns:a16="http://schemas.microsoft.com/office/drawing/2014/main" val="2643694971"/>
                  </a:ext>
                </a:extLst>
              </a:tr>
              <a:tr h="900000">
                <a:tc>
                  <a:txBody>
                    <a:bodyPr/>
                    <a:lstStyle/>
                    <a:p>
                      <a:pPr algn="ctr"/>
                      <a:r>
                        <a:rPr lang="zh-CN" altLang="en-US" sz="2000"/>
                        <a:t>通用定时器</a:t>
                      </a:r>
                    </a:p>
                  </a:txBody>
                  <a:tcPr anchor="ctr"/>
                </a:tc>
                <a:tc>
                  <a:txBody>
                    <a:bodyPr/>
                    <a:lstStyle/>
                    <a:p>
                      <a:pPr algn="ctr"/>
                      <a:r>
                        <a:rPr lang="en-US" altLang="zh-CN" sz="2000"/>
                        <a:t>TIM2</a:t>
                      </a:r>
                      <a:r>
                        <a:rPr lang="zh-CN" altLang="en-US" sz="2000"/>
                        <a:t>、</a:t>
                      </a:r>
                      <a:r>
                        <a:rPr lang="en-US" altLang="zh-CN" sz="2000"/>
                        <a:t>TIM3</a:t>
                      </a:r>
                      <a:r>
                        <a:rPr lang="zh-CN" altLang="en-US" sz="2000"/>
                        <a:t>、</a:t>
                      </a:r>
                      <a:r>
                        <a:rPr lang="en-US" altLang="zh-CN" sz="2000"/>
                        <a:t>TIM4</a:t>
                      </a:r>
                      <a:r>
                        <a:rPr lang="zh-CN" altLang="en-US" sz="2000"/>
                        <a:t>、</a:t>
                      </a:r>
                      <a:r>
                        <a:rPr lang="en-US" altLang="zh-CN" sz="2000"/>
                        <a:t>TIM5</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拥有基本定时器全部功能，并额外具有内外时钟源选择、输入捕获、输出比较、编码器接口、主从触发模式等功能</a:t>
                      </a:r>
                    </a:p>
                  </a:txBody>
                  <a:tcPr anchor="ctr"/>
                </a:tc>
                <a:extLst>
                  <a:ext uri="{0D108BD9-81ED-4DB2-BD59-A6C34878D82A}">
                    <a16:rowId xmlns:a16="http://schemas.microsoft.com/office/drawing/2014/main" val="2194341036"/>
                  </a:ext>
                </a:extLst>
              </a:tr>
              <a:tr h="900000">
                <a:tc>
                  <a:txBody>
                    <a:bodyPr/>
                    <a:lstStyle/>
                    <a:p>
                      <a:pPr algn="ctr"/>
                      <a:r>
                        <a:rPr lang="zh-CN" altLang="en-US" sz="2000"/>
                        <a:t>基本定时器</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TIM6</a:t>
                      </a:r>
                      <a:r>
                        <a:rPr lang="zh-CN" altLang="en-US" sz="2000"/>
                        <a:t>、</a:t>
                      </a:r>
                      <a:r>
                        <a:rPr lang="en-US" altLang="zh-CN" sz="2000"/>
                        <a:t>TIM7</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拥有定时中断、主模式触发</a:t>
                      </a:r>
                      <a:r>
                        <a:rPr lang="en-US" altLang="zh-CN" sz="2000"/>
                        <a:t>DAC</a:t>
                      </a:r>
                      <a:r>
                        <a:rPr lang="zh-CN" altLang="en-US" sz="2000"/>
                        <a:t>的功能</a:t>
                      </a:r>
                    </a:p>
                  </a:txBody>
                  <a:tcPr anchor="ctr"/>
                </a:tc>
                <a:extLst>
                  <a:ext uri="{0D108BD9-81ED-4DB2-BD59-A6C34878D82A}">
                    <a16:rowId xmlns:a16="http://schemas.microsoft.com/office/drawing/2014/main" val="3850099663"/>
                  </a:ext>
                </a:extLst>
              </a:tr>
            </a:tbl>
          </a:graphicData>
        </a:graphic>
      </p:graphicFrame>
    </p:spTree>
    <p:extLst>
      <p:ext uri="{BB962C8B-B14F-4D97-AF65-F5344CB8AC3E}">
        <p14:creationId xmlns:p14="http://schemas.microsoft.com/office/powerpoint/2010/main" val="504871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高级定时器</a:t>
            </a:r>
          </a:p>
        </p:txBody>
      </p:sp>
      <p:pic>
        <p:nvPicPr>
          <p:cNvPr id="2" name="图片 1">
            <a:extLst>
              <a:ext uri="{FF2B5EF4-FFF2-40B4-BE49-F238E27FC236}">
                <a16:creationId xmlns:a16="http://schemas.microsoft.com/office/drawing/2014/main" id="{DB04B30E-2EC8-4838-9F28-040B3544EE21}"/>
              </a:ext>
            </a:extLst>
          </p:cNvPr>
          <p:cNvPicPr>
            <a:picLocks noChangeAspect="1"/>
          </p:cNvPicPr>
          <p:nvPr/>
        </p:nvPicPr>
        <p:blipFill>
          <a:blip r:embed="rId2"/>
          <a:stretch>
            <a:fillRect/>
          </a:stretch>
        </p:blipFill>
        <p:spPr>
          <a:xfrm>
            <a:off x="2913857" y="984042"/>
            <a:ext cx="6364286" cy="5400000"/>
          </a:xfrm>
          <a:prstGeom prst="rect">
            <a:avLst/>
          </a:prstGeom>
        </p:spPr>
      </p:pic>
    </p:spTree>
    <p:extLst>
      <p:ext uri="{BB962C8B-B14F-4D97-AF65-F5344CB8AC3E}">
        <p14:creationId xmlns:p14="http://schemas.microsoft.com/office/powerpoint/2010/main" val="2053622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通用定时器</a:t>
            </a:r>
          </a:p>
        </p:txBody>
      </p:sp>
      <p:pic>
        <p:nvPicPr>
          <p:cNvPr id="9" name="图片 8">
            <a:extLst>
              <a:ext uri="{FF2B5EF4-FFF2-40B4-BE49-F238E27FC236}">
                <a16:creationId xmlns:a16="http://schemas.microsoft.com/office/drawing/2014/main" id="{9E9B844E-D687-482D-8041-EE67451140D0}"/>
              </a:ext>
            </a:extLst>
          </p:cNvPr>
          <p:cNvPicPr>
            <a:picLocks noChangeAspect="1"/>
          </p:cNvPicPr>
          <p:nvPr/>
        </p:nvPicPr>
        <p:blipFill>
          <a:blip r:embed="rId2"/>
          <a:stretch>
            <a:fillRect/>
          </a:stretch>
        </p:blipFill>
        <p:spPr>
          <a:xfrm>
            <a:off x="2681779" y="984042"/>
            <a:ext cx="6828441" cy="5400000"/>
          </a:xfrm>
          <a:prstGeom prst="rect">
            <a:avLst/>
          </a:prstGeom>
        </p:spPr>
      </p:pic>
    </p:spTree>
    <p:extLst>
      <p:ext uri="{BB962C8B-B14F-4D97-AF65-F5344CB8AC3E}">
        <p14:creationId xmlns:p14="http://schemas.microsoft.com/office/powerpoint/2010/main" val="4046578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基本定时器</a:t>
            </a:r>
          </a:p>
        </p:txBody>
      </p:sp>
      <p:pic>
        <p:nvPicPr>
          <p:cNvPr id="7" name="图片 6">
            <a:extLst>
              <a:ext uri="{FF2B5EF4-FFF2-40B4-BE49-F238E27FC236}">
                <a16:creationId xmlns:a16="http://schemas.microsoft.com/office/drawing/2014/main" id="{FDAB5FAA-F5E7-4080-9C60-D0D805A57DC7}"/>
              </a:ext>
            </a:extLst>
          </p:cNvPr>
          <p:cNvPicPr>
            <a:picLocks noChangeAspect="1"/>
          </p:cNvPicPr>
          <p:nvPr/>
        </p:nvPicPr>
        <p:blipFill>
          <a:blip r:embed="rId2"/>
          <a:stretch>
            <a:fillRect/>
          </a:stretch>
        </p:blipFill>
        <p:spPr>
          <a:xfrm>
            <a:off x="2681778" y="1805424"/>
            <a:ext cx="6828441" cy="3247151"/>
          </a:xfrm>
          <a:prstGeom prst="rect">
            <a:avLst/>
          </a:prstGeom>
        </p:spPr>
      </p:pic>
    </p:spTree>
    <p:extLst>
      <p:ext uri="{BB962C8B-B14F-4D97-AF65-F5344CB8AC3E}">
        <p14:creationId xmlns:p14="http://schemas.microsoft.com/office/powerpoint/2010/main" val="1780942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a:extLst>
              <a:ext uri="{FF2B5EF4-FFF2-40B4-BE49-F238E27FC236}">
                <a16:creationId xmlns:a16="http://schemas.microsoft.com/office/drawing/2014/main" id="{CDB637FB-A649-40F7-B0D1-648F757912C3}"/>
              </a:ext>
            </a:extLst>
          </p:cNvPr>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251131EB-7232-4111-920E-5E92C801372E}"/>
              </a:ext>
            </a:extLst>
          </p:cNvPr>
          <p:cNvSpPr/>
          <p:nvPr/>
        </p:nvSpPr>
        <p:spPr>
          <a:xfrm>
            <a:off x="5482349" y="1789616"/>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定时中断基本结构</a:t>
            </a:r>
          </a:p>
        </p:txBody>
      </p:sp>
      <p:sp>
        <p:nvSpPr>
          <p:cNvPr id="5" name="矩形 4">
            <a:extLst>
              <a:ext uri="{FF2B5EF4-FFF2-40B4-BE49-F238E27FC236}">
                <a16:creationId xmlns:a16="http://schemas.microsoft.com/office/drawing/2014/main" id="{FE7E51FA-CD60-4050-8B5C-D423483F954B}"/>
              </a:ext>
            </a:extLst>
          </p:cNvPr>
          <p:cNvSpPr/>
          <p:nvPr/>
        </p:nvSpPr>
        <p:spPr>
          <a:xfrm>
            <a:off x="10937093"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6" name="矩形 5">
            <a:extLst>
              <a:ext uri="{FF2B5EF4-FFF2-40B4-BE49-F238E27FC236}">
                <a16:creationId xmlns:a16="http://schemas.microsoft.com/office/drawing/2014/main" id="{18A3C8C8-F28B-4368-82BF-B16304DA7917}"/>
              </a:ext>
            </a:extLst>
          </p:cNvPr>
          <p:cNvSpPr/>
          <p:nvPr/>
        </p:nvSpPr>
        <p:spPr>
          <a:xfrm>
            <a:off x="7673261" y="2156793"/>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p>
          <a:p>
            <a:pPr algn="ctr"/>
            <a:r>
              <a:rPr lang="zh-CN" altLang="en-US"/>
              <a:t>自动重装器</a:t>
            </a:r>
            <a:endParaRPr lang="en-US" altLang="zh-CN"/>
          </a:p>
        </p:txBody>
      </p:sp>
      <p:sp>
        <p:nvSpPr>
          <p:cNvPr id="8" name="矩形 7">
            <a:extLst>
              <a:ext uri="{FF2B5EF4-FFF2-40B4-BE49-F238E27FC236}">
                <a16:creationId xmlns:a16="http://schemas.microsoft.com/office/drawing/2014/main" id="{6BC258EE-5A5F-48EA-B450-83FAB8739803}"/>
              </a:ext>
            </a:extLst>
          </p:cNvPr>
          <p:cNvSpPr/>
          <p:nvPr/>
        </p:nvSpPr>
        <p:spPr>
          <a:xfrm>
            <a:off x="1569239" y="2928959"/>
            <a:ext cx="139606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ETR</a:t>
            </a:r>
          </a:p>
          <a:p>
            <a:pPr algn="ctr"/>
            <a:r>
              <a:rPr lang="zh-CN" altLang="en-US"/>
              <a:t>外部时钟</a:t>
            </a:r>
            <a:endParaRPr lang="en-US" altLang="zh-CN"/>
          </a:p>
        </p:txBody>
      </p:sp>
      <p:sp>
        <p:nvSpPr>
          <p:cNvPr id="9" name="矩形 8">
            <a:extLst>
              <a:ext uri="{FF2B5EF4-FFF2-40B4-BE49-F238E27FC236}">
                <a16:creationId xmlns:a16="http://schemas.microsoft.com/office/drawing/2014/main" id="{B8F029DC-E4F1-4938-8810-DDEC7DF8C390}"/>
              </a:ext>
            </a:extLst>
          </p:cNvPr>
          <p:cNvSpPr/>
          <p:nvPr/>
        </p:nvSpPr>
        <p:spPr>
          <a:xfrm>
            <a:off x="1569240" y="3724513"/>
            <a:ext cx="1396066"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ITRx</a:t>
            </a:r>
          </a:p>
          <a:p>
            <a:pPr algn="ctr"/>
            <a:r>
              <a:rPr lang="zh-CN" altLang="en-US"/>
              <a:t>其他定时器</a:t>
            </a:r>
            <a:endParaRPr lang="en-US" altLang="zh-CN"/>
          </a:p>
        </p:txBody>
      </p:sp>
      <p:sp>
        <p:nvSpPr>
          <p:cNvPr id="10" name="矩形 9">
            <a:extLst>
              <a:ext uri="{FF2B5EF4-FFF2-40B4-BE49-F238E27FC236}">
                <a16:creationId xmlns:a16="http://schemas.microsoft.com/office/drawing/2014/main" id="{ACB5F1FE-0E62-4FD9-85FE-7B06BA5330C4}"/>
              </a:ext>
            </a:extLst>
          </p:cNvPr>
          <p:cNvSpPr/>
          <p:nvPr/>
        </p:nvSpPr>
        <p:spPr>
          <a:xfrm>
            <a:off x="1569239" y="4519043"/>
            <a:ext cx="139606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TIx</a:t>
            </a:r>
          </a:p>
          <a:p>
            <a:pPr algn="ctr"/>
            <a:r>
              <a:rPr lang="zh-CN" altLang="en-US"/>
              <a:t>捕获通道</a:t>
            </a:r>
            <a:endParaRPr lang="en-US" altLang="zh-CN"/>
          </a:p>
        </p:txBody>
      </p:sp>
      <p:sp>
        <p:nvSpPr>
          <p:cNvPr id="20" name="矩形 19">
            <a:extLst>
              <a:ext uri="{FF2B5EF4-FFF2-40B4-BE49-F238E27FC236}">
                <a16:creationId xmlns:a16="http://schemas.microsoft.com/office/drawing/2014/main" id="{E6A5F2BD-1A75-4043-B511-DAF8EAF35E17}"/>
              </a:ext>
            </a:extLst>
          </p:cNvPr>
          <p:cNvSpPr/>
          <p:nvPr/>
        </p:nvSpPr>
        <p:spPr>
          <a:xfrm>
            <a:off x="1569239" y="2131153"/>
            <a:ext cx="1396065" cy="640936"/>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p>
          <a:p>
            <a:pPr algn="ctr"/>
            <a:r>
              <a:rPr lang="zh-CN" altLang="en-US"/>
              <a:t>内部时钟</a:t>
            </a:r>
            <a:endParaRPr lang="en-US" altLang="zh-CN"/>
          </a:p>
        </p:txBody>
      </p:sp>
      <p:sp>
        <p:nvSpPr>
          <p:cNvPr id="58" name="矩形 57">
            <a:extLst>
              <a:ext uri="{FF2B5EF4-FFF2-40B4-BE49-F238E27FC236}">
                <a16:creationId xmlns:a16="http://schemas.microsoft.com/office/drawing/2014/main" id="{A176CCF4-181D-4070-A9CE-24487CD54737}"/>
              </a:ext>
            </a:extLst>
          </p:cNvPr>
          <p:cNvSpPr/>
          <p:nvPr/>
        </p:nvSpPr>
        <p:spPr>
          <a:xfrm>
            <a:off x="7673259" y="33059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zh-CN" altLang="en-US"/>
              <a:t>计数器</a:t>
            </a:r>
            <a:endParaRPr lang="en-US" altLang="zh-CN"/>
          </a:p>
        </p:txBody>
      </p:sp>
      <p:sp>
        <p:nvSpPr>
          <p:cNvPr id="59" name="矩形 58">
            <a:extLst>
              <a:ext uri="{FF2B5EF4-FFF2-40B4-BE49-F238E27FC236}">
                <a16:creationId xmlns:a16="http://schemas.microsoft.com/office/drawing/2014/main" id="{C712C478-2DCB-4D1A-AD1C-79D43D36A20B}"/>
              </a:ext>
            </a:extLst>
          </p:cNvPr>
          <p:cNvSpPr/>
          <p:nvPr/>
        </p:nvSpPr>
        <p:spPr>
          <a:xfrm>
            <a:off x="5844212" y="3305998"/>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p>
          <a:p>
            <a:pPr algn="ctr"/>
            <a:r>
              <a:rPr lang="zh-CN" altLang="en-US"/>
              <a:t>预分频器</a:t>
            </a:r>
            <a:endParaRPr lang="en-US" altLang="zh-CN"/>
          </a:p>
        </p:txBody>
      </p:sp>
      <p:sp>
        <p:nvSpPr>
          <p:cNvPr id="2" name="梯形 1">
            <a:extLst>
              <a:ext uri="{FF2B5EF4-FFF2-40B4-BE49-F238E27FC236}">
                <a16:creationId xmlns:a16="http://schemas.microsoft.com/office/drawing/2014/main" id="{1FF06ADC-F255-46A8-8EF3-D73ECF3B2975}"/>
              </a:ext>
            </a:extLst>
          </p:cNvPr>
          <p:cNvSpPr/>
          <p:nvPr/>
        </p:nvSpPr>
        <p:spPr>
          <a:xfrm rot="5400000">
            <a:off x="3089346" y="3864913"/>
            <a:ext cx="1013576" cy="360134"/>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9AEE5E67-D6D3-403A-92CF-EBC57B209960}"/>
              </a:ext>
            </a:extLst>
          </p:cNvPr>
          <p:cNvSpPr/>
          <p:nvPr/>
        </p:nvSpPr>
        <p:spPr>
          <a:xfrm rot="5400000">
            <a:off x="2673858" y="3083825"/>
            <a:ext cx="3835398" cy="1119334"/>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a:t>内部时</a:t>
            </a:r>
            <a:endParaRPr lang="en-US" altLang="zh-CN"/>
          </a:p>
          <a:p>
            <a:pPr algn="ctr"/>
            <a:r>
              <a:rPr lang="zh-CN" altLang="en-US"/>
              <a:t>钟模式</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2</a:t>
            </a:r>
          </a:p>
          <a:p>
            <a:pPr algn="ctr"/>
            <a:endParaRPr lang="en-US" altLang="zh-CN"/>
          </a:p>
          <a:p>
            <a:pPr algn="ctr"/>
            <a:r>
              <a:rPr lang="zh-CN" altLang="en-US"/>
              <a:t>外部时</a:t>
            </a:r>
            <a:endParaRPr lang="en-US" altLang="zh-CN"/>
          </a:p>
          <a:p>
            <a:pPr algn="ctr"/>
            <a:r>
              <a:rPr lang="zh-CN" altLang="en-US"/>
              <a:t>钟模式</a:t>
            </a:r>
            <a:r>
              <a:rPr lang="en-US" altLang="zh-CN"/>
              <a:t>1</a:t>
            </a:r>
          </a:p>
          <a:p>
            <a:pPr algn="ctr"/>
            <a:endParaRPr lang="en-US" altLang="zh-CN"/>
          </a:p>
          <a:p>
            <a:pPr algn="ctr"/>
            <a:r>
              <a:rPr lang="zh-CN" altLang="en-US"/>
              <a:t>编码器</a:t>
            </a:r>
            <a:endParaRPr lang="en-US" altLang="zh-CN"/>
          </a:p>
          <a:p>
            <a:pPr algn="ctr"/>
            <a:r>
              <a:rPr lang="zh-CN" altLang="en-US"/>
              <a:t>模式</a:t>
            </a:r>
          </a:p>
        </p:txBody>
      </p:sp>
      <p:cxnSp>
        <p:nvCxnSpPr>
          <p:cNvPr id="7" name="直接箭头连接符 6">
            <a:extLst>
              <a:ext uri="{FF2B5EF4-FFF2-40B4-BE49-F238E27FC236}">
                <a16:creationId xmlns:a16="http://schemas.microsoft.com/office/drawing/2014/main" id="{14D9CCD5-04D1-4582-8E16-C70D81F22BB7}"/>
              </a:ext>
            </a:extLst>
          </p:cNvPr>
          <p:cNvCxnSpPr>
            <a:cxnSpLocks/>
            <a:stCxn id="8" idx="3"/>
          </p:cNvCxnSpPr>
          <p:nvPr/>
        </p:nvCxnSpPr>
        <p:spPr>
          <a:xfrm>
            <a:off x="2965304" y="3249427"/>
            <a:ext cx="10665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1786927-D9BC-483E-8F98-1C99A30BDBBF}"/>
              </a:ext>
            </a:extLst>
          </p:cNvPr>
          <p:cNvCxnSpPr>
            <a:cxnSpLocks/>
            <a:stCxn id="9" idx="3"/>
          </p:cNvCxnSpPr>
          <p:nvPr/>
        </p:nvCxnSpPr>
        <p:spPr>
          <a:xfrm>
            <a:off x="2965306" y="4044981"/>
            <a:ext cx="45076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26FAA38-9F8D-403D-B434-D1CEA4E8AAB2}"/>
              </a:ext>
            </a:extLst>
          </p:cNvPr>
          <p:cNvCxnSpPr>
            <a:cxnSpLocks/>
            <a:stCxn id="10" idx="3"/>
          </p:cNvCxnSpPr>
          <p:nvPr/>
        </p:nvCxnSpPr>
        <p:spPr>
          <a:xfrm flipV="1">
            <a:off x="2965306" y="4837287"/>
            <a:ext cx="1066584" cy="2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18388E1-5837-4E5E-A757-27D6B492F422}"/>
              </a:ext>
            </a:extLst>
          </p:cNvPr>
          <p:cNvCxnSpPr/>
          <p:nvPr/>
        </p:nvCxnSpPr>
        <p:spPr>
          <a:xfrm>
            <a:off x="3776202" y="4044980"/>
            <a:ext cx="2556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827ED79-421D-4BCA-B08F-1D4DB780C9E3}"/>
              </a:ext>
            </a:extLst>
          </p:cNvPr>
          <p:cNvCxnSpPr>
            <a:cxnSpLocks/>
          </p:cNvCxnSpPr>
          <p:nvPr/>
        </p:nvCxnSpPr>
        <p:spPr>
          <a:xfrm flipV="1">
            <a:off x="2965305" y="2451622"/>
            <a:ext cx="106658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692C5DD-7715-4ED7-B695-AD6A1328A8F8}"/>
              </a:ext>
            </a:extLst>
          </p:cNvPr>
          <p:cNvCxnSpPr>
            <a:cxnSpLocks/>
          </p:cNvCxnSpPr>
          <p:nvPr/>
        </p:nvCxnSpPr>
        <p:spPr>
          <a:xfrm>
            <a:off x="3118511" y="3249426"/>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50CDED5-607B-4BAA-8588-C32D60C4E343}"/>
              </a:ext>
            </a:extLst>
          </p:cNvPr>
          <p:cNvCxnSpPr>
            <a:cxnSpLocks/>
          </p:cNvCxnSpPr>
          <p:nvPr/>
        </p:nvCxnSpPr>
        <p:spPr>
          <a:xfrm>
            <a:off x="3118510" y="3688804"/>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F522354-455A-4578-8AA5-B5E30BA36F90}"/>
              </a:ext>
            </a:extLst>
          </p:cNvPr>
          <p:cNvCxnSpPr>
            <a:cxnSpLocks/>
          </p:cNvCxnSpPr>
          <p:nvPr/>
        </p:nvCxnSpPr>
        <p:spPr>
          <a:xfrm>
            <a:off x="3118510" y="4397909"/>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92112ED9-37E8-4F46-BA4B-379AB6571DB0}"/>
              </a:ext>
            </a:extLst>
          </p:cNvPr>
          <p:cNvCxnSpPr>
            <a:cxnSpLocks/>
          </p:cNvCxnSpPr>
          <p:nvPr/>
        </p:nvCxnSpPr>
        <p:spPr>
          <a:xfrm>
            <a:off x="3118509" y="4398629"/>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02C88A7-96D0-44D7-A580-9C5C85230A2D}"/>
              </a:ext>
            </a:extLst>
          </p:cNvPr>
          <p:cNvCxnSpPr>
            <a:cxnSpLocks/>
          </p:cNvCxnSpPr>
          <p:nvPr/>
        </p:nvCxnSpPr>
        <p:spPr>
          <a:xfrm>
            <a:off x="5151224" y="3643491"/>
            <a:ext cx="6938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0339835-5EB2-4A16-9633-AB10B57E7420}"/>
              </a:ext>
            </a:extLst>
          </p:cNvPr>
          <p:cNvCxnSpPr>
            <a:cxnSpLocks/>
            <a:endCxn id="58" idx="1"/>
          </p:cNvCxnSpPr>
          <p:nvPr/>
        </p:nvCxnSpPr>
        <p:spPr>
          <a:xfrm flipV="1">
            <a:off x="7320485" y="3643490"/>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箭头: 上下 53">
            <a:extLst>
              <a:ext uri="{FF2B5EF4-FFF2-40B4-BE49-F238E27FC236}">
                <a16:creationId xmlns:a16="http://schemas.microsoft.com/office/drawing/2014/main" id="{AA688993-1ED8-4F2D-B61A-753CE38823EE}"/>
              </a:ext>
            </a:extLst>
          </p:cNvPr>
          <p:cNvSpPr/>
          <p:nvPr/>
        </p:nvSpPr>
        <p:spPr>
          <a:xfrm>
            <a:off x="8268241" y="2831778"/>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7981DE5B-F3AD-401D-ABC3-10CB52A70232}"/>
              </a:ext>
            </a:extLst>
          </p:cNvPr>
          <p:cNvSpPr/>
          <p:nvPr/>
        </p:nvSpPr>
        <p:spPr>
          <a:xfrm>
            <a:off x="506631" y="2928235"/>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60" name="直接箭头连接符 59">
            <a:extLst>
              <a:ext uri="{FF2B5EF4-FFF2-40B4-BE49-F238E27FC236}">
                <a16:creationId xmlns:a16="http://schemas.microsoft.com/office/drawing/2014/main" id="{63D1C85B-9976-422C-82A1-31F7B718B5FC}"/>
              </a:ext>
            </a:extLst>
          </p:cNvPr>
          <p:cNvCxnSpPr>
            <a:cxnSpLocks/>
          </p:cNvCxnSpPr>
          <p:nvPr/>
        </p:nvCxnSpPr>
        <p:spPr>
          <a:xfrm>
            <a:off x="1271683" y="3248703"/>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1296324D-DE43-4AF4-A8C9-9849114DA46F}"/>
              </a:ext>
            </a:extLst>
          </p:cNvPr>
          <p:cNvSpPr/>
          <p:nvPr/>
        </p:nvSpPr>
        <p:spPr>
          <a:xfrm>
            <a:off x="506631" y="4516819"/>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62" name="直接箭头连接符 61">
            <a:extLst>
              <a:ext uri="{FF2B5EF4-FFF2-40B4-BE49-F238E27FC236}">
                <a16:creationId xmlns:a16="http://schemas.microsoft.com/office/drawing/2014/main" id="{3AA2ACFA-8E56-43A8-A3D5-7B1AE8F4A83E}"/>
              </a:ext>
            </a:extLst>
          </p:cNvPr>
          <p:cNvCxnSpPr>
            <a:cxnSpLocks/>
          </p:cNvCxnSpPr>
          <p:nvPr/>
        </p:nvCxnSpPr>
        <p:spPr>
          <a:xfrm>
            <a:off x="1271683" y="4837287"/>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ECC03A25-760F-4AEC-8E9A-F830B0FE6A54}"/>
              </a:ext>
            </a:extLst>
          </p:cNvPr>
          <p:cNvSpPr/>
          <p:nvPr/>
        </p:nvSpPr>
        <p:spPr>
          <a:xfrm>
            <a:off x="9843131"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p>
        </p:txBody>
      </p:sp>
      <p:cxnSp>
        <p:nvCxnSpPr>
          <p:cNvPr id="64" name="直接箭头连接符 63">
            <a:extLst>
              <a:ext uri="{FF2B5EF4-FFF2-40B4-BE49-F238E27FC236}">
                <a16:creationId xmlns:a16="http://schemas.microsoft.com/office/drawing/2014/main" id="{1D0E20BA-1AA1-4B15-9E10-B01EEB290878}"/>
              </a:ext>
            </a:extLst>
          </p:cNvPr>
          <p:cNvCxnSpPr>
            <a:cxnSpLocks/>
          </p:cNvCxnSpPr>
          <p:nvPr/>
        </p:nvCxnSpPr>
        <p:spPr>
          <a:xfrm>
            <a:off x="8503890" y="3071993"/>
            <a:ext cx="13392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A2080ECB-3080-46C0-B3AC-25D24CFBA75E}"/>
              </a:ext>
            </a:extLst>
          </p:cNvPr>
          <p:cNvCxnSpPr>
            <a:cxnSpLocks/>
            <a:stCxn id="63" idx="3"/>
            <a:endCxn id="5" idx="1"/>
          </p:cNvCxnSpPr>
          <p:nvPr/>
        </p:nvCxnSpPr>
        <p:spPr>
          <a:xfrm>
            <a:off x="10613927" y="3643489"/>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2AB667CB-AF93-4E77-B9BF-14DA6DB68BFB}"/>
              </a:ext>
            </a:extLst>
          </p:cNvPr>
          <p:cNvSpPr/>
          <p:nvPr/>
        </p:nvSpPr>
        <p:spPr>
          <a:xfrm>
            <a:off x="6938939" y="4800192"/>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77" name="箭头: 右 76">
            <a:extLst>
              <a:ext uri="{FF2B5EF4-FFF2-40B4-BE49-F238E27FC236}">
                <a16:creationId xmlns:a16="http://schemas.microsoft.com/office/drawing/2014/main" id="{ADD1E661-FDB8-40E6-9C39-1C942E4BF68E}"/>
              </a:ext>
            </a:extLst>
          </p:cNvPr>
          <p:cNvSpPr/>
          <p:nvPr/>
        </p:nvSpPr>
        <p:spPr>
          <a:xfrm rot="16200000">
            <a:off x="7447242" y="4419375"/>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9424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预分频器时序</a:t>
            </a:r>
          </a:p>
        </p:txBody>
      </p:sp>
      <p:pic>
        <p:nvPicPr>
          <p:cNvPr id="5" name="图片 4">
            <a:extLst>
              <a:ext uri="{FF2B5EF4-FFF2-40B4-BE49-F238E27FC236}">
                <a16:creationId xmlns:a16="http://schemas.microsoft.com/office/drawing/2014/main" id="{4A79D544-29A7-42AD-B6C0-A3CB2E11EEDD}"/>
              </a:ext>
            </a:extLst>
          </p:cNvPr>
          <p:cNvPicPr>
            <a:picLocks noChangeAspect="1"/>
          </p:cNvPicPr>
          <p:nvPr/>
        </p:nvPicPr>
        <p:blipFill>
          <a:blip r:embed="rId2"/>
          <a:stretch>
            <a:fillRect/>
          </a:stretch>
        </p:blipFill>
        <p:spPr>
          <a:xfrm>
            <a:off x="1596000" y="916196"/>
            <a:ext cx="9000000" cy="4857433"/>
          </a:xfrm>
          <a:prstGeom prst="rect">
            <a:avLst/>
          </a:prstGeom>
        </p:spPr>
      </p:pic>
      <p:sp>
        <p:nvSpPr>
          <p:cNvPr id="7" name="文本框 6">
            <a:extLst>
              <a:ext uri="{FF2B5EF4-FFF2-40B4-BE49-F238E27FC236}">
                <a16:creationId xmlns:a16="http://schemas.microsoft.com/office/drawing/2014/main" id="{9900415C-71CB-4DF5-8A35-8AC29813ABDD}"/>
              </a:ext>
            </a:extLst>
          </p:cNvPr>
          <p:cNvSpPr txBox="1"/>
          <p:nvPr/>
        </p:nvSpPr>
        <p:spPr>
          <a:xfrm>
            <a:off x="570961" y="585265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计数器计数频率：</a:t>
            </a:r>
            <a:r>
              <a:rPr lang="en-US" altLang="zh-CN" sz="2800"/>
              <a:t>CK_CNT</a:t>
            </a:r>
            <a:r>
              <a:rPr lang="zh-CN" altLang="en-US" sz="2800"/>
              <a:t> </a:t>
            </a:r>
            <a:r>
              <a:rPr lang="en-US" altLang="zh-CN" sz="2800"/>
              <a:t>= CK_PSC</a:t>
            </a:r>
            <a:r>
              <a:rPr lang="zh-CN" altLang="en-US" sz="2800"/>
              <a:t> </a:t>
            </a:r>
            <a:r>
              <a:rPr lang="en-US" altLang="zh-CN" sz="2800"/>
              <a:t>/ (PSC</a:t>
            </a:r>
            <a:r>
              <a:rPr lang="zh-CN" altLang="en-US" sz="2800"/>
              <a:t> </a:t>
            </a:r>
            <a:r>
              <a:rPr lang="en-US" altLang="zh-CN" sz="2800"/>
              <a:t>+ 1)</a:t>
            </a:r>
          </a:p>
        </p:txBody>
      </p:sp>
    </p:spTree>
    <p:extLst>
      <p:ext uri="{BB962C8B-B14F-4D97-AF65-F5344CB8AC3E}">
        <p14:creationId xmlns:p14="http://schemas.microsoft.com/office/powerpoint/2010/main" val="2046060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计数器时序</a:t>
            </a:r>
          </a:p>
        </p:txBody>
      </p:sp>
      <p:pic>
        <p:nvPicPr>
          <p:cNvPr id="6" name="图片 5">
            <a:extLst>
              <a:ext uri="{FF2B5EF4-FFF2-40B4-BE49-F238E27FC236}">
                <a16:creationId xmlns:a16="http://schemas.microsoft.com/office/drawing/2014/main" id="{9E2B0AB5-DA37-45C2-845E-2D22E586CBEF}"/>
              </a:ext>
            </a:extLst>
          </p:cNvPr>
          <p:cNvPicPr>
            <a:picLocks noChangeAspect="1"/>
          </p:cNvPicPr>
          <p:nvPr/>
        </p:nvPicPr>
        <p:blipFill>
          <a:blip r:embed="rId2"/>
          <a:stretch>
            <a:fillRect/>
          </a:stretch>
        </p:blipFill>
        <p:spPr>
          <a:xfrm>
            <a:off x="1596000" y="1167433"/>
            <a:ext cx="9000000" cy="3897566"/>
          </a:xfrm>
          <a:prstGeom prst="rect">
            <a:avLst/>
          </a:prstGeom>
        </p:spPr>
      </p:pic>
      <p:sp>
        <p:nvSpPr>
          <p:cNvPr id="8" name="文本框 7">
            <a:extLst>
              <a:ext uri="{FF2B5EF4-FFF2-40B4-BE49-F238E27FC236}">
                <a16:creationId xmlns:a16="http://schemas.microsoft.com/office/drawing/2014/main" id="{0C8D8EF7-DAB6-47FE-AD6E-975DAA99C5AB}"/>
              </a:ext>
            </a:extLst>
          </p:cNvPr>
          <p:cNvSpPr txBox="1"/>
          <p:nvPr/>
        </p:nvSpPr>
        <p:spPr>
          <a:xfrm>
            <a:off x="570961" y="5223847"/>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计数器溢出频率：</a:t>
            </a:r>
            <a:r>
              <a:rPr lang="en-US" altLang="zh-CN" sz="2800"/>
              <a:t>CK_CNT_OV = CK_CNT / (ARR</a:t>
            </a:r>
            <a:r>
              <a:rPr lang="zh-CN" altLang="en-US" sz="2800"/>
              <a:t> </a:t>
            </a:r>
            <a:r>
              <a:rPr lang="en-US" altLang="zh-CN" sz="2800"/>
              <a:t>+ 1)</a:t>
            </a:r>
          </a:p>
          <a:p>
            <a:r>
              <a:rPr lang="en-US" altLang="zh-CN" sz="2800"/>
              <a:t>					       = CK_PSC / (PSC</a:t>
            </a:r>
            <a:r>
              <a:rPr lang="zh-CN" altLang="en-US" sz="2800"/>
              <a:t> </a:t>
            </a:r>
            <a:r>
              <a:rPr lang="en-US" altLang="zh-CN" sz="2800"/>
              <a:t>+ 1) / (ARR</a:t>
            </a:r>
            <a:r>
              <a:rPr lang="zh-CN" altLang="en-US" sz="2800"/>
              <a:t> </a:t>
            </a:r>
            <a:r>
              <a:rPr lang="en-US" altLang="zh-CN" sz="2800"/>
              <a:t>+ 1)</a:t>
            </a:r>
          </a:p>
        </p:txBody>
      </p:sp>
    </p:spTree>
    <p:extLst>
      <p:ext uri="{BB962C8B-B14F-4D97-AF65-F5344CB8AC3E}">
        <p14:creationId xmlns:p14="http://schemas.microsoft.com/office/powerpoint/2010/main" val="254708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ARM</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ARM</a:t>
            </a:r>
            <a:r>
              <a:rPr lang="zh-CN" altLang="en-US" sz="2800"/>
              <a:t>既指</a:t>
            </a:r>
            <a:r>
              <a:rPr lang="en-US" altLang="zh-CN" sz="2800"/>
              <a:t>ARM</a:t>
            </a:r>
            <a:r>
              <a:rPr lang="zh-CN" altLang="en-US" sz="2800"/>
              <a:t>公司，也指</a:t>
            </a:r>
            <a:r>
              <a:rPr lang="en-US" altLang="zh-CN" sz="2800"/>
              <a:t>ARM</a:t>
            </a:r>
            <a:r>
              <a:rPr lang="zh-CN" altLang="en-US" sz="2800"/>
              <a:t>处理器内核</a:t>
            </a:r>
            <a:endParaRPr lang="en-US" altLang="zh-CN" sz="2800"/>
          </a:p>
          <a:p>
            <a:pPr marL="457200" indent="-457200">
              <a:buFont typeface="Arial" panose="020B0604020202020204" pitchFamily="34" charset="0"/>
              <a:buChar char="•"/>
            </a:pPr>
            <a:r>
              <a:rPr lang="en-US" altLang="zh-CN" sz="2800"/>
              <a:t>ARM</a:t>
            </a:r>
            <a:r>
              <a:rPr lang="zh-CN" altLang="en-US" sz="2800"/>
              <a:t>公司是全球领先的半导体知识产权（</a:t>
            </a:r>
            <a:r>
              <a:rPr lang="en-US" altLang="zh-CN" sz="2800"/>
              <a:t>IP</a:t>
            </a:r>
            <a:r>
              <a:rPr lang="zh-CN" altLang="en-US" sz="2800"/>
              <a:t>）提供商，全世界超过</a:t>
            </a:r>
            <a:r>
              <a:rPr lang="en-US" altLang="zh-CN" sz="2800"/>
              <a:t>95%</a:t>
            </a:r>
            <a:r>
              <a:rPr lang="zh-CN" altLang="en-US" sz="2800"/>
              <a:t>的智能手机和平板电脑都采用</a:t>
            </a:r>
            <a:r>
              <a:rPr lang="en-US" altLang="zh-CN" sz="2800"/>
              <a:t>ARM</a:t>
            </a:r>
            <a:r>
              <a:rPr lang="zh-CN" altLang="en-US" sz="2800"/>
              <a:t>架构</a:t>
            </a:r>
            <a:endParaRPr lang="en-US" altLang="zh-CN" sz="2800"/>
          </a:p>
          <a:p>
            <a:pPr marL="457200" indent="-457200">
              <a:buFont typeface="Arial" panose="020B0604020202020204" pitchFamily="34" charset="0"/>
              <a:buChar char="•"/>
            </a:pPr>
            <a:r>
              <a:rPr lang="en-US" altLang="zh-CN" sz="2800"/>
              <a:t>ARM</a:t>
            </a:r>
            <a:r>
              <a:rPr lang="zh-CN" altLang="en-US" sz="2800"/>
              <a:t>公司设计</a:t>
            </a:r>
            <a:r>
              <a:rPr lang="en-US" altLang="zh-CN" sz="2800"/>
              <a:t>ARM</a:t>
            </a:r>
            <a:r>
              <a:rPr lang="zh-CN" altLang="en-US" sz="2800"/>
              <a:t>内核，半导体厂商完善内核周边电路并生产芯片</a:t>
            </a:r>
            <a:endParaRPr lang="en-US" altLang="zh-CN" sz="2800"/>
          </a:p>
        </p:txBody>
      </p:sp>
      <p:pic>
        <p:nvPicPr>
          <p:cNvPr id="3" name="图片 2">
            <a:extLst>
              <a:ext uri="{FF2B5EF4-FFF2-40B4-BE49-F238E27FC236}">
                <a16:creationId xmlns:a16="http://schemas.microsoft.com/office/drawing/2014/main" id="{7C7E7A4B-B3D2-453F-9925-C1515C42B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3052" y="3224239"/>
            <a:ext cx="5922693" cy="3476840"/>
          </a:xfrm>
          <a:prstGeom prst="rect">
            <a:avLst/>
          </a:prstGeom>
        </p:spPr>
      </p:pic>
      <p:sp>
        <p:nvSpPr>
          <p:cNvPr id="10" name="矩形 9">
            <a:extLst>
              <a:ext uri="{FF2B5EF4-FFF2-40B4-BE49-F238E27FC236}">
                <a16:creationId xmlns:a16="http://schemas.microsoft.com/office/drawing/2014/main" id="{605F084B-832F-42DA-BF7A-C72776D256D3}"/>
              </a:ext>
            </a:extLst>
          </p:cNvPr>
          <p:cNvSpPr/>
          <p:nvPr/>
        </p:nvSpPr>
        <p:spPr>
          <a:xfrm>
            <a:off x="1073239" y="3541653"/>
            <a:ext cx="3704823" cy="2730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STM32</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1" name="矩形 10">
            <a:extLst>
              <a:ext uri="{FF2B5EF4-FFF2-40B4-BE49-F238E27FC236}">
                <a16:creationId xmlns:a16="http://schemas.microsoft.com/office/drawing/2014/main" id="{212798C1-33C3-40C1-A21B-7E4219A94318}"/>
              </a:ext>
            </a:extLst>
          </p:cNvPr>
          <p:cNvSpPr/>
          <p:nvPr/>
        </p:nvSpPr>
        <p:spPr>
          <a:xfrm>
            <a:off x="1233622" y="4237484"/>
            <a:ext cx="1878169" cy="138414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ARM </a:t>
            </a:r>
          </a:p>
          <a:p>
            <a:pPr algn="ctr"/>
            <a:r>
              <a:rPr lang="en-US" altLang="zh-CN"/>
              <a:t>Cortex-M</a:t>
            </a:r>
          </a:p>
          <a:p>
            <a:pPr algn="ctr"/>
            <a:r>
              <a:rPr lang="zh-CN" altLang="en-US"/>
              <a:t>内核</a:t>
            </a:r>
          </a:p>
        </p:txBody>
      </p:sp>
      <p:sp>
        <p:nvSpPr>
          <p:cNvPr id="12" name="矩形 11">
            <a:extLst>
              <a:ext uri="{FF2B5EF4-FFF2-40B4-BE49-F238E27FC236}">
                <a16:creationId xmlns:a16="http://schemas.microsoft.com/office/drawing/2014/main" id="{1A289F55-E3FE-4BA3-92ED-BEE287B9EEEF}"/>
              </a:ext>
            </a:extLst>
          </p:cNvPr>
          <p:cNvSpPr/>
          <p:nvPr/>
        </p:nvSpPr>
        <p:spPr>
          <a:xfrm>
            <a:off x="3500304" y="423748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存储器</a:t>
            </a:r>
          </a:p>
        </p:txBody>
      </p:sp>
      <p:sp>
        <p:nvSpPr>
          <p:cNvPr id="13" name="矩形 12">
            <a:extLst>
              <a:ext uri="{FF2B5EF4-FFF2-40B4-BE49-F238E27FC236}">
                <a16:creationId xmlns:a16="http://schemas.microsoft.com/office/drawing/2014/main" id="{01F18586-7B3D-4175-B983-F73CB1F08169}"/>
              </a:ext>
            </a:extLst>
          </p:cNvPr>
          <p:cNvSpPr/>
          <p:nvPr/>
        </p:nvSpPr>
        <p:spPr>
          <a:xfrm>
            <a:off x="3500304" y="486244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外设</a:t>
            </a:r>
          </a:p>
        </p:txBody>
      </p:sp>
      <p:cxnSp>
        <p:nvCxnSpPr>
          <p:cNvPr id="15" name="直接箭头连接符 14">
            <a:extLst>
              <a:ext uri="{FF2B5EF4-FFF2-40B4-BE49-F238E27FC236}">
                <a16:creationId xmlns:a16="http://schemas.microsoft.com/office/drawing/2014/main" id="{A842BE35-CC26-44C9-A3C4-54A26B615F52}"/>
              </a:ext>
            </a:extLst>
          </p:cNvPr>
          <p:cNvCxnSpPr>
            <a:stCxn id="12" idx="1"/>
          </p:cNvCxnSpPr>
          <p:nvPr/>
        </p:nvCxnSpPr>
        <p:spPr>
          <a:xfrm flipH="1" flipV="1">
            <a:off x="3111791" y="4474049"/>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2C9C14A9-3412-4F19-AD5F-0EA65B98DFCE}"/>
              </a:ext>
            </a:extLst>
          </p:cNvPr>
          <p:cNvCxnSpPr/>
          <p:nvPr/>
        </p:nvCxnSpPr>
        <p:spPr>
          <a:xfrm flipH="1" flipV="1">
            <a:off x="3111791" y="5099008"/>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40E31B5F-F499-46CE-AF71-1C80B13A894E}"/>
              </a:ext>
            </a:extLst>
          </p:cNvPr>
          <p:cNvSpPr txBox="1"/>
          <p:nvPr/>
        </p:nvSpPr>
        <p:spPr>
          <a:xfrm rot="5400000">
            <a:off x="3815921" y="5316971"/>
            <a:ext cx="473130" cy="523220"/>
          </a:xfrm>
          <a:prstGeom prst="rect">
            <a:avLst/>
          </a:prstGeom>
          <a:noFill/>
        </p:spPr>
        <p:txBody>
          <a:bodyPr wrap="square" rtlCol="0">
            <a:spAutoFit/>
          </a:bodyPr>
          <a:lstStyle/>
          <a:p>
            <a:pPr algn="ctr"/>
            <a:r>
              <a:rPr lang="en-US" altLang="zh-CN" sz="2800"/>
              <a:t>…</a:t>
            </a:r>
          </a:p>
        </p:txBody>
      </p:sp>
    </p:spTree>
    <p:extLst>
      <p:ext uri="{BB962C8B-B14F-4D97-AF65-F5344CB8AC3E}">
        <p14:creationId xmlns:p14="http://schemas.microsoft.com/office/powerpoint/2010/main" val="418909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计数器无预装时序</a:t>
            </a:r>
          </a:p>
        </p:txBody>
      </p:sp>
      <p:pic>
        <p:nvPicPr>
          <p:cNvPr id="6" name="图片 5">
            <a:extLst>
              <a:ext uri="{FF2B5EF4-FFF2-40B4-BE49-F238E27FC236}">
                <a16:creationId xmlns:a16="http://schemas.microsoft.com/office/drawing/2014/main" id="{FE057A7B-3FBD-4CB4-9283-50CF6B6E4BB5}"/>
              </a:ext>
            </a:extLst>
          </p:cNvPr>
          <p:cNvPicPr>
            <a:picLocks noChangeAspect="1"/>
          </p:cNvPicPr>
          <p:nvPr/>
        </p:nvPicPr>
        <p:blipFill>
          <a:blip r:embed="rId2"/>
          <a:stretch>
            <a:fillRect/>
          </a:stretch>
        </p:blipFill>
        <p:spPr>
          <a:xfrm>
            <a:off x="1596000" y="1350466"/>
            <a:ext cx="9000000" cy="4875000"/>
          </a:xfrm>
          <a:prstGeom prst="rect">
            <a:avLst/>
          </a:prstGeom>
        </p:spPr>
      </p:pic>
    </p:spTree>
    <p:extLst>
      <p:ext uri="{BB962C8B-B14F-4D97-AF65-F5344CB8AC3E}">
        <p14:creationId xmlns:p14="http://schemas.microsoft.com/office/powerpoint/2010/main" val="2716551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计数器有预装时序</a:t>
            </a:r>
          </a:p>
        </p:txBody>
      </p:sp>
      <p:pic>
        <p:nvPicPr>
          <p:cNvPr id="6" name="图片 5">
            <a:extLst>
              <a:ext uri="{FF2B5EF4-FFF2-40B4-BE49-F238E27FC236}">
                <a16:creationId xmlns:a16="http://schemas.microsoft.com/office/drawing/2014/main" id="{123D2AA5-A070-4DED-9F96-1BD4DBED5125}"/>
              </a:ext>
            </a:extLst>
          </p:cNvPr>
          <p:cNvPicPr>
            <a:picLocks noChangeAspect="1"/>
          </p:cNvPicPr>
          <p:nvPr/>
        </p:nvPicPr>
        <p:blipFill>
          <a:blip r:embed="rId2"/>
          <a:stretch>
            <a:fillRect/>
          </a:stretch>
        </p:blipFill>
        <p:spPr>
          <a:xfrm>
            <a:off x="1596000" y="1027289"/>
            <a:ext cx="9000000" cy="5414634"/>
          </a:xfrm>
          <a:prstGeom prst="rect">
            <a:avLst/>
          </a:prstGeom>
        </p:spPr>
      </p:pic>
    </p:spTree>
    <p:extLst>
      <p:ext uri="{BB962C8B-B14F-4D97-AF65-F5344CB8AC3E}">
        <p14:creationId xmlns:p14="http://schemas.microsoft.com/office/powerpoint/2010/main" val="3443094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RCC</a:t>
            </a:r>
            <a:r>
              <a:rPr lang="zh-CN" altLang="en-US" sz="3200">
                <a:latin typeface="等线" panose="02010600030101010101" pitchFamily="2" charset="-122"/>
                <a:ea typeface="等线" panose="02010600030101010101" pitchFamily="2" charset="-122"/>
              </a:rPr>
              <a:t>时钟树</a:t>
            </a:r>
          </a:p>
        </p:txBody>
      </p:sp>
      <p:pic>
        <p:nvPicPr>
          <p:cNvPr id="8" name="图片 7">
            <a:extLst>
              <a:ext uri="{FF2B5EF4-FFF2-40B4-BE49-F238E27FC236}">
                <a16:creationId xmlns:a16="http://schemas.microsoft.com/office/drawing/2014/main" id="{EB85544C-F0F8-4C20-8AAE-C19F2512EDA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616694" y="984042"/>
            <a:ext cx="4958609" cy="5400000"/>
          </a:xfrm>
          <a:prstGeom prst="rect">
            <a:avLst/>
          </a:prstGeom>
        </p:spPr>
      </p:pic>
    </p:spTree>
    <p:extLst>
      <p:ext uri="{BB962C8B-B14F-4D97-AF65-F5344CB8AC3E}">
        <p14:creationId xmlns:p14="http://schemas.microsoft.com/office/powerpoint/2010/main" val="1610000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OC</a:t>
            </a:r>
            <a:r>
              <a:rPr lang="zh-CN" altLang="en-US" sz="2800"/>
              <a:t>（</a:t>
            </a:r>
            <a:r>
              <a:rPr lang="en-US" altLang="zh-CN" sz="2800"/>
              <a:t>Output Compare</a:t>
            </a:r>
            <a:r>
              <a:rPr lang="zh-CN" altLang="en-US" sz="2800"/>
              <a:t>）输出比较</a:t>
            </a:r>
            <a:endParaRPr lang="en-US" altLang="zh-CN" sz="2800"/>
          </a:p>
          <a:p>
            <a:pPr marL="457200" indent="-457200">
              <a:buFont typeface="Arial" panose="020B0604020202020204" pitchFamily="34" charset="0"/>
              <a:buChar char="•"/>
            </a:pPr>
            <a:r>
              <a:rPr lang="zh-CN" altLang="en-US" sz="2800"/>
              <a:t>输出比较可以通过比较</a:t>
            </a:r>
            <a:r>
              <a:rPr lang="en-US" altLang="zh-CN" sz="2800"/>
              <a:t>CNT</a:t>
            </a:r>
            <a:r>
              <a:rPr lang="zh-CN" altLang="en-US" sz="2800"/>
              <a:t>与</a:t>
            </a:r>
            <a:r>
              <a:rPr lang="en-US" altLang="zh-CN" sz="2800"/>
              <a:t>CCR</a:t>
            </a:r>
            <a:r>
              <a:rPr lang="zh-CN" altLang="en-US" sz="2800"/>
              <a:t>寄存器值的关系，来对输出电平进行置</a:t>
            </a:r>
            <a:r>
              <a:rPr lang="en-US" altLang="zh-CN" sz="2800"/>
              <a:t>1</a:t>
            </a:r>
            <a:r>
              <a:rPr lang="zh-CN" altLang="en-US" sz="2800"/>
              <a:t>、置</a:t>
            </a:r>
            <a:r>
              <a:rPr lang="en-US" altLang="zh-CN" sz="2800"/>
              <a:t>0</a:t>
            </a:r>
            <a:r>
              <a:rPr lang="zh-CN" altLang="en-US" sz="2800"/>
              <a:t>或翻转的操作，用于输出一定频率和占空比的</a:t>
            </a:r>
            <a:r>
              <a:rPr lang="en-US" altLang="zh-CN" sz="2800"/>
              <a:t>PWM</a:t>
            </a:r>
            <a:r>
              <a:rPr lang="zh-CN" altLang="en-US" sz="2800"/>
              <a:t>波形</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个输出比较通道</a:t>
            </a:r>
            <a:endParaRPr lang="en-US" altLang="zh-CN" sz="2800"/>
          </a:p>
          <a:p>
            <a:pPr marL="457200" indent="-457200">
              <a:buFont typeface="Arial" panose="020B0604020202020204" pitchFamily="34" charset="0"/>
              <a:buChar char="•"/>
            </a:pPr>
            <a:r>
              <a:rPr lang="zh-CN" altLang="en-US" sz="2800"/>
              <a:t>高级定时器的前</a:t>
            </a:r>
            <a:r>
              <a:rPr lang="en-US" altLang="zh-CN" sz="2800"/>
              <a:t>3</a:t>
            </a:r>
            <a:r>
              <a:rPr lang="zh-CN" altLang="en-US" sz="2800"/>
              <a:t>个通道额外拥有死区生成和互补输出的功能</a:t>
            </a:r>
            <a:endParaRPr lang="en-US" altLang="zh-CN" sz="2800"/>
          </a:p>
        </p:txBody>
      </p:sp>
    </p:spTree>
    <p:extLst>
      <p:ext uri="{BB962C8B-B14F-4D97-AF65-F5344CB8AC3E}">
        <p14:creationId xmlns:p14="http://schemas.microsoft.com/office/powerpoint/2010/main" val="3214369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a:t>
            </a:r>
            <a:r>
              <a:rPr lang="en-US" altLang="zh-CN" sz="2800"/>
              <a:t>Pulse Width Modulation</a:t>
            </a:r>
            <a:r>
              <a:rPr lang="zh-CN" altLang="en-US" sz="2800"/>
              <a:t>）脉冲宽度调制</a:t>
            </a:r>
            <a:endParaRPr lang="en-US" altLang="zh-CN" sz="2800"/>
          </a:p>
          <a:p>
            <a:pPr marL="457200" indent="-457200">
              <a:buFont typeface="Arial" panose="020B0604020202020204" pitchFamily="34" charset="0"/>
              <a:buChar char="•"/>
            </a:pPr>
            <a:r>
              <a:rPr lang="zh-CN" altLang="en-US" sz="2800"/>
              <a:t>在具有惯性的系统中，可以通过对一系列脉冲的宽度进行调制，来等效地获得所需要的模拟参量，常应用于电机控速等领域</a:t>
            </a:r>
            <a:endParaRPr lang="en-US" altLang="zh-CN" sz="2800"/>
          </a:p>
          <a:p>
            <a:pPr marL="457200" indent="-457200">
              <a:buFont typeface="Arial" panose="020B0604020202020204" pitchFamily="34" charset="0"/>
              <a:buChar char="•"/>
            </a:pPr>
            <a:r>
              <a:rPr lang="en-US" altLang="zh-CN" sz="2800"/>
              <a:t>PWM</a:t>
            </a:r>
            <a:r>
              <a:rPr lang="zh-CN" altLang="en-US" sz="2800"/>
              <a:t>参数：</a:t>
            </a:r>
            <a:endParaRPr lang="en-US" altLang="zh-CN" sz="2800"/>
          </a:p>
          <a:p>
            <a:r>
              <a:rPr lang="en-US" altLang="zh-CN" sz="2800"/>
              <a:t>     </a:t>
            </a:r>
            <a:r>
              <a:rPr lang="zh-CN" altLang="en-US" sz="2800"/>
              <a:t>频率 </a:t>
            </a:r>
            <a:r>
              <a:rPr lang="en-US" altLang="zh-CN" sz="2800"/>
              <a:t>= 1 / T</a:t>
            </a:r>
            <a:r>
              <a:rPr lang="en-US" altLang="zh-CN" sz="2800" baseline="-25000"/>
              <a:t>S            </a:t>
            </a:r>
            <a:r>
              <a:rPr lang="zh-CN" altLang="en-US" sz="2800"/>
              <a:t>占空比 </a:t>
            </a:r>
            <a:r>
              <a:rPr lang="en-US" altLang="zh-CN" sz="2800"/>
              <a:t>= T</a:t>
            </a:r>
            <a:r>
              <a:rPr lang="en-US" altLang="zh-CN" sz="2800" baseline="-25000"/>
              <a:t>ON </a:t>
            </a:r>
            <a:r>
              <a:rPr lang="en-US" altLang="zh-CN" sz="2800"/>
              <a:t>/ T</a:t>
            </a:r>
            <a:r>
              <a:rPr lang="en-US" altLang="zh-CN" sz="2800" baseline="-25000"/>
              <a:t>S           </a:t>
            </a:r>
            <a:r>
              <a:rPr lang="zh-CN" altLang="en-US" sz="2800"/>
              <a:t>分辨率 </a:t>
            </a:r>
            <a:r>
              <a:rPr lang="en-US" altLang="zh-CN" sz="2800"/>
              <a:t>= </a:t>
            </a:r>
            <a:r>
              <a:rPr lang="zh-CN" altLang="en-US" sz="2800"/>
              <a:t>占空比变化步距</a:t>
            </a:r>
            <a:endParaRPr lang="en-US" altLang="zh-CN" sz="2800" baseline="-25000"/>
          </a:p>
        </p:txBody>
      </p:sp>
      <p:pic>
        <p:nvPicPr>
          <p:cNvPr id="5" name="图片 4">
            <a:extLst>
              <a:ext uri="{FF2B5EF4-FFF2-40B4-BE49-F238E27FC236}">
                <a16:creationId xmlns:a16="http://schemas.microsoft.com/office/drawing/2014/main" id="{ABD08818-B25B-48A0-B671-95BC824C5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395" y="3703190"/>
            <a:ext cx="4974605" cy="2501680"/>
          </a:xfrm>
          <a:prstGeom prst="rect">
            <a:avLst/>
          </a:prstGeom>
        </p:spPr>
      </p:pic>
      <p:pic>
        <p:nvPicPr>
          <p:cNvPr id="7" name="图片 6">
            <a:extLst>
              <a:ext uri="{FF2B5EF4-FFF2-40B4-BE49-F238E27FC236}">
                <a16:creationId xmlns:a16="http://schemas.microsoft.com/office/drawing/2014/main" id="{A7F79157-602F-4022-9A68-7FB8AE38C4DA}"/>
              </a:ext>
            </a:extLst>
          </p:cNvPr>
          <p:cNvPicPr>
            <a:picLocks noChangeAspect="1"/>
          </p:cNvPicPr>
          <p:nvPr/>
        </p:nvPicPr>
        <p:blipFill rotWithShape="1">
          <a:blip r:embed="rId3">
            <a:extLst>
              <a:ext uri="{28A0092B-C50C-407E-A947-70E740481C1C}">
                <a14:useLocalDpi xmlns:a14="http://schemas.microsoft.com/office/drawing/2010/main" val="0"/>
              </a:ext>
            </a:extLst>
          </a:blip>
          <a:srcRect l="15476" r="17058" b="31270"/>
          <a:stretch/>
        </p:blipFill>
        <p:spPr>
          <a:xfrm>
            <a:off x="6568068" y="3703190"/>
            <a:ext cx="4581314" cy="2501680"/>
          </a:xfrm>
          <a:prstGeom prst="rect">
            <a:avLst/>
          </a:prstGeom>
        </p:spPr>
      </p:pic>
    </p:spTree>
    <p:extLst>
      <p:ext uri="{BB962C8B-B14F-4D97-AF65-F5344CB8AC3E}">
        <p14:creationId xmlns:p14="http://schemas.microsoft.com/office/powerpoint/2010/main" val="932767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rPr>
              <a:t>(</a:t>
            </a:r>
            <a:r>
              <a:rPr lang="zh-CN" altLang="en-US" sz="3200">
                <a:latin typeface="等线" panose="02010600030101010101" pitchFamily="2" charset="-122"/>
              </a:rPr>
              <a:t>高级</a:t>
            </a:r>
            <a:r>
              <a:rPr lang="en-US" altLang="zh-CN" sz="3200">
                <a:latin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FD0EBF47-B4BE-43DE-8415-812CC2D777DA}"/>
              </a:ext>
            </a:extLst>
          </p:cNvPr>
          <p:cNvPicPr>
            <a:picLocks noChangeAspect="1"/>
          </p:cNvPicPr>
          <p:nvPr/>
        </p:nvPicPr>
        <p:blipFill>
          <a:blip r:embed="rId2"/>
          <a:stretch>
            <a:fillRect/>
          </a:stretch>
        </p:blipFill>
        <p:spPr>
          <a:xfrm>
            <a:off x="1596000" y="1328649"/>
            <a:ext cx="9000000" cy="4850760"/>
          </a:xfrm>
          <a:prstGeom prst="rect">
            <a:avLst/>
          </a:prstGeom>
        </p:spPr>
      </p:pic>
    </p:spTree>
    <p:extLst>
      <p:ext uri="{BB962C8B-B14F-4D97-AF65-F5344CB8AC3E}">
        <p14:creationId xmlns:p14="http://schemas.microsoft.com/office/powerpoint/2010/main" val="305664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通用</a:t>
            </a:r>
            <a:r>
              <a:rPr lang="en-US" altLang="zh-CN" sz="3200">
                <a:latin typeface="等线" panose="02010600030101010101" pitchFamily="2" charset="-122"/>
                <a:ea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2458AA1C-C5BF-46A4-9C23-BD8210773049}"/>
              </a:ext>
            </a:extLst>
          </p:cNvPr>
          <p:cNvPicPr>
            <a:picLocks noChangeAspect="1"/>
          </p:cNvPicPr>
          <p:nvPr/>
        </p:nvPicPr>
        <p:blipFill>
          <a:blip r:embed="rId2"/>
          <a:stretch>
            <a:fillRect/>
          </a:stretch>
        </p:blipFill>
        <p:spPr>
          <a:xfrm>
            <a:off x="1596000" y="1738231"/>
            <a:ext cx="9000000" cy="3917143"/>
          </a:xfrm>
          <a:prstGeom prst="rect">
            <a:avLst/>
          </a:prstGeom>
        </p:spPr>
      </p:pic>
    </p:spTree>
    <p:extLst>
      <p:ext uri="{BB962C8B-B14F-4D97-AF65-F5344CB8AC3E}">
        <p14:creationId xmlns:p14="http://schemas.microsoft.com/office/powerpoint/2010/main" val="747518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输出比较模式</a:t>
            </a:r>
          </a:p>
        </p:txBody>
      </p:sp>
      <p:graphicFrame>
        <p:nvGraphicFramePr>
          <p:cNvPr id="5" name="表格 2">
            <a:extLst>
              <a:ext uri="{FF2B5EF4-FFF2-40B4-BE49-F238E27FC236}">
                <a16:creationId xmlns:a16="http://schemas.microsoft.com/office/drawing/2014/main" id="{746ECEDB-98C4-4BE8-881D-951FA5973807}"/>
              </a:ext>
            </a:extLst>
          </p:cNvPr>
          <p:cNvGraphicFramePr>
            <a:graphicFrameLocks noGrp="1"/>
          </p:cNvGraphicFramePr>
          <p:nvPr>
            <p:extLst>
              <p:ext uri="{D42A27DB-BD31-4B8C-83A1-F6EECF244321}">
                <p14:modId xmlns:p14="http://schemas.microsoft.com/office/powerpoint/2010/main" val="1908464377"/>
              </p:ext>
            </p:extLst>
          </p:nvPr>
        </p:nvGraphicFramePr>
        <p:xfrm>
          <a:off x="674212" y="1108844"/>
          <a:ext cx="10843576" cy="4895331"/>
        </p:xfrm>
        <a:graphic>
          <a:graphicData uri="http://schemas.openxmlformats.org/drawingml/2006/table">
            <a:tbl>
              <a:tblPr firstRow="1" bandRow="1">
                <a:tableStyleId>{93296810-A885-4BE3-A3E7-6D5BEEA58F35}</a:tableStyleId>
              </a:tblPr>
              <a:tblGrid>
                <a:gridCol w="2309176">
                  <a:extLst>
                    <a:ext uri="{9D8B030D-6E8A-4147-A177-3AD203B41FA5}">
                      <a16:colId xmlns:a16="http://schemas.microsoft.com/office/drawing/2014/main" val="3325118189"/>
                    </a:ext>
                  </a:extLst>
                </a:gridCol>
                <a:gridCol w="8534400">
                  <a:extLst>
                    <a:ext uri="{9D8B030D-6E8A-4147-A177-3AD203B41FA5}">
                      <a16:colId xmlns:a16="http://schemas.microsoft.com/office/drawing/2014/main" val="3978671475"/>
                    </a:ext>
                  </a:extLst>
                </a:gridCol>
              </a:tblGrid>
              <a:tr h="431331">
                <a:tc>
                  <a:txBody>
                    <a:bodyPr/>
                    <a:lstStyle/>
                    <a:p>
                      <a:pPr algn="ctr"/>
                      <a:r>
                        <a:rPr lang="zh-CN" altLang="en-US" sz="2000"/>
                        <a:t>模式</a:t>
                      </a:r>
                    </a:p>
                  </a:txBody>
                  <a:tcPr anchor="ctr"/>
                </a:tc>
                <a:tc>
                  <a:txBody>
                    <a:bodyPr/>
                    <a:lstStyle/>
                    <a:p>
                      <a:pPr algn="ctr"/>
                      <a:r>
                        <a:rPr lang="zh-CN" altLang="en-US" sz="2000"/>
                        <a:t>描述</a:t>
                      </a:r>
                    </a:p>
                  </a:txBody>
                  <a:tcPr anchor="ctr"/>
                </a:tc>
                <a:extLst>
                  <a:ext uri="{0D108BD9-81ED-4DB2-BD59-A6C34878D82A}">
                    <a16:rowId xmlns:a16="http://schemas.microsoft.com/office/drawing/2014/main" val="3122697104"/>
                  </a:ext>
                </a:extLst>
              </a:tr>
              <a:tr h="468000">
                <a:tc>
                  <a:txBody>
                    <a:bodyPr/>
                    <a:lstStyle/>
                    <a:p>
                      <a:pPr algn="ctr"/>
                      <a:r>
                        <a:rPr lang="zh-CN" altLang="en-US" sz="2000"/>
                        <a:t>冻结</a:t>
                      </a:r>
                    </a:p>
                  </a:txBody>
                  <a:tcPr anchor="ctr"/>
                </a:tc>
                <a:tc>
                  <a:txBody>
                    <a:bodyPr/>
                    <a:lstStyle/>
                    <a:p>
                      <a:pPr algn="ctr"/>
                      <a:r>
                        <a:rPr lang="en-US" altLang="zh-CN" sz="2000"/>
                        <a:t>CNT=CCR</a:t>
                      </a:r>
                      <a:r>
                        <a:rPr lang="zh-CN" altLang="en-US" sz="2000"/>
                        <a:t>时，</a:t>
                      </a:r>
                      <a:r>
                        <a:rPr lang="en-US" altLang="zh-CN" sz="2000"/>
                        <a:t>REF</a:t>
                      </a:r>
                      <a:r>
                        <a:rPr lang="zh-CN" altLang="en-US" sz="2000"/>
                        <a:t>保持为原状态</a:t>
                      </a:r>
                    </a:p>
                  </a:txBody>
                  <a:tcPr anchor="ctr"/>
                </a:tc>
                <a:extLst>
                  <a:ext uri="{0D108BD9-81ED-4DB2-BD59-A6C34878D82A}">
                    <a16:rowId xmlns:a16="http://schemas.microsoft.com/office/drawing/2014/main" val="2643694971"/>
                  </a:ext>
                </a:extLst>
              </a:tr>
              <a:tr h="468000">
                <a:tc>
                  <a:txBody>
                    <a:bodyPr/>
                    <a:lstStyle/>
                    <a:p>
                      <a:pPr algn="ctr"/>
                      <a:r>
                        <a:rPr lang="zh-CN" altLang="en-US" sz="2000"/>
                        <a:t>匹配时置有效电平</a:t>
                      </a:r>
                    </a:p>
                  </a:txBody>
                  <a:tcPr anchor="ctr"/>
                </a:tc>
                <a:tc>
                  <a:txBody>
                    <a:bodyPr/>
                    <a:lstStyle/>
                    <a:p>
                      <a:pPr algn="ctr"/>
                      <a:r>
                        <a:rPr lang="en-US" altLang="zh-CN" sz="2000"/>
                        <a:t>CNT=CCR</a:t>
                      </a:r>
                      <a:r>
                        <a:rPr lang="zh-CN" altLang="en-US" sz="2000"/>
                        <a:t>时，</a:t>
                      </a:r>
                      <a:r>
                        <a:rPr lang="en-US" altLang="zh-CN" sz="2000"/>
                        <a:t>REF</a:t>
                      </a:r>
                      <a:r>
                        <a:rPr lang="zh-CN" altLang="en-US" sz="2000"/>
                        <a:t>置有效电平</a:t>
                      </a:r>
                    </a:p>
                  </a:txBody>
                  <a:tcPr anchor="ctr"/>
                </a:tc>
                <a:extLst>
                  <a:ext uri="{0D108BD9-81ED-4DB2-BD59-A6C34878D82A}">
                    <a16:rowId xmlns:a16="http://schemas.microsoft.com/office/drawing/2014/main" val="2194341036"/>
                  </a:ext>
                </a:extLst>
              </a:tr>
              <a:tr h="468000">
                <a:tc>
                  <a:txBody>
                    <a:bodyPr/>
                    <a:lstStyle/>
                    <a:p>
                      <a:pPr algn="ctr"/>
                      <a:r>
                        <a:rPr lang="zh-CN" altLang="en-US" sz="2000"/>
                        <a:t>匹配时置无效电平</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CNT=CCR</a:t>
                      </a:r>
                      <a:r>
                        <a:rPr lang="zh-CN" altLang="en-US" sz="2000"/>
                        <a:t>时，</a:t>
                      </a:r>
                      <a:r>
                        <a:rPr lang="en-US" altLang="zh-CN" sz="2000"/>
                        <a:t>REF</a:t>
                      </a:r>
                      <a:r>
                        <a:rPr lang="zh-CN" altLang="en-US" sz="2000"/>
                        <a:t>置无效电平</a:t>
                      </a:r>
                    </a:p>
                  </a:txBody>
                  <a:tcPr anchor="ctr"/>
                </a:tc>
                <a:extLst>
                  <a:ext uri="{0D108BD9-81ED-4DB2-BD59-A6C34878D82A}">
                    <a16:rowId xmlns:a16="http://schemas.microsoft.com/office/drawing/2014/main" val="3850099663"/>
                  </a:ext>
                </a:extLst>
              </a:tr>
              <a:tr h="468000">
                <a:tc>
                  <a:txBody>
                    <a:bodyPr/>
                    <a:lstStyle/>
                    <a:p>
                      <a:pPr algn="ctr"/>
                      <a:r>
                        <a:rPr lang="zh-CN" altLang="en-US" sz="2000"/>
                        <a:t>匹配时电平翻转</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CNT=CCR</a:t>
                      </a:r>
                      <a:r>
                        <a:rPr lang="zh-CN" altLang="en-US" sz="2000"/>
                        <a:t>时，</a:t>
                      </a:r>
                      <a:r>
                        <a:rPr lang="en-US" altLang="zh-CN" sz="2000"/>
                        <a:t>REF</a:t>
                      </a:r>
                      <a:r>
                        <a:rPr lang="zh-CN" altLang="en-US" sz="2000"/>
                        <a:t>电平翻转</a:t>
                      </a:r>
                    </a:p>
                  </a:txBody>
                  <a:tcPr anchor="ctr"/>
                </a:tc>
                <a:extLst>
                  <a:ext uri="{0D108BD9-81ED-4DB2-BD59-A6C34878D82A}">
                    <a16:rowId xmlns:a16="http://schemas.microsoft.com/office/drawing/2014/main" val="3744533637"/>
                  </a:ext>
                </a:extLst>
              </a:tr>
              <a:tr h="468000">
                <a:tc>
                  <a:txBody>
                    <a:bodyPr/>
                    <a:lstStyle/>
                    <a:p>
                      <a:pPr algn="ctr"/>
                      <a:r>
                        <a:rPr lang="zh-CN" altLang="en-US" sz="2000"/>
                        <a:t>强制为无效电平</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强制为无效电平</a:t>
                      </a:r>
                    </a:p>
                  </a:txBody>
                  <a:tcPr anchor="ctr"/>
                </a:tc>
                <a:extLst>
                  <a:ext uri="{0D108BD9-81ED-4DB2-BD59-A6C34878D82A}">
                    <a16:rowId xmlns:a16="http://schemas.microsoft.com/office/drawing/2014/main" val="2430062352"/>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强制为有效电平</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强制为有效电平</a:t>
                      </a:r>
                    </a:p>
                  </a:txBody>
                  <a:tcPr anchor="ctr"/>
                </a:tc>
                <a:extLst>
                  <a:ext uri="{0D108BD9-81ED-4DB2-BD59-A6C34878D82A}">
                    <a16:rowId xmlns:a16="http://schemas.microsoft.com/office/drawing/2014/main" val="2125187492"/>
                  </a:ext>
                </a:extLst>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PWM</a:t>
                      </a:r>
                      <a:r>
                        <a:rPr lang="zh-CN" altLang="en-US" sz="2000"/>
                        <a:t>模式</a:t>
                      </a:r>
                      <a:r>
                        <a:rPr lang="en-US" altLang="zh-CN" sz="2000"/>
                        <a:t>1</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向下计数：</a:t>
                      </a:r>
                      <a:r>
                        <a:rPr lang="en-US" altLang="zh-CN" sz="2000"/>
                        <a:t>CNT&gt;CCR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txBody>
                  <a:tcPr anchor="ctr"/>
                </a:tc>
                <a:extLst>
                  <a:ext uri="{0D108BD9-81ED-4DB2-BD59-A6C34878D82A}">
                    <a16:rowId xmlns:a16="http://schemas.microsoft.com/office/drawing/2014/main" val="150437319"/>
                  </a:ext>
                </a:extLst>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PWM</a:t>
                      </a:r>
                      <a:r>
                        <a:rPr lang="zh-CN" altLang="en-US" sz="2000"/>
                        <a:t>模式</a:t>
                      </a:r>
                      <a:r>
                        <a:rPr lang="en-US" altLang="zh-CN" sz="2000"/>
                        <a:t>2</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向下计数：</a:t>
                      </a:r>
                      <a:r>
                        <a:rPr lang="en-US" altLang="zh-CN" sz="2000"/>
                        <a:t>CNT&gt;CCR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txBody>
                  <a:tcPr anchor="ctr"/>
                </a:tc>
                <a:extLst>
                  <a:ext uri="{0D108BD9-81ED-4DB2-BD59-A6C34878D82A}">
                    <a16:rowId xmlns:a16="http://schemas.microsoft.com/office/drawing/2014/main" val="2156705220"/>
                  </a:ext>
                </a:extLst>
              </a:tr>
            </a:tbl>
          </a:graphicData>
        </a:graphic>
      </p:graphicFrame>
    </p:spTree>
    <p:extLst>
      <p:ext uri="{BB962C8B-B14F-4D97-AF65-F5344CB8AC3E}">
        <p14:creationId xmlns:p14="http://schemas.microsoft.com/office/powerpoint/2010/main" val="259795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a:extLst>
              <a:ext uri="{FF2B5EF4-FFF2-40B4-BE49-F238E27FC236}">
                <a16:creationId xmlns:a16="http://schemas.microsoft.com/office/drawing/2014/main" id="{AAC0E992-3DA9-4510-A6E8-2E9E66EEE13D}"/>
              </a:ext>
            </a:extLst>
          </p:cNvPr>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7D7000C-6CBE-47FF-BCD8-FA50E158FF93}"/>
              </a:ext>
            </a:extLst>
          </p:cNvPr>
          <p:cNvSpPr/>
          <p:nvPr/>
        </p:nvSpPr>
        <p:spPr>
          <a:xfrm>
            <a:off x="851207"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a:extLst>
              <a:ext uri="{FF2B5EF4-FFF2-40B4-BE49-F238E27FC236}">
                <a16:creationId xmlns:a16="http://schemas.microsoft.com/office/drawing/2014/main" id="{F14638C1-1EDE-4218-8CC9-408395168595}"/>
              </a:ext>
            </a:extLst>
          </p:cNvPr>
          <p:cNvSpPr/>
          <p:nvPr/>
        </p:nvSpPr>
        <p:spPr>
          <a:xfrm>
            <a:off x="3042119"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p>
          <a:p>
            <a:pPr algn="ctr"/>
            <a:r>
              <a:rPr lang="zh-CN" altLang="en-US"/>
              <a:t>自动重装器</a:t>
            </a:r>
            <a:endParaRPr lang="en-US" altLang="zh-CN"/>
          </a:p>
        </p:txBody>
      </p:sp>
      <p:sp>
        <p:nvSpPr>
          <p:cNvPr id="14" name="矩形 13">
            <a:extLst>
              <a:ext uri="{FF2B5EF4-FFF2-40B4-BE49-F238E27FC236}">
                <a16:creationId xmlns:a16="http://schemas.microsoft.com/office/drawing/2014/main" id="{40AE424B-FCD7-4318-BD26-33068497B610}"/>
              </a:ext>
            </a:extLst>
          </p:cNvPr>
          <p:cNvSpPr/>
          <p:nvPr/>
        </p:nvSpPr>
        <p:spPr>
          <a:xfrm>
            <a:off x="3042117"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zh-CN" altLang="en-US"/>
              <a:t>计数器</a:t>
            </a:r>
            <a:endParaRPr lang="en-US" altLang="zh-CN"/>
          </a:p>
        </p:txBody>
      </p:sp>
      <p:sp>
        <p:nvSpPr>
          <p:cNvPr id="15" name="矩形 14">
            <a:extLst>
              <a:ext uri="{FF2B5EF4-FFF2-40B4-BE49-F238E27FC236}">
                <a16:creationId xmlns:a16="http://schemas.microsoft.com/office/drawing/2014/main" id="{F2C621D2-275F-44F1-AADC-9F0B70F4CC02}"/>
              </a:ext>
            </a:extLst>
          </p:cNvPr>
          <p:cNvSpPr/>
          <p:nvPr/>
        </p:nvSpPr>
        <p:spPr>
          <a:xfrm>
            <a:off x="1213070"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p>
          <a:p>
            <a:pPr algn="ctr"/>
            <a:r>
              <a:rPr lang="zh-CN" altLang="en-US"/>
              <a:t>预分频器</a:t>
            </a:r>
            <a:endParaRPr lang="en-US" altLang="zh-CN"/>
          </a:p>
        </p:txBody>
      </p:sp>
      <p:cxnSp>
        <p:nvCxnSpPr>
          <p:cNvPr id="27" name="直接箭头连接符 26">
            <a:extLst>
              <a:ext uri="{FF2B5EF4-FFF2-40B4-BE49-F238E27FC236}">
                <a16:creationId xmlns:a16="http://schemas.microsoft.com/office/drawing/2014/main" id="{0FAAC806-9559-4381-9E04-D576EE1410FC}"/>
              </a:ext>
            </a:extLst>
          </p:cNvPr>
          <p:cNvCxnSpPr>
            <a:cxnSpLocks/>
          </p:cNvCxnSpPr>
          <p:nvPr/>
        </p:nvCxnSpPr>
        <p:spPr>
          <a:xfrm>
            <a:off x="739424"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18ECD11-2350-43F9-9E50-B9E14BD35517}"/>
              </a:ext>
            </a:extLst>
          </p:cNvPr>
          <p:cNvCxnSpPr>
            <a:cxnSpLocks/>
            <a:endCxn id="14" idx="1"/>
          </p:cNvCxnSpPr>
          <p:nvPr/>
        </p:nvCxnSpPr>
        <p:spPr>
          <a:xfrm flipV="1">
            <a:off x="2689343"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5219C999-A2EA-4A3F-9D37-932B7E2DD289}"/>
              </a:ext>
            </a:extLst>
          </p:cNvPr>
          <p:cNvSpPr/>
          <p:nvPr/>
        </p:nvSpPr>
        <p:spPr>
          <a:xfrm>
            <a:off x="2689343" y="4206844"/>
            <a:ext cx="765692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输出比较单元</a:t>
            </a:r>
            <a:r>
              <a:rPr lang="en-US" altLang="zh-CN"/>
              <a:t>×4</a:t>
            </a:r>
          </a:p>
        </p:txBody>
      </p:sp>
      <p:sp>
        <p:nvSpPr>
          <p:cNvPr id="29" name="箭头: 上下 28">
            <a:extLst>
              <a:ext uri="{FF2B5EF4-FFF2-40B4-BE49-F238E27FC236}">
                <a16:creationId xmlns:a16="http://schemas.microsoft.com/office/drawing/2014/main" id="{87C643B8-F9B4-45F1-BD36-D4923693BC58}"/>
              </a:ext>
            </a:extLst>
          </p:cNvPr>
          <p:cNvSpPr/>
          <p:nvPr/>
        </p:nvSpPr>
        <p:spPr>
          <a:xfrm>
            <a:off x="3637099"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3F2869F-A9B3-4B95-81A1-6BADB1667090}"/>
              </a:ext>
            </a:extLst>
          </p:cNvPr>
          <p:cNvSpPr/>
          <p:nvPr/>
        </p:nvSpPr>
        <p:spPr>
          <a:xfrm>
            <a:off x="3042117" y="4551836"/>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a:t>
            </a:r>
          </a:p>
          <a:p>
            <a:pPr algn="ctr"/>
            <a:r>
              <a:rPr lang="zh-CN" altLang="en-US"/>
              <a:t>捕获</a:t>
            </a:r>
            <a:r>
              <a:rPr lang="en-US" altLang="zh-CN"/>
              <a:t>/</a:t>
            </a:r>
            <a:r>
              <a:rPr lang="zh-CN" altLang="en-US"/>
              <a:t>比较器</a:t>
            </a:r>
            <a:endParaRPr lang="en-US" altLang="zh-CN"/>
          </a:p>
        </p:txBody>
      </p:sp>
      <p:sp>
        <p:nvSpPr>
          <p:cNvPr id="41" name="箭头: 上下 40">
            <a:extLst>
              <a:ext uri="{FF2B5EF4-FFF2-40B4-BE49-F238E27FC236}">
                <a16:creationId xmlns:a16="http://schemas.microsoft.com/office/drawing/2014/main" id="{E8FCB256-52CE-4E8B-9C00-12344BC1755D}"/>
              </a:ext>
            </a:extLst>
          </p:cNvPr>
          <p:cNvSpPr/>
          <p:nvPr/>
        </p:nvSpPr>
        <p:spPr>
          <a:xfrm>
            <a:off x="3637099" y="3732626"/>
            <a:ext cx="308674" cy="8192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DA0C8CD0-8786-43F3-AC43-58E6E2AC73A0}"/>
              </a:ext>
            </a:extLst>
          </p:cNvPr>
          <p:cNvCxnSpPr>
            <a:cxnSpLocks/>
          </p:cNvCxnSpPr>
          <p:nvPr/>
        </p:nvCxnSpPr>
        <p:spPr>
          <a:xfrm>
            <a:off x="4514574" y="4862691"/>
            <a:ext cx="3858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18D900E2-C93D-46F1-9346-7C2E43393B99}"/>
              </a:ext>
            </a:extLst>
          </p:cNvPr>
          <p:cNvSpPr/>
          <p:nvPr/>
        </p:nvSpPr>
        <p:spPr>
          <a:xfrm>
            <a:off x="4889722" y="4542223"/>
            <a:ext cx="334624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CNT&lt;CCR</a:t>
            </a:r>
            <a:r>
              <a:rPr lang="zh-CN" altLang="en-US"/>
              <a:t>时，</a:t>
            </a:r>
            <a:r>
              <a:rPr lang="en-US" altLang="zh-CN"/>
              <a:t>REF</a:t>
            </a:r>
            <a:r>
              <a:rPr lang="zh-CN" altLang="en-US"/>
              <a:t>置有效电平</a:t>
            </a:r>
            <a:endParaRPr lang="en-US" altLang="zh-CN"/>
          </a:p>
          <a:p>
            <a:pPr algn="ctr"/>
            <a:r>
              <a:rPr lang="en-US" altLang="zh-CN"/>
              <a:t>CNT</a:t>
            </a:r>
            <a:r>
              <a:rPr lang="zh-CN" altLang="en-US"/>
              <a:t>≥</a:t>
            </a:r>
            <a:r>
              <a:rPr lang="en-US" altLang="zh-CN"/>
              <a:t>CCR</a:t>
            </a:r>
            <a:r>
              <a:rPr lang="zh-CN" altLang="en-US"/>
              <a:t>时，</a:t>
            </a:r>
            <a:r>
              <a:rPr lang="en-US" altLang="zh-CN"/>
              <a:t>REF</a:t>
            </a:r>
            <a:r>
              <a:rPr lang="zh-CN" altLang="en-US"/>
              <a:t>置无效电平</a:t>
            </a:r>
            <a:endParaRPr lang="en-US" altLang="zh-CN"/>
          </a:p>
        </p:txBody>
      </p:sp>
      <p:cxnSp>
        <p:nvCxnSpPr>
          <p:cNvPr id="46" name="直接箭头连接符 45">
            <a:extLst>
              <a:ext uri="{FF2B5EF4-FFF2-40B4-BE49-F238E27FC236}">
                <a16:creationId xmlns:a16="http://schemas.microsoft.com/office/drawing/2014/main" id="{694E3D84-FB6C-40D2-ADE2-8A21A13A12E6}"/>
              </a:ext>
            </a:extLst>
          </p:cNvPr>
          <p:cNvCxnSpPr>
            <a:cxnSpLocks/>
          </p:cNvCxnSpPr>
          <p:nvPr/>
        </p:nvCxnSpPr>
        <p:spPr>
          <a:xfrm>
            <a:off x="8235967" y="4862691"/>
            <a:ext cx="62421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D65CA28-0AA5-4A7C-87E6-2DFEF5C0D8A4}"/>
              </a:ext>
            </a:extLst>
          </p:cNvPr>
          <p:cNvSpPr txBox="1"/>
          <p:nvPr/>
        </p:nvSpPr>
        <p:spPr>
          <a:xfrm>
            <a:off x="8082846" y="4502972"/>
            <a:ext cx="930459" cy="369332"/>
          </a:xfrm>
          <a:prstGeom prst="rect">
            <a:avLst/>
          </a:prstGeom>
          <a:noFill/>
        </p:spPr>
        <p:txBody>
          <a:bodyPr wrap="square" rtlCol="0">
            <a:spAutoFit/>
          </a:bodyPr>
          <a:lstStyle/>
          <a:p>
            <a:pPr algn="ctr"/>
            <a:r>
              <a:rPr lang="en-US" altLang="zh-CN"/>
              <a:t>REF</a:t>
            </a:r>
            <a:endParaRPr lang="en-US" altLang="zh-CN" sz="2800"/>
          </a:p>
        </p:txBody>
      </p:sp>
      <p:sp>
        <p:nvSpPr>
          <p:cNvPr id="50" name="矩形 49">
            <a:extLst>
              <a:ext uri="{FF2B5EF4-FFF2-40B4-BE49-F238E27FC236}">
                <a16:creationId xmlns:a16="http://schemas.microsoft.com/office/drawing/2014/main" id="{FB725414-F754-4DA9-891C-B1DE43529343}"/>
              </a:ext>
            </a:extLst>
          </p:cNvPr>
          <p:cNvSpPr/>
          <p:nvPr/>
        </p:nvSpPr>
        <p:spPr>
          <a:xfrm>
            <a:off x="8857165" y="4551836"/>
            <a:ext cx="120688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极性选择</a:t>
            </a:r>
            <a:endParaRPr lang="en-US" altLang="zh-CN"/>
          </a:p>
          <a:p>
            <a:pPr algn="ctr"/>
            <a:r>
              <a:rPr lang="zh-CN" altLang="en-US"/>
              <a:t>输出使能</a:t>
            </a:r>
            <a:endParaRPr lang="en-US" altLang="zh-CN"/>
          </a:p>
        </p:txBody>
      </p:sp>
      <p:sp>
        <p:nvSpPr>
          <p:cNvPr id="54" name="矩形 53">
            <a:extLst>
              <a:ext uri="{FF2B5EF4-FFF2-40B4-BE49-F238E27FC236}">
                <a16:creationId xmlns:a16="http://schemas.microsoft.com/office/drawing/2014/main" id="{1AD4AA83-1098-4CBF-A9CB-AFE346E2D43D}"/>
              </a:ext>
            </a:extLst>
          </p:cNvPr>
          <p:cNvSpPr/>
          <p:nvPr/>
        </p:nvSpPr>
        <p:spPr>
          <a:xfrm>
            <a:off x="10584990" y="454222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55" name="直接箭头连接符 54">
            <a:extLst>
              <a:ext uri="{FF2B5EF4-FFF2-40B4-BE49-F238E27FC236}">
                <a16:creationId xmlns:a16="http://schemas.microsoft.com/office/drawing/2014/main" id="{B4D29929-BFA5-4EAD-8C9D-9B3E0056D0B4}"/>
              </a:ext>
            </a:extLst>
          </p:cNvPr>
          <p:cNvCxnSpPr>
            <a:cxnSpLocks/>
            <a:endCxn id="54" idx="1"/>
          </p:cNvCxnSpPr>
          <p:nvPr/>
        </p:nvCxnSpPr>
        <p:spPr>
          <a:xfrm>
            <a:off x="10064046" y="4862691"/>
            <a:ext cx="520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a:extLst>
              <a:ext uri="{FF2B5EF4-FFF2-40B4-BE49-F238E27FC236}">
                <a16:creationId xmlns:a16="http://schemas.microsoft.com/office/drawing/2014/main" id="{B6F32AC8-FE44-4AB2-9241-29113A80F5F3}"/>
              </a:ext>
            </a:extLst>
          </p:cNvPr>
          <p:cNvSpPr/>
          <p:nvPr/>
        </p:nvSpPr>
        <p:spPr>
          <a:xfrm>
            <a:off x="5253185" y="171065"/>
            <a:ext cx="6525664" cy="3705699"/>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10" name="组合 109">
            <a:extLst>
              <a:ext uri="{FF2B5EF4-FFF2-40B4-BE49-F238E27FC236}">
                <a16:creationId xmlns:a16="http://schemas.microsoft.com/office/drawing/2014/main" id="{B940084F-C3A6-4103-9658-4D6C2A4F7D8D}"/>
              </a:ext>
            </a:extLst>
          </p:cNvPr>
          <p:cNvGrpSpPr/>
          <p:nvPr/>
        </p:nvGrpSpPr>
        <p:grpSpPr>
          <a:xfrm>
            <a:off x="5671005" y="467637"/>
            <a:ext cx="5481138" cy="3105150"/>
            <a:chOff x="5674490" y="417247"/>
            <a:chExt cx="5481138" cy="3105150"/>
          </a:xfrm>
        </p:grpSpPr>
        <p:grpSp>
          <p:nvGrpSpPr>
            <p:cNvPr id="111" name="组合 110">
              <a:extLst>
                <a:ext uri="{FF2B5EF4-FFF2-40B4-BE49-F238E27FC236}">
                  <a16:creationId xmlns:a16="http://schemas.microsoft.com/office/drawing/2014/main" id="{C0E22218-B6D6-49EA-A7E9-F338E1B02EF3}"/>
                </a:ext>
              </a:extLst>
            </p:cNvPr>
            <p:cNvGrpSpPr/>
            <p:nvPr/>
          </p:nvGrpSpPr>
          <p:grpSpPr>
            <a:xfrm>
              <a:off x="6152445" y="417247"/>
              <a:ext cx="5003183" cy="3105150"/>
              <a:chOff x="4723089" y="3222064"/>
              <a:chExt cx="5003183" cy="3105150"/>
            </a:xfrm>
          </p:grpSpPr>
          <p:cxnSp>
            <p:nvCxnSpPr>
              <p:cNvPr id="115" name="直接箭头连接符 114">
                <a:extLst>
                  <a:ext uri="{FF2B5EF4-FFF2-40B4-BE49-F238E27FC236}">
                    <a16:creationId xmlns:a16="http://schemas.microsoft.com/office/drawing/2014/main" id="{D076CCEF-96C8-4C9F-B4A6-56B016AA93EA}"/>
                  </a:ext>
                </a:extLst>
              </p:cNvPr>
              <p:cNvCxnSpPr>
                <a:cxnSpLocks/>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C4F1CC80-CAEF-4214-AA47-DA70800D9FDD}"/>
                  </a:ext>
                </a:extLst>
              </p:cNvPr>
              <p:cNvCxnSpPr>
                <a:cxnSpLocks/>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F629CE15-9B24-477F-B4A2-7ABEE950B932}"/>
                  </a:ext>
                </a:extLst>
              </p:cNvPr>
              <p:cNvCxnSpPr>
                <a:cxnSpLocks/>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CA321AE5-8A4A-4F35-B410-BAA8C149679F}"/>
                  </a:ext>
                </a:extLst>
              </p:cNvPr>
              <p:cNvCxnSpPr>
                <a:cxnSpLocks/>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5D787BCA-7AEF-4BAD-8BA5-A373C6D380B5}"/>
                  </a:ext>
                </a:extLst>
              </p:cNvPr>
              <p:cNvCxnSpPr>
                <a:cxnSpLocks/>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B0C2DAFF-F41F-41A3-91AE-03698C12F1BA}"/>
                  </a:ext>
                </a:extLst>
              </p:cNvPr>
              <p:cNvCxnSpPr>
                <a:cxnSpLocks/>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5B19ED35-B9DA-4690-B518-C7E82AF6554D}"/>
                  </a:ext>
                </a:extLst>
              </p:cNvPr>
              <p:cNvCxnSpPr>
                <a:cxnSpLocks/>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22" name="直接箭头连接符 121">
                <a:extLst>
                  <a:ext uri="{FF2B5EF4-FFF2-40B4-BE49-F238E27FC236}">
                    <a16:creationId xmlns:a16="http://schemas.microsoft.com/office/drawing/2014/main" id="{681A4D15-F086-4269-8318-A0A1B082C3FC}"/>
                  </a:ext>
                </a:extLst>
              </p:cNvPr>
              <p:cNvCxnSpPr>
                <a:cxnSpLocks/>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968CB586-0266-47CB-AF41-3855EB47C1C8}"/>
                  </a:ext>
                </a:extLst>
              </p:cNvPr>
              <p:cNvCxnSpPr>
                <a:cxnSpLocks/>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50E16BDA-0DFF-4ECD-BF6D-B78C6EF381A8}"/>
                  </a:ext>
                </a:extLst>
              </p:cNvPr>
              <p:cNvCxnSpPr>
                <a:cxnSpLocks/>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F55126C2-2527-4433-97BE-54AD115C4F43}"/>
                  </a:ext>
                </a:extLst>
              </p:cNvPr>
              <p:cNvCxnSpPr>
                <a:cxnSpLocks/>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F2C851A6-CF30-4CDD-9EE5-5B122EA3830F}"/>
                  </a:ext>
                </a:extLst>
              </p:cNvPr>
              <p:cNvCxnSpPr>
                <a:cxnSpLocks/>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21F85B2D-C3B8-4572-8254-91F36601E47F}"/>
                  </a:ext>
                </a:extLst>
              </p:cNvPr>
              <p:cNvCxnSpPr>
                <a:cxnSpLocks/>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2A9A115A-28F6-49D1-9435-DE27D8D206DB}"/>
                  </a:ext>
                </a:extLst>
              </p:cNvPr>
              <p:cNvCxnSpPr>
                <a:cxnSpLocks/>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129" name="直接箭头连接符 128">
                <a:extLst>
                  <a:ext uri="{FF2B5EF4-FFF2-40B4-BE49-F238E27FC236}">
                    <a16:creationId xmlns:a16="http://schemas.microsoft.com/office/drawing/2014/main" id="{7E9CE02C-6E05-4FEF-A5CA-DDB26E4608EB}"/>
                  </a:ext>
                </a:extLst>
              </p:cNvPr>
              <p:cNvCxnSpPr>
                <a:cxnSpLocks/>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0" name="直接箭头连接符 129">
                <a:extLst>
                  <a:ext uri="{FF2B5EF4-FFF2-40B4-BE49-F238E27FC236}">
                    <a16:creationId xmlns:a16="http://schemas.microsoft.com/office/drawing/2014/main" id="{F90A6C1C-94C2-47E1-81DF-0D643F1B86DC}"/>
                  </a:ext>
                </a:extLst>
              </p:cNvPr>
              <p:cNvCxnSpPr>
                <a:cxnSpLocks/>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05E11743-90B0-45BF-89B8-A602AA478800}"/>
                  </a:ext>
                </a:extLst>
              </p:cNvPr>
              <p:cNvCxnSpPr>
                <a:cxnSpLocks/>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86E9F816-33BA-46ED-982B-9465712AB5C1}"/>
                  </a:ext>
                </a:extLst>
              </p:cNvPr>
              <p:cNvCxnSpPr>
                <a:cxnSpLocks/>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08B54B98-CD3A-43EC-9BB9-668496E7E5D1}"/>
                  </a:ext>
                </a:extLst>
              </p:cNvPr>
              <p:cNvCxnSpPr>
                <a:cxnSpLocks/>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55672E3E-FC45-437D-8B09-32A250871C63}"/>
                  </a:ext>
                </a:extLst>
              </p:cNvPr>
              <p:cNvCxnSpPr>
                <a:cxnSpLocks/>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30E6D05A-56DF-4D11-BCDF-73AD74014E27}"/>
                  </a:ext>
                </a:extLst>
              </p:cNvPr>
              <p:cNvCxnSpPr>
                <a:cxnSpLocks/>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4DE3550C-F30A-450D-8140-B5DE40BB4187}"/>
                  </a:ext>
                </a:extLst>
              </p:cNvPr>
              <p:cNvCxnSpPr>
                <a:cxnSpLocks/>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5D94B6CA-1A0F-4ED2-A193-5E7711E72984}"/>
                  </a:ext>
                </a:extLst>
              </p:cNvPr>
              <p:cNvCxnSpPr>
                <a:cxnSpLocks/>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C8126F6A-DAA1-43E8-B06C-AFCB693EBBF5}"/>
                  </a:ext>
                </a:extLst>
              </p:cNvPr>
              <p:cNvCxnSpPr>
                <a:cxnSpLocks/>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7F19B93A-D8E0-46A9-8AFA-3366AA74AE1A}"/>
                  </a:ext>
                </a:extLst>
              </p:cNvPr>
              <p:cNvCxnSpPr>
                <a:cxnSpLocks/>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12D1592F-7FE7-4E31-97E7-3A1E43874B27}"/>
                  </a:ext>
                </a:extLst>
              </p:cNvPr>
              <p:cNvCxnSpPr>
                <a:cxnSpLocks/>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8B715F95-D294-4C9C-8204-F1F89F475570}"/>
                  </a:ext>
                </a:extLst>
              </p:cNvPr>
              <p:cNvCxnSpPr>
                <a:cxnSpLocks/>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112" name="文本框 111">
              <a:extLst>
                <a:ext uri="{FF2B5EF4-FFF2-40B4-BE49-F238E27FC236}">
                  <a16:creationId xmlns:a16="http://schemas.microsoft.com/office/drawing/2014/main" id="{5F6557AF-47E9-40E0-B7CC-362F4D68CDA9}"/>
                </a:ext>
              </a:extLst>
            </p:cNvPr>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113" name="文本框 112">
              <a:extLst>
                <a:ext uri="{FF2B5EF4-FFF2-40B4-BE49-F238E27FC236}">
                  <a16:creationId xmlns:a16="http://schemas.microsoft.com/office/drawing/2014/main" id="{6156B0EE-E7C5-476E-8A66-69C6601C0D99}"/>
                </a:ext>
              </a:extLst>
            </p:cNvPr>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14" name="文本框 113">
              <a:extLst>
                <a:ext uri="{FF2B5EF4-FFF2-40B4-BE49-F238E27FC236}">
                  <a16:creationId xmlns:a16="http://schemas.microsoft.com/office/drawing/2014/main" id="{BE551172-066C-48FA-90BF-5357B94AB991}"/>
                </a:ext>
              </a:extLst>
            </p:cNvPr>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
        <p:nvSpPr>
          <p:cNvPr id="56" name="矩形 55">
            <a:extLst>
              <a:ext uri="{FF2B5EF4-FFF2-40B4-BE49-F238E27FC236}">
                <a16:creationId xmlns:a16="http://schemas.microsoft.com/office/drawing/2014/main" id="{71CD9B00-36FB-4006-B42E-D8D460774951}"/>
              </a:ext>
            </a:extLst>
          </p:cNvPr>
          <p:cNvSpPr/>
          <p:nvPr/>
        </p:nvSpPr>
        <p:spPr>
          <a:xfrm>
            <a:off x="856274" y="455183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57" name="箭头: 右 56">
            <a:extLst>
              <a:ext uri="{FF2B5EF4-FFF2-40B4-BE49-F238E27FC236}">
                <a16:creationId xmlns:a16="http://schemas.microsoft.com/office/drawing/2014/main" id="{03B57A46-265A-44C7-939F-4259FAC8533E}"/>
              </a:ext>
            </a:extLst>
          </p:cNvPr>
          <p:cNvSpPr/>
          <p:nvPr/>
        </p:nvSpPr>
        <p:spPr>
          <a:xfrm rot="16200000">
            <a:off x="1364577" y="4171019"/>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361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参数计算</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4730641"/>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频率：</a:t>
            </a:r>
            <a:r>
              <a:rPr lang="en-US" altLang="zh-CN" sz="2800"/>
              <a:t>	Freq = CK_PSC / (PSC</a:t>
            </a:r>
            <a:r>
              <a:rPr lang="zh-CN" altLang="en-US" sz="2800"/>
              <a:t> </a:t>
            </a:r>
            <a:r>
              <a:rPr lang="en-US" altLang="zh-CN" sz="2800"/>
              <a:t>+ 1) / (ARR</a:t>
            </a:r>
            <a:r>
              <a:rPr lang="zh-CN" altLang="en-US" sz="2800"/>
              <a:t> </a:t>
            </a:r>
            <a:r>
              <a:rPr lang="en-US" altLang="zh-CN" sz="2800"/>
              <a:t>+ 1)</a:t>
            </a:r>
          </a:p>
          <a:p>
            <a:pPr marL="457200" indent="-457200">
              <a:buFont typeface="Arial" panose="020B0604020202020204" pitchFamily="34" charset="0"/>
              <a:buChar char="•"/>
            </a:pPr>
            <a:r>
              <a:rPr lang="en-US" altLang="zh-CN" sz="2800"/>
              <a:t>PWM</a:t>
            </a:r>
            <a:r>
              <a:rPr lang="zh-CN" altLang="en-US" sz="2800"/>
              <a:t>占空比：</a:t>
            </a:r>
            <a:r>
              <a:rPr lang="en-US" altLang="zh-CN" sz="2800"/>
              <a:t>	Duty = CCR / (ARR</a:t>
            </a:r>
            <a:r>
              <a:rPr lang="zh-CN" altLang="en-US" sz="2800"/>
              <a:t> </a:t>
            </a:r>
            <a:r>
              <a:rPr lang="en-US" altLang="zh-CN" sz="2800"/>
              <a:t>+ 1)</a:t>
            </a:r>
          </a:p>
          <a:p>
            <a:pPr marL="457200" indent="-457200">
              <a:buFont typeface="Arial" panose="020B0604020202020204" pitchFamily="34" charset="0"/>
              <a:buChar char="•"/>
            </a:pPr>
            <a:r>
              <a:rPr lang="en-US" altLang="zh-CN" sz="2800"/>
              <a:t>PWM</a:t>
            </a:r>
            <a:r>
              <a:rPr lang="zh-CN" altLang="en-US" sz="2800"/>
              <a:t>分辨率：</a:t>
            </a:r>
            <a:r>
              <a:rPr lang="en-US" altLang="zh-CN" sz="2800"/>
              <a:t>	Reso = 1 / (ARR</a:t>
            </a:r>
            <a:r>
              <a:rPr lang="zh-CN" altLang="en-US" sz="2800"/>
              <a:t> </a:t>
            </a:r>
            <a:r>
              <a:rPr lang="en-US" altLang="zh-CN" sz="2800"/>
              <a:t>+ 1)</a:t>
            </a:r>
          </a:p>
        </p:txBody>
      </p:sp>
      <p:grpSp>
        <p:nvGrpSpPr>
          <p:cNvPr id="5" name="组合 4">
            <a:extLst>
              <a:ext uri="{FF2B5EF4-FFF2-40B4-BE49-F238E27FC236}">
                <a16:creationId xmlns:a16="http://schemas.microsoft.com/office/drawing/2014/main" id="{67D4A608-9446-44BE-A0AF-3337AF22E760}"/>
              </a:ext>
            </a:extLst>
          </p:cNvPr>
          <p:cNvGrpSpPr/>
          <p:nvPr/>
        </p:nvGrpSpPr>
        <p:grpSpPr>
          <a:xfrm>
            <a:off x="3355430" y="1186233"/>
            <a:ext cx="5481138" cy="3105150"/>
            <a:chOff x="5674490" y="417247"/>
            <a:chExt cx="5481138" cy="3105150"/>
          </a:xfrm>
        </p:grpSpPr>
        <p:grpSp>
          <p:nvGrpSpPr>
            <p:cNvPr id="7" name="组合 6">
              <a:extLst>
                <a:ext uri="{FF2B5EF4-FFF2-40B4-BE49-F238E27FC236}">
                  <a16:creationId xmlns:a16="http://schemas.microsoft.com/office/drawing/2014/main" id="{E223CBF2-9750-4B94-B6B0-48D6ADC44195}"/>
                </a:ext>
              </a:extLst>
            </p:cNvPr>
            <p:cNvGrpSpPr/>
            <p:nvPr/>
          </p:nvGrpSpPr>
          <p:grpSpPr>
            <a:xfrm>
              <a:off x="6152445" y="417247"/>
              <a:ext cx="5003183" cy="3105150"/>
              <a:chOff x="4723089" y="3222064"/>
              <a:chExt cx="5003183" cy="3105150"/>
            </a:xfrm>
          </p:grpSpPr>
          <p:cxnSp>
            <p:nvCxnSpPr>
              <p:cNvPr id="11" name="直接箭头连接符 10">
                <a:extLst>
                  <a:ext uri="{FF2B5EF4-FFF2-40B4-BE49-F238E27FC236}">
                    <a16:creationId xmlns:a16="http://schemas.microsoft.com/office/drawing/2014/main" id="{27469D5F-D7EE-49F3-AC44-9E0315E44D4F}"/>
                  </a:ext>
                </a:extLst>
              </p:cNvPr>
              <p:cNvCxnSpPr>
                <a:cxnSpLocks/>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79AA2367-BEC7-4FC0-B35E-77DE355992C5}"/>
                  </a:ext>
                </a:extLst>
              </p:cNvPr>
              <p:cNvCxnSpPr>
                <a:cxnSpLocks/>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B9E4A6C2-F730-44AE-B316-32632A87502D}"/>
                  </a:ext>
                </a:extLst>
              </p:cNvPr>
              <p:cNvCxnSpPr>
                <a:cxnSpLocks/>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87988C2D-D9AB-47A2-A9AC-61CC93B75CA6}"/>
                  </a:ext>
                </a:extLst>
              </p:cNvPr>
              <p:cNvCxnSpPr>
                <a:cxnSpLocks/>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AF8941AA-4B17-4FEB-A01A-76938EB4751A}"/>
                  </a:ext>
                </a:extLst>
              </p:cNvPr>
              <p:cNvCxnSpPr>
                <a:cxnSpLocks/>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8E539171-B1F7-4059-9392-F815B40E9940}"/>
                  </a:ext>
                </a:extLst>
              </p:cNvPr>
              <p:cNvCxnSpPr>
                <a:cxnSpLocks/>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9F319304-B98A-40EE-A065-9323DBEA5DDD}"/>
                  </a:ext>
                </a:extLst>
              </p:cNvPr>
              <p:cNvCxnSpPr>
                <a:cxnSpLocks/>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9143613A-22E9-4177-8C30-1BC32F468ADA}"/>
                  </a:ext>
                </a:extLst>
              </p:cNvPr>
              <p:cNvCxnSpPr>
                <a:cxnSpLocks/>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CF1F7BC-A2DF-4B1C-AE6B-C0721E414568}"/>
                  </a:ext>
                </a:extLst>
              </p:cNvPr>
              <p:cNvCxnSpPr>
                <a:cxnSpLocks/>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C2B0F44-BD8C-40FE-922A-9F3DB0BF0A2B}"/>
                  </a:ext>
                </a:extLst>
              </p:cNvPr>
              <p:cNvCxnSpPr>
                <a:cxnSpLocks/>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F3ED5A24-316E-4A1A-BA30-D6FCC6F5A339}"/>
                  </a:ext>
                </a:extLst>
              </p:cNvPr>
              <p:cNvCxnSpPr>
                <a:cxnSpLocks/>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422BCF60-D534-4B58-9E44-67357C25FDAA}"/>
                  </a:ext>
                </a:extLst>
              </p:cNvPr>
              <p:cNvCxnSpPr>
                <a:cxnSpLocks/>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00338394-0D80-4B81-B420-18913AF5843F}"/>
                  </a:ext>
                </a:extLst>
              </p:cNvPr>
              <p:cNvCxnSpPr>
                <a:cxnSpLocks/>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F8C531D7-653D-4639-AA56-A76C1617D1F3}"/>
                  </a:ext>
                </a:extLst>
              </p:cNvPr>
              <p:cNvCxnSpPr>
                <a:cxnSpLocks/>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81E67F51-1D19-4E4B-B5DB-FF7E06432628}"/>
                  </a:ext>
                </a:extLst>
              </p:cNvPr>
              <p:cNvCxnSpPr>
                <a:cxnSpLocks/>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55FB22ED-12D9-4877-917F-029EBF94C372}"/>
                  </a:ext>
                </a:extLst>
              </p:cNvPr>
              <p:cNvCxnSpPr>
                <a:cxnSpLocks/>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E3E99FC-2A6C-4CFE-A486-A0CD93B4E99A}"/>
                  </a:ext>
                </a:extLst>
              </p:cNvPr>
              <p:cNvCxnSpPr>
                <a:cxnSpLocks/>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85845933-5C0E-4178-AF1F-2FBC6352360E}"/>
                  </a:ext>
                </a:extLst>
              </p:cNvPr>
              <p:cNvCxnSpPr>
                <a:cxnSpLocks/>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27442EA4-50E5-4A75-9C4B-02E11CFD0044}"/>
                  </a:ext>
                </a:extLst>
              </p:cNvPr>
              <p:cNvCxnSpPr>
                <a:cxnSpLocks/>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FFB6BE38-F50B-4E2F-9D70-9C3B06E0267F}"/>
                  </a:ext>
                </a:extLst>
              </p:cNvPr>
              <p:cNvCxnSpPr>
                <a:cxnSpLocks/>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8C412D24-68BD-4D6F-A315-112DE0C47672}"/>
                  </a:ext>
                </a:extLst>
              </p:cNvPr>
              <p:cNvCxnSpPr>
                <a:cxnSpLocks/>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CF064BC0-01E0-4AE8-B2B3-8E94D66B0A63}"/>
                  </a:ext>
                </a:extLst>
              </p:cNvPr>
              <p:cNvCxnSpPr>
                <a:cxnSpLocks/>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959605BA-CF95-4D5C-AC34-510CB12C1EC6}"/>
                  </a:ext>
                </a:extLst>
              </p:cNvPr>
              <p:cNvCxnSpPr>
                <a:cxnSpLocks/>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3BBC73ED-D04D-4DBA-B8EB-215648284FC0}"/>
                  </a:ext>
                </a:extLst>
              </p:cNvPr>
              <p:cNvCxnSpPr>
                <a:cxnSpLocks/>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6901B5A9-CFE8-4E60-A31D-499109F184EB}"/>
                  </a:ext>
                </a:extLst>
              </p:cNvPr>
              <p:cNvCxnSpPr>
                <a:cxnSpLocks/>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E839C06A-B07C-4A0E-9C62-4C52E5E20C29}"/>
                  </a:ext>
                </a:extLst>
              </p:cNvPr>
              <p:cNvCxnSpPr>
                <a:cxnSpLocks/>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BC5BE679-6A41-47C8-B2BB-A2F9DC036C33}"/>
                  </a:ext>
                </a:extLst>
              </p:cNvPr>
              <p:cNvCxnSpPr>
                <a:cxnSpLocks/>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8" name="文本框 7">
              <a:extLst>
                <a:ext uri="{FF2B5EF4-FFF2-40B4-BE49-F238E27FC236}">
                  <a16:creationId xmlns:a16="http://schemas.microsoft.com/office/drawing/2014/main" id="{EAB28DA5-475C-41F9-B2E4-66A43E7F7CB2}"/>
                </a:ext>
              </a:extLst>
            </p:cNvPr>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9" name="文本框 8">
              <a:extLst>
                <a:ext uri="{FF2B5EF4-FFF2-40B4-BE49-F238E27FC236}">
                  <a16:creationId xmlns:a16="http://schemas.microsoft.com/office/drawing/2014/main" id="{FE94FB23-EA6C-438F-A8A0-46CEC8BECC20}"/>
                </a:ext>
              </a:extLst>
            </p:cNvPr>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0" name="文本框 9">
              <a:extLst>
                <a:ext uri="{FF2B5EF4-FFF2-40B4-BE49-F238E27FC236}">
                  <a16:creationId xmlns:a16="http://schemas.microsoft.com/office/drawing/2014/main" id="{D46017B6-D9F0-430B-B46D-AFDEF3A7C7F4}"/>
                </a:ext>
              </a:extLst>
            </p:cNvPr>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Tree>
    <p:extLst>
      <p:ext uri="{BB962C8B-B14F-4D97-AF65-F5344CB8AC3E}">
        <p14:creationId xmlns:p14="http://schemas.microsoft.com/office/powerpoint/2010/main" val="2293635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STM32F103C8T6</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5205369"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系列：主流系列</a:t>
            </a:r>
            <a:r>
              <a:rPr lang="en-US" altLang="zh-CN" sz="2800"/>
              <a:t>STM32F1</a:t>
            </a:r>
          </a:p>
          <a:p>
            <a:pPr marL="457200" indent="-457200">
              <a:buFont typeface="Arial" panose="020B0604020202020204" pitchFamily="34" charset="0"/>
              <a:buChar char="•"/>
            </a:pPr>
            <a:r>
              <a:rPr lang="zh-CN" altLang="en-US" sz="2800"/>
              <a:t>内核：</a:t>
            </a:r>
            <a:r>
              <a:rPr lang="en-US" altLang="zh-CN" sz="2800"/>
              <a:t>ARM Cortex-M3</a:t>
            </a:r>
          </a:p>
          <a:p>
            <a:pPr marL="457200" indent="-457200">
              <a:buFont typeface="Arial" panose="020B0604020202020204" pitchFamily="34" charset="0"/>
              <a:buChar char="•"/>
            </a:pPr>
            <a:r>
              <a:rPr lang="zh-CN" altLang="en-US" sz="2800"/>
              <a:t>主频：</a:t>
            </a:r>
            <a:r>
              <a:rPr lang="en-US" altLang="zh-CN" sz="2800"/>
              <a:t>72MHz</a:t>
            </a:r>
          </a:p>
          <a:p>
            <a:pPr marL="457200" indent="-457200">
              <a:buFont typeface="Arial" panose="020B0604020202020204" pitchFamily="34" charset="0"/>
              <a:buChar char="•"/>
            </a:pPr>
            <a:r>
              <a:rPr lang="en-US" altLang="zh-CN" sz="2800"/>
              <a:t>RAM</a:t>
            </a:r>
            <a:r>
              <a:rPr lang="zh-CN" altLang="en-US" sz="2800"/>
              <a:t>：</a:t>
            </a:r>
            <a:r>
              <a:rPr lang="en-US" altLang="zh-CN" sz="2800"/>
              <a:t>20K</a:t>
            </a:r>
            <a:r>
              <a:rPr lang="zh-CN" altLang="en-US" sz="2800"/>
              <a:t>（</a:t>
            </a:r>
            <a:r>
              <a:rPr lang="en-US" altLang="zh-CN" sz="2800"/>
              <a:t>SRAM</a:t>
            </a:r>
            <a:r>
              <a:rPr lang="zh-CN" altLang="en-US" sz="2800"/>
              <a:t>）</a:t>
            </a:r>
            <a:endParaRPr lang="en-US" altLang="zh-CN" sz="2800"/>
          </a:p>
          <a:p>
            <a:pPr marL="457200" indent="-457200">
              <a:buFont typeface="Arial" panose="020B0604020202020204" pitchFamily="34" charset="0"/>
              <a:buChar char="•"/>
            </a:pPr>
            <a:r>
              <a:rPr lang="en-US" altLang="zh-CN" sz="2800"/>
              <a:t>ROM</a:t>
            </a:r>
            <a:r>
              <a:rPr lang="zh-CN" altLang="en-US" sz="2800"/>
              <a:t>：</a:t>
            </a:r>
            <a:r>
              <a:rPr lang="en-US" altLang="zh-CN" sz="2800"/>
              <a:t>64K</a:t>
            </a:r>
            <a:r>
              <a:rPr lang="zh-CN" altLang="en-US" sz="2800"/>
              <a:t>（</a:t>
            </a:r>
            <a:r>
              <a:rPr lang="en-US" altLang="zh-CN" sz="2800"/>
              <a:t>Flash</a:t>
            </a:r>
            <a:r>
              <a:rPr lang="zh-CN" altLang="en-US" sz="2800"/>
              <a:t>）</a:t>
            </a:r>
            <a:endParaRPr lang="en-US" altLang="zh-CN" sz="2800"/>
          </a:p>
          <a:p>
            <a:pPr marL="457200" indent="-457200">
              <a:buFont typeface="Arial" panose="020B0604020202020204" pitchFamily="34" charset="0"/>
              <a:buChar char="•"/>
            </a:pPr>
            <a:r>
              <a:rPr lang="zh-CN" altLang="en-US" sz="2800"/>
              <a:t>供电：</a:t>
            </a:r>
            <a:r>
              <a:rPr lang="en-US" altLang="zh-CN" sz="2800"/>
              <a:t>2.0~3.6V</a:t>
            </a:r>
            <a:r>
              <a:rPr lang="zh-CN" altLang="en-US" sz="2800"/>
              <a:t>（标准</a:t>
            </a:r>
            <a:r>
              <a:rPr lang="en-US" altLang="zh-CN" sz="2800"/>
              <a:t>3.3V</a:t>
            </a:r>
            <a:r>
              <a:rPr lang="zh-CN" altLang="en-US" sz="2800"/>
              <a:t>）</a:t>
            </a:r>
            <a:endParaRPr lang="en-US" altLang="zh-CN" sz="2800"/>
          </a:p>
          <a:p>
            <a:pPr marL="457200" indent="-457200">
              <a:buFont typeface="Arial" panose="020B0604020202020204" pitchFamily="34" charset="0"/>
              <a:buChar char="•"/>
            </a:pPr>
            <a:r>
              <a:rPr lang="zh-CN" altLang="en-US" sz="2800"/>
              <a:t>封装：</a:t>
            </a:r>
            <a:r>
              <a:rPr lang="en-US" altLang="zh-CN" sz="2800"/>
              <a:t>LQFP48</a:t>
            </a:r>
          </a:p>
        </p:txBody>
      </p:sp>
      <p:pic>
        <p:nvPicPr>
          <p:cNvPr id="3" name="图片 2">
            <a:extLst>
              <a:ext uri="{FF2B5EF4-FFF2-40B4-BE49-F238E27FC236}">
                <a16:creationId xmlns:a16="http://schemas.microsoft.com/office/drawing/2014/main" id="{CD59F095-9B7D-4B06-B0AC-9EB6782F14EB}"/>
              </a:ext>
            </a:extLst>
          </p:cNvPr>
          <p:cNvPicPr>
            <a:picLocks noChangeAspect="1"/>
          </p:cNvPicPr>
          <p:nvPr/>
        </p:nvPicPr>
        <p:blipFill rotWithShape="1">
          <a:blip r:embed="rId2">
            <a:extLst>
              <a:ext uri="{28A0092B-C50C-407E-A947-70E740481C1C}">
                <a14:useLocalDpi xmlns:a14="http://schemas.microsoft.com/office/drawing/2010/main" val="0"/>
              </a:ext>
            </a:extLst>
          </a:blip>
          <a:srcRect l="9710" t="16531" r="9328" b="7372"/>
          <a:stretch/>
        </p:blipFill>
        <p:spPr>
          <a:xfrm>
            <a:off x="7147931" y="2004058"/>
            <a:ext cx="3557239" cy="2865833"/>
          </a:xfrm>
          <a:prstGeom prst="rect">
            <a:avLst/>
          </a:prstGeom>
        </p:spPr>
      </p:pic>
    </p:spTree>
    <p:extLst>
      <p:ext uri="{BB962C8B-B14F-4D97-AF65-F5344CB8AC3E}">
        <p14:creationId xmlns:p14="http://schemas.microsoft.com/office/powerpoint/2010/main" val="148534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舵机简介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舵机是一种根据输入</a:t>
            </a:r>
            <a:r>
              <a:rPr lang="en-US" altLang="zh-CN" sz="2800"/>
              <a:t>PWM</a:t>
            </a:r>
            <a:r>
              <a:rPr lang="zh-CN" altLang="en-US" sz="2800"/>
              <a:t>信号占空比来控制输出角度的装置</a:t>
            </a:r>
            <a:endParaRPr lang="en-US" altLang="zh-CN" sz="2800"/>
          </a:p>
          <a:p>
            <a:pPr marL="457200" indent="-457200">
              <a:buFont typeface="Arial" panose="020B0604020202020204" pitchFamily="34" charset="0"/>
              <a:buChar char="•"/>
            </a:pPr>
            <a:r>
              <a:rPr lang="zh-CN" altLang="en-US" sz="2800"/>
              <a:t>输入</a:t>
            </a:r>
            <a:r>
              <a:rPr lang="en-US" altLang="zh-CN" sz="2800"/>
              <a:t>PWM</a:t>
            </a:r>
            <a:r>
              <a:rPr lang="zh-CN" altLang="en-US" sz="2800"/>
              <a:t>信号要求：周期为</a:t>
            </a:r>
            <a:r>
              <a:rPr lang="en-US" altLang="zh-CN" sz="2800"/>
              <a:t>20ms</a:t>
            </a:r>
            <a:r>
              <a:rPr lang="zh-CN" altLang="en-US" sz="2800"/>
              <a:t>，高电平宽度为</a:t>
            </a:r>
            <a:r>
              <a:rPr lang="en-US" altLang="zh-CN" sz="2800"/>
              <a:t>0.5ms~2.5ms</a:t>
            </a:r>
          </a:p>
        </p:txBody>
      </p:sp>
      <p:pic>
        <p:nvPicPr>
          <p:cNvPr id="1030" name="Picture 6" descr="https://gimg2.baidu.com/image_search/src=http%3A%2F%2Fwww.chinabaike.com%2Fuploads%2Fallimg%2F110411%2F2330511418-1.jpg&amp;refer=http%3A%2F%2Fwww.chinabaike.com&amp;app=2002&amp;size=f9999,10000&amp;q=a80&amp;n=0&amp;g=0n&amp;fmt=jpeg?sec=1646831977&amp;t=d31e8ec4273de9da0a251316a9982c0b">
            <a:extLst>
              <a:ext uri="{FF2B5EF4-FFF2-40B4-BE49-F238E27FC236}">
                <a16:creationId xmlns:a16="http://schemas.microsoft.com/office/drawing/2014/main" id="{A117AF04-4C7A-4524-8FFD-CE49CE7C36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7" r="3964" b="8336"/>
          <a:stretch/>
        </p:blipFill>
        <p:spPr bwMode="auto">
          <a:xfrm>
            <a:off x="7786657" y="2679878"/>
            <a:ext cx="3383646"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g0.baidu.com/it/u=2669513282,929330867&amp;fm=253&amp;fmt=auto&amp;app=138&amp;f=JPEG?w=500&amp;h=500">
            <a:extLst>
              <a:ext uri="{FF2B5EF4-FFF2-40B4-BE49-F238E27FC236}">
                <a16:creationId xmlns:a16="http://schemas.microsoft.com/office/drawing/2014/main" id="{7B3B5C93-D2B4-4BF8-968D-FDA4033A9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80" y="2679878"/>
            <a:ext cx="3383424"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img1.baidu.com/it/u=3615405252,2060650159&amp;fm=253&amp;fmt=auto&amp;app=138&amp;f=JPEG?w=500&amp;h=667">
            <a:extLst>
              <a:ext uri="{FF2B5EF4-FFF2-40B4-BE49-F238E27FC236}">
                <a16:creationId xmlns:a16="http://schemas.microsoft.com/office/drawing/2014/main" id="{3F11C216-2BA0-4EC7-8A42-71AA4F7E89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71" t="13711" r="3573" b="4814"/>
          <a:stretch/>
        </p:blipFill>
        <p:spPr bwMode="auto">
          <a:xfrm>
            <a:off x="4591556" y="2679878"/>
            <a:ext cx="2862549" cy="338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02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5" name="Picture 8" descr="http://mms2.baidu.com/it/u=4164892371,999549868&amp;fm=253&amp;app=138&amp;f=JPEG&amp;fmt=auto&amp;q=75?w=500&amp;h=181">
            <a:extLst>
              <a:ext uri="{FF2B5EF4-FFF2-40B4-BE49-F238E27FC236}">
                <a16:creationId xmlns:a16="http://schemas.microsoft.com/office/drawing/2014/main" id="{F8A9C4BC-5EF9-4E28-9115-946314F19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267" y="1254554"/>
            <a:ext cx="4199467" cy="152020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7CE9ECA9-5541-4E4E-A4FF-27903325FEF7}"/>
              </a:ext>
            </a:extLst>
          </p:cNvPr>
          <p:cNvPicPr>
            <a:picLocks noChangeAspect="1"/>
          </p:cNvPicPr>
          <p:nvPr/>
        </p:nvPicPr>
        <p:blipFill>
          <a:blip r:embed="rId3"/>
          <a:stretch>
            <a:fillRect/>
          </a:stretch>
        </p:blipFill>
        <p:spPr>
          <a:xfrm>
            <a:off x="2453143" y="3101717"/>
            <a:ext cx="7285714" cy="2857143"/>
          </a:xfrm>
          <a:prstGeom prst="rect">
            <a:avLst/>
          </a:prstGeom>
        </p:spPr>
      </p:pic>
    </p:spTree>
    <p:extLst>
      <p:ext uri="{BB962C8B-B14F-4D97-AF65-F5344CB8AC3E}">
        <p14:creationId xmlns:p14="http://schemas.microsoft.com/office/powerpoint/2010/main" val="13758133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直流电机及驱动简介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直流电机是一种将电能转换为机械能的装置，有两个电极，当电极正接时，电机正转，当电极反接时，电机反转</a:t>
            </a:r>
            <a:endParaRPr lang="en-US" altLang="zh-CN" sz="2800"/>
          </a:p>
          <a:p>
            <a:pPr marL="457200" indent="-457200">
              <a:buFont typeface="Arial" panose="020B0604020202020204" pitchFamily="34" charset="0"/>
              <a:buChar char="•"/>
            </a:pPr>
            <a:r>
              <a:rPr lang="zh-CN" altLang="en-US" sz="2800"/>
              <a:t>直流电机属于大功率器件，</a:t>
            </a:r>
            <a:r>
              <a:rPr lang="en-US" altLang="zh-CN" sz="2800"/>
              <a:t>GPIO</a:t>
            </a:r>
            <a:r>
              <a:rPr lang="zh-CN" altLang="en-US" sz="2800"/>
              <a:t>口无法直接驱动，需要配合电机驱动电路来操作</a:t>
            </a:r>
            <a:endParaRPr lang="en-US" altLang="zh-CN" sz="2800"/>
          </a:p>
          <a:p>
            <a:pPr marL="457200" indent="-457200">
              <a:buFont typeface="Arial" panose="020B0604020202020204" pitchFamily="34" charset="0"/>
              <a:buChar char="•"/>
            </a:pPr>
            <a:r>
              <a:rPr lang="en-US" altLang="zh-CN" sz="2800"/>
              <a:t>TB6612</a:t>
            </a:r>
            <a:r>
              <a:rPr lang="zh-CN" altLang="en-US" sz="2800"/>
              <a:t>是一款双路</a:t>
            </a:r>
            <a:r>
              <a:rPr lang="en-US" altLang="zh-CN" sz="2800"/>
              <a:t>H</a:t>
            </a:r>
            <a:r>
              <a:rPr lang="zh-CN" altLang="en-US" sz="2800"/>
              <a:t>桥型的直流电机驱动芯片，可以驱动两个直流电机并且控制其转速和方向</a:t>
            </a:r>
            <a:endParaRPr lang="en-US" altLang="zh-CN" sz="2800"/>
          </a:p>
        </p:txBody>
      </p:sp>
      <p:pic>
        <p:nvPicPr>
          <p:cNvPr id="7" name="图片 6">
            <a:extLst>
              <a:ext uri="{FF2B5EF4-FFF2-40B4-BE49-F238E27FC236}">
                <a16:creationId xmlns:a16="http://schemas.microsoft.com/office/drawing/2014/main" id="{0E4B8270-EDAD-454D-8A9C-13DFCB146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78" y="4049496"/>
            <a:ext cx="2176827" cy="2176827"/>
          </a:xfrm>
          <a:prstGeom prst="rect">
            <a:avLst/>
          </a:prstGeom>
        </p:spPr>
      </p:pic>
      <p:pic>
        <p:nvPicPr>
          <p:cNvPr id="9" name="图片 8">
            <a:extLst>
              <a:ext uri="{FF2B5EF4-FFF2-40B4-BE49-F238E27FC236}">
                <a16:creationId xmlns:a16="http://schemas.microsoft.com/office/drawing/2014/main" id="{FA4283E6-69D7-4C7F-B5E3-4EABA552B81D}"/>
              </a:ext>
            </a:extLst>
          </p:cNvPr>
          <p:cNvPicPr>
            <a:picLocks noChangeAspect="1"/>
          </p:cNvPicPr>
          <p:nvPr/>
        </p:nvPicPr>
        <p:blipFill>
          <a:blip r:embed="rId3"/>
          <a:stretch>
            <a:fillRect/>
          </a:stretch>
        </p:blipFill>
        <p:spPr>
          <a:xfrm>
            <a:off x="4693157" y="4049496"/>
            <a:ext cx="2554311" cy="2176827"/>
          </a:xfrm>
          <a:prstGeom prst="rect">
            <a:avLst/>
          </a:prstGeom>
        </p:spPr>
      </p:pic>
      <p:pic>
        <p:nvPicPr>
          <p:cNvPr id="10" name="图片 9">
            <a:extLst>
              <a:ext uri="{FF2B5EF4-FFF2-40B4-BE49-F238E27FC236}">
                <a16:creationId xmlns:a16="http://schemas.microsoft.com/office/drawing/2014/main" id="{49472C74-F3AD-479F-9BAC-12DC90A07883}"/>
              </a:ext>
            </a:extLst>
          </p:cNvPr>
          <p:cNvPicPr>
            <a:picLocks noChangeAspect="1"/>
          </p:cNvPicPr>
          <p:nvPr/>
        </p:nvPicPr>
        <p:blipFill>
          <a:blip r:embed="rId4"/>
          <a:stretch>
            <a:fillRect/>
          </a:stretch>
        </p:blipFill>
        <p:spPr>
          <a:xfrm>
            <a:off x="7866220" y="4049496"/>
            <a:ext cx="2597877" cy="2176827"/>
          </a:xfrm>
          <a:prstGeom prst="rect">
            <a:avLst/>
          </a:prstGeom>
        </p:spPr>
      </p:pic>
    </p:spTree>
    <p:extLst>
      <p:ext uri="{BB962C8B-B14F-4D97-AF65-F5344CB8AC3E}">
        <p14:creationId xmlns:p14="http://schemas.microsoft.com/office/powerpoint/2010/main" val="19566657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7" name="图片 6">
            <a:extLst>
              <a:ext uri="{FF2B5EF4-FFF2-40B4-BE49-F238E27FC236}">
                <a16:creationId xmlns:a16="http://schemas.microsoft.com/office/drawing/2014/main" id="{3D09E7F8-414A-4745-A797-37CF91A60994}"/>
              </a:ext>
            </a:extLst>
          </p:cNvPr>
          <p:cNvPicPr>
            <a:picLocks noChangeAspect="1"/>
          </p:cNvPicPr>
          <p:nvPr/>
        </p:nvPicPr>
        <p:blipFill>
          <a:blip r:embed="rId2"/>
          <a:stretch>
            <a:fillRect/>
          </a:stretch>
        </p:blipFill>
        <p:spPr>
          <a:xfrm>
            <a:off x="6614176" y="618932"/>
            <a:ext cx="4417648" cy="5620135"/>
          </a:xfrm>
          <a:prstGeom prst="rect">
            <a:avLst/>
          </a:prstGeom>
        </p:spPr>
      </p:pic>
      <p:pic>
        <p:nvPicPr>
          <p:cNvPr id="8" name="图片 7">
            <a:extLst>
              <a:ext uri="{FF2B5EF4-FFF2-40B4-BE49-F238E27FC236}">
                <a16:creationId xmlns:a16="http://schemas.microsoft.com/office/drawing/2014/main" id="{C51A548A-7D92-40A6-AA5E-76AE8E666619}"/>
              </a:ext>
            </a:extLst>
          </p:cNvPr>
          <p:cNvPicPr>
            <a:picLocks noChangeAspect="1"/>
          </p:cNvPicPr>
          <p:nvPr/>
        </p:nvPicPr>
        <p:blipFill>
          <a:blip r:embed="rId3"/>
          <a:stretch>
            <a:fillRect/>
          </a:stretch>
        </p:blipFill>
        <p:spPr>
          <a:xfrm>
            <a:off x="1153573" y="1253959"/>
            <a:ext cx="4942427" cy="4985108"/>
          </a:xfrm>
          <a:prstGeom prst="rect">
            <a:avLst/>
          </a:prstGeom>
        </p:spPr>
      </p:pic>
    </p:spTree>
    <p:extLst>
      <p:ext uri="{BB962C8B-B14F-4D97-AF65-F5344CB8AC3E}">
        <p14:creationId xmlns:p14="http://schemas.microsoft.com/office/powerpoint/2010/main" val="3922169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IC</a:t>
            </a:r>
            <a:r>
              <a:rPr lang="zh-CN" altLang="en-US" sz="2800"/>
              <a:t>（</a:t>
            </a:r>
            <a:r>
              <a:rPr lang="en-US" altLang="zh-CN" sz="2800"/>
              <a:t>Input Capture</a:t>
            </a:r>
            <a:r>
              <a:rPr lang="zh-CN" altLang="en-US" sz="2800"/>
              <a:t>）输入捕获</a:t>
            </a:r>
            <a:endParaRPr lang="en-US" altLang="zh-CN" sz="2800"/>
          </a:p>
          <a:p>
            <a:pPr marL="457200" indent="-457200">
              <a:buFont typeface="Arial" panose="020B0604020202020204" pitchFamily="34" charset="0"/>
              <a:buChar char="•"/>
            </a:pPr>
            <a:r>
              <a:rPr lang="zh-CN" altLang="en-US" sz="2800"/>
              <a:t>输入捕获模式下，当通道输入引脚出现指定电平跳变时，当前</a:t>
            </a:r>
            <a:r>
              <a:rPr lang="en-US" altLang="zh-CN" sz="2800"/>
              <a:t>CNT</a:t>
            </a:r>
            <a:r>
              <a:rPr lang="zh-CN" altLang="en-US" sz="2800"/>
              <a:t>的值将被锁存到</a:t>
            </a:r>
            <a:r>
              <a:rPr lang="en-US" altLang="zh-CN" sz="2800"/>
              <a:t>CCR</a:t>
            </a:r>
            <a:r>
              <a:rPr lang="zh-CN" altLang="en-US" sz="2800"/>
              <a:t>中，可用于测量</a:t>
            </a:r>
            <a:r>
              <a:rPr lang="en-US" altLang="zh-CN" sz="2800"/>
              <a:t>PWM</a:t>
            </a:r>
            <a:r>
              <a:rPr lang="zh-CN" altLang="en-US" sz="2800"/>
              <a:t>波形的频率、占空比、脉冲间隔、电平持续时间等参数</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个输入捕获通道</a:t>
            </a:r>
            <a:endParaRPr lang="en-US" altLang="zh-CN" sz="2800"/>
          </a:p>
          <a:p>
            <a:pPr marL="457200" indent="-457200">
              <a:buFont typeface="Arial" panose="020B0604020202020204" pitchFamily="34" charset="0"/>
              <a:buChar char="•"/>
            </a:pPr>
            <a:r>
              <a:rPr lang="zh-CN" altLang="en-US" sz="2800"/>
              <a:t>可配置为</a:t>
            </a:r>
            <a:r>
              <a:rPr lang="en-US" altLang="zh-CN" sz="2800"/>
              <a:t>PWMI</a:t>
            </a:r>
            <a:r>
              <a:rPr lang="zh-CN" altLang="en-US" sz="2800"/>
              <a:t>模式，同时测量频率和占空比</a:t>
            </a:r>
            <a:endParaRPr lang="en-US" altLang="zh-CN" sz="2800"/>
          </a:p>
          <a:p>
            <a:pPr marL="457200" indent="-457200">
              <a:buFont typeface="Arial" panose="020B0604020202020204" pitchFamily="34" charset="0"/>
              <a:buChar char="•"/>
            </a:pPr>
            <a:r>
              <a:rPr lang="zh-CN" altLang="en-US" sz="2800"/>
              <a:t>可配合主从触发模式，实现硬件全自动测量</a:t>
            </a:r>
            <a:endParaRPr lang="en-US" altLang="zh-CN" sz="2800"/>
          </a:p>
        </p:txBody>
      </p:sp>
    </p:spTree>
    <p:extLst>
      <p:ext uri="{BB962C8B-B14F-4D97-AF65-F5344CB8AC3E}">
        <p14:creationId xmlns:p14="http://schemas.microsoft.com/office/powerpoint/2010/main" val="38936081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频率测量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917828" y="2896934"/>
            <a:ext cx="1555221" cy="369332"/>
          </a:xfrm>
          <a:prstGeom prst="rect">
            <a:avLst/>
          </a:prstGeom>
          <a:noFill/>
        </p:spPr>
        <p:txBody>
          <a:bodyPr wrap="square" rtlCol="0">
            <a:spAutoFit/>
          </a:bodyPr>
          <a:lstStyle/>
          <a:p>
            <a:pPr algn="ctr"/>
            <a:r>
              <a:rPr lang="zh-CN" altLang="en-US"/>
              <a:t>闸门时间 </a:t>
            </a:r>
            <a:r>
              <a:rPr lang="en-US" altLang="zh-CN"/>
              <a:t>T</a:t>
            </a:r>
          </a:p>
        </p:txBody>
      </p:sp>
      <p:pic>
        <p:nvPicPr>
          <p:cNvPr id="3" name="图片 2">
            <a:extLst>
              <a:ext uri="{FF2B5EF4-FFF2-40B4-BE49-F238E27FC236}">
                <a16:creationId xmlns:a16="http://schemas.microsoft.com/office/drawing/2014/main" id="{7A393996-EC87-484C-A37D-73B7DF410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96" y="998067"/>
            <a:ext cx="10647808" cy="1323322"/>
          </a:xfrm>
          <a:prstGeom prst="rect">
            <a:avLst/>
          </a:prstGeom>
        </p:spPr>
      </p:pic>
      <p:grpSp>
        <p:nvGrpSpPr>
          <p:cNvPr id="48" name="组合 47">
            <a:extLst>
              <a:ext uri="{FF2B5EF4-FFF2-40B4-BE49-F238E27FC236}">
                <a16:creationId xmlns:a16="http://schemas.microsoft.com/office/drawing/2014/main" id="{BFBFD06D-2B19-49D4-80F2-42D1AD8A62E9}"/>
              </a:ext>
            </a:extLst>
          </p:cNvPr>
          <p:cNvGrpSpPr/>
          <p:nvPr/>
        </p:nvGrpSpPr>
        <p:grpSpPr>
          <a:xfrm>
            <a:off x="8804096" y="2127443"/>
            <a:ext cx="1065213" cy="462994"/>
            <a:chOff x="8807270" y="2578894"/>
            <a:chExt cx="1065213" cy="462994"/>
          </a:xfrm>
        </p:grpSpPr>
        <p:cxnSp>
          <p:nvCxnSpPr>
            <p:cNvPr id="7" name="直接连接符 6">
              <a:extLst>
                <a:ext uri="{FF2B5EF4-FFF2-40B4-BE49-F238E27FC236}">
                  <a16:creationId xmlns:a16="http://schemas.microsoft.com/office/drawing/2014/main" id="{FC0853A8-1FCD-4EDE-81FD-BB6118AEB5FD}"/>
                </a:ext>
              </a:extLst>
            </p:cNvPr>
            <p:cNvCxnSpPr>
              <a:cxnSpLocks/>
            </p:cNvCxnSpPr>
            <p:nvPr/>
          </p:nvCxnSpPr>
          <p:spPr>
            <a:xfrm>
              <a:off x="9872483"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E9E89F8E-8B68-48C8-A416-475FBB156008}"/>
                </a:ext>
              </a:extLst>
            </p:cNvPr>
            <p:cNvCxnSpPr>
              <a:cxnSpLocks/>
            </p:cNvCxnSpPr>
            <p:nvPr/>
          </p:nvCxnSpPr>
          <p:spPr>
            <a:xfrm>
              <a:off x="8807270"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33BAE478-625D-42CB-9C40-3151C15C01B8}"/>
                </a:ext>
              </a:extLst>
            </p:cNvPr>
            <p:cNvCxnSpPr>
              <a:cxnSpLocks/>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8CF44452-290E-403B-A78F-461F2C42348B}"/>
                </a:ext>
              </a:extLst>
            </p:cNvPr>
            <p:cNvCxnSpPr>
              <a:cxnSpLocks/>
            </p:cNvCxnSpPr>
            <p:nvPr/>
          </p:nvCxnSpPr>
          <p:spPr>
            <a:xfrm>
              <a:off x="888714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53C22ED4-38F9-4C5A-8E02-D01FCD189985}"/>
                </a:ext>
              </a:extLst>
            </p:cNvPr>
            <p:cNvCxnSpPr>
              <a:cxnSpLocks/>
            </p:cNvCxnSpPr>
            <p:nvPr/>
          </p:nvCxnSpPr>
          <p:spPr>
            <a:xfrm>
              <a:off x="897330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CFA08A27-1AA8-4CCD-92A0-A6440F8DAFD2}"/>
                </a:ext>
              </a:extLst>
            </p:cNvPr>
            <p:cNvCxnSpPr>
              <a:cxnSpLocks/>
            </p:cNvCxnSpPr>
            <p:nvPr/>
          </p:nvCxnSpPr>
          <p:spPr>
            <a:xfrm>
              <a:off x="905945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30F5ABF7-B694-42C5-9AFE-A6B628449C5C}"/>
                </a:ext>
              </a:extLst>
            </p:cNvPr>
            <p:cNvCxnSpPr>
              <a:cxnSpLocks/>
            </p:cNvCxnSpPr>
            <p:nvPr/>
          </p:nvCxnSpPr>
          <p:spPr>
            <a:xfrm>
              <a:off x="914560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13A2E0AD-50FF-4518-B223-B98935AABC91}"/>
                </a:ext>
              </a:extLst>
            </p:cNvPr>
            <p:cNvCxnSpPr>
              <a:cxnSpLocks/>
            </p:cNvCxnSpPr>
            <p:nvPr/>
          </p:nvCxnSpPr>
          <p:spPr>
            <a:xfrm>
              <a:off x="923176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DDB679F9-1033-4A17-A9FD-D8BE5777DFDA}"/>
                </a:ext>
              </a:extLst>
            </p:cNvPr>
            <p:cNvCxnSpPr>
              <a:cxnSpLocks/>
            </p:cNvCxnSpPr>
            <p:nvPr/>
          </p:nvCxnSpPr>
          <p:spPr>
            <a:xfrm>
              <a:off x="931791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13626821-CC60-4847-A846-6CD3C972951A}"/>
                </a:ext>
              </a:extLst>
            </p:cNvPr>
            <p:cNvCxnSpPr>
              <a:cxnSpLocks/>
            </p:cNvCxnSpPr>
            <p:nvPr/>
          </p:nvCxnSpPr>
          <p:spPr>
            <a:xfrm>
              <a:off x="940407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C318FE10-7936-44FA-B425-7B1AB8D6358B}"/>
                </a:ext>
              </a:extLst>
            </p:cNvPr>
            <p:cNvCxnSpPr>
              <a:cxnSpLocks/>
            </p:cNvCxnSpPr>
            <p:nvPr/>
          </p:nvCxnSpPr>
          <p:spPr>
            <a:xfrm>
              <a:off x="949022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99BBF2EB-0898-4EEF-BD3A-56600E676122}"/>
                </a:ext>
              </a:extLst>
            </p:cNvPr>
            <p:cNvCxnSpPr>
              <a:cxnSpLocks/>
            </p:cNvCxnSpPr>
            <p:nvPr/>
          </p:nvCxnSpPr>
          <p:spPr>
            <a:xfrm>
              <a:off x="957637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88118FE6-C164-48DC-BD8A-D02A9EFB19B3}"/>
                </a:ext>
              </a:extLst>
            </p:cNvPr>
            <p:cNvCxnSpPr>
              <a:cxnSpLocks/>
            </p:cNvCxnSpPr>
            <p:nvPr/>
          </p:nvCxnSpPr>
          <p:spPr>
            <a:xfrm>
              <a:off x="966253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4E97C1EA-5F86-4BF3-A595-5C23241DBBBD}"/>
                </a:ext>
              </a:extLst>
            </p:cNvPr>
            <p:cNvCxnSpPr>
              <a:cxnSpLocks/>
            </p:cNvCxnSpPr>
            <p:nvPr/>
          </p:nvCxnSpPr>
          <p:spPr>
            <a:xfrm>
              <a:off x="974868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95A15BC1-4D91-4003-9377-548F7F67BD74}"/>
                </a:ext>
              </a:extLst>
            </p:cNvPr>
            <p:cNvCxnSpPr>
              <a:cxnSpLocks/>
            </p:cNvCxnSpPr>
            <p:nvPr/>
          </p:nvCxnSpPr>
          <p:spPr>
            <a:xfrm>
              <a:off x="9834843" y="2824675"/>
              <a:ext cx="0" cy="7200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9" name="组合 48">
            <a:extLst>
              <a:ext uri="{FF2B5EF4-FFF2-40B4-BE49-F238E27FC236}">
                <a16:creationId xmlns:a16="http://schemas.microsoft.com/office/drawing/2014/main" id="{CF59E56A-608F-4554-8EF9-CAFB9794515B}"/>
              </a:ext>
            </a:extLst>
          </p:cNvPr>
          <p:cNvGrpSpPr/>
          <p:nvPr/>
        </p:nvGrpSpPr>
        <p:grpSpPr>
          <a:xfrm>
            <a:off x="1162833" y="2151255"/>
            <a:ext cx="1065213" cy="439182"/>
            <a:chOff x="8807270" y="2602706"/>
            <a:chExt cx="1065213" cy="439182"/>
          </a:xfrm>
        </p:grpSpPr>
        <p:cxnSp>
          <p:nvCxnSpPr>
            <p:cNvPr id="50" name="直接连接符 49">
              <a:extLst>
                <a:ext uri="{FF2B5EF4-FFF2-40B4-BE49-F238E27FC236}">
                  <a16:creationId xmlns:a16="http://schemas.microsoft.com/office/drawing/2014/main" id="{B293CCC2-A086-417B-BAD8-CB52360473D5}"/>
                </a:ext>
              </a:extLst>
            </p:cNvPr>
            <p:cNvCxnSpPr>
              <a:cxnSpLocks/>
            </p:cNvCxnSpPr>
            <p:nvPr/>
          </p:nvCxnSpPr>
          <p:spPr>
            <a:xfrm>
              <a:off x="9872483"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7E70FA01-FF67-4DD4-BB93-D8892AB3CFA3}"/>
                </a:ext>
              </a:extLst>
            </p:cNvPr>
            <p:cNvCxnSpPr>
              <a:cxnSpLocks/>
            </p:cNvCxnSpPr>
            <p:nvPr/>
          </p:nvCxnSpPr>
          <p:spPr>
            <a:xfrm>
              <a:off x="8807270"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7F0C4DB4-C41D-43E2-B110-25A804EAA772}"/>
                </a:ext>
              </a:extLst>
            </p:cNvPr>
            <p:cNvCxnSpPr>
              <a:cxnSpLocks/>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AF21534D-609F-426D-9E93-2FC269437B81}"/>
                </a:ext>
              </a:extLst>
            </p:cNvPr>
            <p:cNvCxnSpPr>
              <a:cxnSpLocks/>
            </p:cNvCxnSpPr>
            <p:nvPr/>
          </p:nvCxnSpPr>
          <p:spPr>
            <a:xfrm>
              <a:off x="8899053"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B01D0207-AEEA-4DD2-9F27-2E293A14BB44}"/>
                </a:ext>
              </a:extLst>
            </p:cNvPr>
            <p:cNvCxnSpPr>
              <a:cxnSpLocks/>
            </p:cNvCxnSpPr>
            <p:nvPr/>
          </p:nvCxnSpPr>
          <p:spPr>
            <a:xfrm>
              <a:off x="901356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896D6775-3B2A-47AC-8E5E-2D6B4DA10DC7}"/>
                </a:ext>
              </a:extLst>
            </p:cNvPr>
            <p:cNvCxnSpPr>
              <a:cxnSpLocks/>
            </p:cNvCxnSpPr>
            <p:nvPr/>
          </p:nvCxnSpPr>
          <p:spPr>
            <a:xfrm>
              <a:off x="9137596"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DC6890A7-D0B8-4DD4-8DC6-E2A60A2D8A58}"/>
                </a:ext>
              </a:extLst>
            </p:cNvPr>
            <p:cNvCxnSpPr>
              <a:cxnSpLocks/>
            </p:cNvCxnSpPr>
            <p:nvPr/>
          </p:nvCxnSpPr>
          <p:spPr>
            <a:xfrm>
              <a:off x="9289120"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A1A32239-891A-4C0C-9E80-99545B5DE886}"/>
                </a:ext>
              </a:extLst>
            </p:cNvPr>
            <p:cNvCxnSpPr>
              <a:cxnSpLocks/>
            </p:cNvCxnSpPr>
            <p:nvPr/>
          </p:nvCxnSpPr>
          <p:spPr>
            <a:xfrm>
              <a:off x="947874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63AB05F2-64EB-4A87-82C1-79D036DA8231}"/>
                </a:ext>
              </a:extLst>
            </p:cNvPr>
            <p:cNvCxnSpPr>
              <a:cxnSpLocks/>
            </p:cNvCxnSpPr>
            <p:nvPr/>
          </p:nvCxnSpPr>
          <p:spPr>
            <a:xfrm>
              <a:off x="9704294" y="2602706"/>
              <a:ext cx="0" cy="29751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80" name="直接箭头连接符 79">
            <a:extLst>
              <a:ext uri="{FF2B5EF4-FFF2-40B4-BE49-F238E27FC236}">
                <a16:creationId xmlns:a16="http://schemas.microsoft.com/office/drawing/2014/main" id="{07BB9BE3-838D-4A64-86E9-2B2257C47E66}"/>
              </a:ext>
            </a:extLst>
          </p:cNvPr>
          <p:cNvCxnSpPr/>
          <p:nvPr/>
        </p:nvCxnSpPr>
        <p:spPr>
          <a:xfrm>
            <a:off x="1162833" y="2723787"/>
            <a:ext cx="1065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3050D3B-76CE-41B7-9A56-7354A46F03EE}"/>
              </a:ext>
            </a:extLst>
          </p:cNvPr>
          <p:cNvCxnSpPr>
            <a:cxnSpLocks/>
          </p:cNvCxnSpPr>
          <p:nvPr/>
        </p:nvCxnSpPr>
        <p:spPr>
          <a:xfrm>
            <a:off x="2229763" y="2590437"/>
            <a:ext cx="0" cy="283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654A16A7-A70D-4704-83EB-8AF3F8FB44A3}"/>
              </a:ext>
            </a:extLst>
          </p:cNvPr>
          <p:cNvCxnSpPr>
            <a:cxnSpLocks/>
          </p:cNvCxnSpPr>
          <p:nvPr/>
        </p:nvCxnSpPr>
        <p:spPr>
          <a:xfrm>
            <a:off x="1160570" y="2590437"/>
            <a:ext cx="0" cy="28313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450DF74C-A7DA-40FF-A1CB-EA314A1F8621}"/>
              </a:ext>
            </a:extLst>
          </p:cNvPr>
          <p:cNvSpPr txBox="1"/>
          <p:nvPr/>
        </p:nvSpPr>
        <p:spPr>
          <a:xfrm>
            <a:off x="8152577" y="2896934"/>
            <a:ext cx="1555221" cy="369332"/>
          </a:xfrm>
          <a:prstGeom prst="rect">
            <a:avLst/>
          </a:prstGeom>
          <a:noFill/>
        </p:spPr>
        <p:txBody>
          <a:bodyPr wrap="square" rtlCol="0">
            <a:spAutoFit/>
          </a:bodyPr>
          <a:lstStyle/>
          <a:p>
            <a:pPr algn="ctr"/>
            <a:r>
              <a:rPr lang="zh-CN" altLang="en-US"/>
              <a:t>标准频率 </a:t>
            </a:r>
            <a:r>
              <a:rPr lang="en-US" altLang="zh-CN"/>
              <a:t>f</a:t>
            </a:r>
            <a:r>
              <a:rPr lang="en-US" altLang="zh-CN" baseline="-25000"/>
              <a:t>c</a:t>
            </a:r>
          </a:p>
        </p:txBody>
      </p:sp>
      <p:cxnSp>
        <p:nvCxnSpPr>
          <p:cNvPr id="88" name="直接箭头连接符 87">
            <a:extLst>
              <a:ext uri="{FF2B5EF4-FFF2-40B4-BE49-F238E27FC236}">
                <a16:creationId xmlns:a16="http://schemas.microsoft.com/office/drawing/2014/main" id="{E2F75509-D9F1-4810-B521-FDE1794B7D04}"/>
              </a:ext>
            </a:extLst>
          </p:cNvPr>
          <p:cNvCxnSpPr>
            <a:cxnSpLocks/>
          </p:cNvCxnSpPr>
          <p:nvPr/>
        </p:nvCxnSpPr>
        <p:spPr>
          <a:xfrm>
            <a:off x="8667751"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F5F87C3-D5C1-49A6-992F-B5E261A047CB}"/>
              </a:ext>
            </a:extLst>
          </p:cNvPr>
          <p:cNvCxnSpPr>
            <a:cxnSpLocks/>
          </p:cNvCxnSpPr>
          <p:nvPr/>
        </p:nvCxnSpPr>
        <p:spPr>
          <a:xfrm>
            <a:off x="8975532" y="2467961"/>
            <a:ext cx="0" cy="397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F947085-79C6-40DE-BDE3-100116A2E238}"/>
              </a:ext>
            </a:extLst>
          </p:cNvPr>
          <p:cNvCxnSpPr>
            <a:cxnSpLocks/>
          </p:cNvCxnSpPr>
          <p:nvPr/>
        </p:nvCxnSpPr>
        <p:spPr>
          <a:xfrm>
            <a:off x="8883972" y="2467961"/>
            <a:ext cx="0" cy="405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5516372-E427-4431-9162-2749A9194D82}"/>
              </a:ext>
            </a:extLst>
          </p:cNvPr>
          <p:cNvCxnSpPr>
            <a:cxnSpLocks/>
          </p:cNvCxnSpPr>
          <p:nvPr/>
        </p:nvCxnSpPr>
        <p:spPr>
          <a:xfrm>
            <a:off x="8804096" y="2723787"/>
            <a:ext cx="252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F9775625-E8F9-4C38-9EB7-38C6B89E51B5}"/>
              </a:ext>
            </a:extLst>
          </p:cNvPr>
          <p:cNvCxnSpPr>
            <a:cxnSpLocks/>
          </p:cNvCxnSpPr>
          <p:nvPr/>
        </p:nvCxnSpPr>
        <p:spPr>
          <a:xfrm flipH="1">
            <a:off x="8970126"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E3B23A5-6C0E-4572-AC8B-E288F94F6312}"/>
              </a:ext>
            </a:extLst>
          </p:cNvPr>
          <p:cNvCxnSpPr>
            <a:cxnSpLocks/>
          </p:cNvCxnSpPr>
          <p:nvPr/>
        </p:nvCxnSpPr>
        <p:spPr>
          <a:xfrm>
            <a:off x="5306118" y="2151255"/>
            <a:ext cx="0" cy="722312"/>
          </a:xfrm>
          <a:prstGeom prst="line">
            <a:avLst/>
          </a:prstGeom>
          <a:ln w="28575"/>
        </p:spPr>
        <p:style>
          <a:lnRef idx="1">
            <a:schemeClr val="dk1"/>
          </a:lnRef>
          <a:fillRef idx="0">
            <a:schemeClr val="dk1"/>
          </a:fillRef>
          <a:effectRef idx="0">
            <a:schemeClr val="dk1"/>
          </a:effectRef>
          <a:fontRef idx="minor">
            <a:schemeClr val="tx1"/>
          </a:fontRef>
        </p:style>
      </p:cxnSp>
      <p:sp>
        <p:nvSpPr>
          <p:cNvPr id="110" name="文本框 109">
            <a:extLst>
              <a:ext uri="{FF2B5EF4-FFF2-40B4-BE49-F238E27FC236}">
                <a16:creationId xmlns:a16="http://schemas.microsoft.com/office/drawing/2014/main" id="{8745691E-2FCA-4A12-A2FF-66FA0EE5838E}"/>
              </a:ext>
            </a:extLst>
          </p:cNvPr>
          <p:cNvSpPr txBox="1"/>
          <p:nvPr/>
        </p:nvSpPr>
        <p:spPr>
          <a:xfrm>
            <a:off x="4540779" y="2896934"/>
            <a:ext cx="1555221" cy="369332"/>
          </a:xfrm>
          <a:prstGeom prst="rect">
            <a:avLst/>
          </a:prstGeom>
          <a:noFill/>
        </p:spPr>
        <p:txBody>
          <a:bodyPr wrap="square" rtlCol="0">
            <a:spAutoFit/>
          </a:bodyPr>
          <a:lstStyle/>
          <a:p>
            <a:pPr algn="ctr"/>
            <a:r>
              <a:rPr lang="zh-CN" altLang="en-US"/>
              <a:t>中界频率 </a:t>
            </a:r>
            <a:r>
              <a:rPr lang="en-US" altLang="zh-CN"/>
              <a:t>f</a:t>
            </a:r>
            <a:r>
              <a:rPr lang="en-US" altLang="zh-CN" baseline="-25000"/>
              <a:t>m</a:t>
            </a:r>
          </a:p>
        </p:txBody>
      </p:sp>
      <p:cxnSp>
        <p:nvCxnSpPr>
          <p:cNvPr id="111" name="直接箭头连接符 110">
            <a:extLst>
              <a:ext uri="{FF2B5EF4-FFF2-40B4-BE49-F238E27FC236}">
                <a16:creationId xmlns:a16="http://schemas.microsoft.com/office/drawing/2014/main" id="{E6317ECF-4CA2-4574-BAB4-CA23F7EA8D14}"/>
              </a:ext>
            </a:extLst>
          </p:cNvPr>
          <p:cNvCxnSpPr>
            <a:cxnSpLocks/>
          </p:cNvCxnSpPr>
          <p:nvPr/>
        </p:nvCxnSpPr>
        <p:spPr>
          <a:xfrm>
            <a:off x="2065288" y="2457903"/>
            <a:ext cx="553509"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F31B5F6B-6CD3-41D8-ABDF-66DE537E102E}"/>
              </a:ext>
            </a:extLst>
          </p:cNvPr>
          <p:cNvSpPr txBox="1"/>
          <p:nvPr/>
        </p:nvSpPr>
        <p:spPr>
          <a:xfrm>
            <a:off x="2440500" y="2429138"/>
            <a:ext cx="1144748" cy="369332"/>
          </a:xfrm>
          <a:prstGeom prst="rect">
            <a:avLst/>
          </a:prstGeom>
          <a:noFill/>
        </p:spPr>
        <p:txBody>
          <a:bodyPr wrap="square" rtlCol="0">
            <a:spAutoFit/>
          </a:bodyPr>
          <a:lstStyle/>
          <a:p>
            <a:pPr algn="ctr"/>
            <a:r>
              <a:rPr lang="zh-CN" altLang="en-US"/>
              <a:t>计次 </a:t>
            </a:r>
            <a:r>
              <a:rPr lang="en-US" altLang="zh-CN"/>
              <a:t>N</a:t>
            </a:r>
          </a:p>
        </p:txBody>
      </p:sp>
      <p:cxnSp>
        <p:nvCxnSpPr>
          <p:cNvPr id="118" name="直接箭头连接符 117">
            <a:extLst>
              <a:ext uri="{FF2B5EF4-FFF2-40B4-BE49-F238E27FC236}">
                <a16:creationId xmlns:a16="http://schemas.microsoft.com/office/drawing/2014/main" id="{16D30E35-675F-4E41-92BA-8E25253332BD}"/>
              </a:ext>
            </a:extLst>
          </p:cNvPr>
          <p:cNvCxnSpPr>
            <a:cxnSpLocks/>
          </p:cNvCxnSpPr>
          <p:nvPr/>
        </p:nvCxnSpPr>
        <p:spPr>
          <a:xfrm>
            <a:off x="9831669" y="2457903"/>
            <a:ext cx="393026"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07DA04D7-6461-4D3C-864C-2778635E8FBF}"/>
              </a:ext>
            </a:extLst>
          </p:cNvPr>
          <p:cNvSpPr txBox="1"/>
          <p:nvPr/>
        </p:nvSpPr>
        <p:spPr>
          <a:xfrm>
            <a:off x="10046398" y="2429138"/>
            <a:ext cx="1144748" cy="369332"/>
          </a:xfrm>
          <a:prstGeom prst="rect">
            <a:avLst/>
          </a:prstGeom>
          <a:noFill/>
        </p:spPr>
        <p:txBody>
          <a:bodyPr wrap="square" rtlCol="0">
            <a:spAutoFit/>
          </a:bodyPr>
          <a:lstStyle/>
          <a:p>
            <a:pPr algn="ctr"/>
            <a:r>
              <a:rPr lang="zh-CN" altLang="en-US"/>
              <a:t>计次 </a:t>
            </a:r>
            <a:r>
              <a:rPr lang="en-US" altLang="zh-CN"/>
              <a:t>N</a:t>
            </a:r>
          </a:p>
        </p:txBody>
      </p:sp>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1CFD5C80-0BD2-4319-BFED-D95468897D52}"/>
                  </a:ext>
                </a:extLst>
              </p:cNvPr>
              <p:cNvSpPr txBox="1"/>
              <p:nvPr/>
            </p:nvSpPr>
            <p:spPr>
              <a:xfrm>
                <a:off x="570963" y="3517359"/>
                <a:ext cx="11050073" cy="276857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测频法：在闸门时间</a:t>
                </a:r>
                <a:r>
                  <a:rPr lang="en-US" altLang="zh-CN" sz="2800"/>
                  <a:t>T</a:t>
                </a:r>
                <a:r>
                  <a:rPr lang="zh-CN" altLang="en-US" sz="2800"/>
                  <a:t>内，对上升沿计次，得到</a:t>
                </a:r>
                <a:r>
                  <a:rPr lang="en-US" altLang="zh-CN" sz="2800"/>
                  <a:t>N</a:t>
                </a:r>
                <a:r>
                  <a:rPr lang="zh-CN" altLang="en-US" sz="2800"/>
                  <a:t>，则频率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𝑥</m:t>
                          </m:r>
                        </m:sub>
                      </m:sSub>
                      <m:r>
                        <a:rPr lang="en-US" altLang="zh-CN" sz="280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𝑇</m:t>
                      </m:r>
                    </m:oMath>
                  </m:oMathPara>
                </a14:m>
                <a:endParaRPr lang="en-US" altLang="zh-CN" sz="2800"/>
              </a:p>
              <a:p>
                <a:pPr marL="457200" indent="-457200">
                  <a:buFont typeface="Arial" panose="020B0604020202020204" pitchFamily="34" charset="0"/>
                  <a:buChar char="•"/>
                </a:pPr>
                <a:r>
                  <a:rPr lang="zh-CN" altLang="en-US" sz="2800"/>
                  <a:t>测周法：两个上升沿内，以标准频率</a:t>
                </a:r>
                <a:r>
                  <a:rPr lang="en-US" altLang="zh-CN" sz="2800"/>
                  <a:t>f</a:t>
                </a:r>
                <a:r>
                  <a:rPr lang="en-US" altLang="zh-CN" sz="2800" baseline="-25000"/>
                  <a:t>c</a:t>
                </a:r>
                <a:r>
                  <a:rPr lang="zh-CN" altLang="en-US" sz="2800"/>
                  <a:t>计次，得到</a:t>
                </a:r>
                <a:r>
                  <a:rPr lang="en-US" altLang="zh-CN" sz="2800"/>
                  <a:t>N</a:t>
                </a:r>
                <a:r>
                  <a:rPr lang="zh-CN" altLang="en-US" sz="2800"/>
                  <a:t> ，则频率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𝑁</m:t>
                      </m:r>
                    </m:oMath>
                  </m:oMathPara>
                </a14:m>
                <a:endParaRPr lang="en-US" altLang="zh-CN" sz="2800"/>
              </a:p>
              <a:p>
                <a:pPr marL="457200" indent="-457200">
                  <a:buFont typeface="Arial" panose="020B0604020202020204" pitchFamily="34" charset="0"/>
                  <a:buChar char="•"/>
                </a:pPr>
                <a:r>
                  <a:rPr lang="zh-CN" altLang="en-US" sz="2800"/>
                  <a:t>中界频率：测频法与测周法误差相等的频率点</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𝑚</m:t>
                          </m:r>
                        </m:sub>
                      </m:sSub>
                      <m:r>
                        <a:rPr lang="en-US" altLang="zh-CN" sz="2800" i="1">
                          <a:latin typeface="Cambria Math" panose="02040503050406030204" pitchFamily="18" charset="0"/>
                        </a:rPr>
                        <m:t>=</m:t>
                      </m:r>
                      <m:rad>
                        <m:radPr>
                          <m:degHide m:val="on"/>
                          <m:ctrlPr>
                            <a:rPr lang="en-US" altLang="zh-CN" sz="2800" i="1" smtClean="0">
                              <a:latin typeface="Cambria Math" panose="02040503050406030204" pitchFamily="18" charset="0"/>
                            </a:rPr>
                          </m:ctrlPr>
                        </m:radPr>
                        <m:deg/>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𝑐</m:t>
                              </m:r>
                            </m:sub>
                          </m:sSub>
                          <m:r>
                            <a:rPr lang="en-US" altLang="zh-CN" sz="2800" i="1">
                              <a:latin typeface="Cambria Math" panose="02040503050406030204" pitchFamily="18" charset="0"/>
                            </a:rPr>
                            <m:t> / </m:t>
                          </m:r>
                          <m:r>
                            <a:rPr lang="en-US" altLang="zh-CN" sz="2800" i="1">
                              <a:latin typeface="Cambria Math" panose="02040503050406030204" pitchFamily="18" charset="0"/>
                            </a:rPr>
                            <m:t>𝑇</m:t>
                          </m:r>
                        </m:e>
                      </m:rad>
                    </m:oMath>
                  </m:oMathPara>
                </a14:m>
                <a:endParaRPr lang="en-US" altLang="zh-CN" sz="2800"/>
              </a:p>
            </p:txBody>
          </p:sp>
        </mc:Choice>
        <mc:Fallback xmlns="">
          <p:sp>
            <p:nvSpPr>
              <p:cNvPr id="121" name="文本框 120">
                <a:extLst>
                  <a:ext uri="{FF2B5EF4-FFF2-40B4-BE49-F238E27FC236}">
                    <a16:creationId xmlns:a16="http://schemas.microsoft.com/office/drawing/2014/main" id="{1CFD5C80-0BD2-4319-BFED-D95468897D52}"/>
                  </a:ext>
                </a:extLst>
              </p:cNvPr>
              <p:cNvSpPr txBox="1">
                <a:spLocks noRot="1" noChangeAspect="1" noMove="1" noResize="1" noEditPoints="1" noAdjustHandles="1" noChangeArrowheads="1" noChangeShapeType="1" noTextEdit="1"/>
              </p:cNvSpPr>
              <p:nvPr/>
            </p:nvSpPr>
            <p:spPr>
              <a:xfrm>
                <a:off x="570963" y="3517359"/>
                <a:ext cx="11050073" cy="2768578"/>
              </a:xfrm>
              <a:prstGeom prst="rect">
                <a:avLst/>
              </a:prstGeom>
              <a:blipFill>
                <a:blip r:embed="rId3"/>
                <a:stretch>
                  <a:fillRect l="-993" t="-26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4293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输入捕获通道</a:t>
            </a:r>
          </a:p>
        </p:txBody>
      </p:sp>
      <p:pic>
        <p:nvPicPr>
          <p:cNvPr id="2" name="图片 1">
            <a:extLst>
              <a:ext uri="{FF2B5EF4-FFF2-40B4-BE49-F238E27FC236}">
                <a16:creationId xmlns:a16="http://schemas.microsoft.com/office/drawing/2014/main" id="{3F5C1D78-D303-40A1-9F9F-B394BCAAB533}"/>
              </a:ext>
            </a:extLst>
          </p:cNvPr>
          <p:cNvPicPr>
            <a:picLocks noChangeAspect="1"/>
          </p:cNvPicPr>
          <p:nvPr/>
        </p:nvPicPr>
        <p:blipFill>
          <a:blip r:embed="rId2"/>
          <a:stretch>
            <a:fillRect/>
          </a:stretch>
        </p:blipFill>
        <p:spPr>
          <a:xfrm>
            <a:off x="1596000" y="1762448"/>
            <a:ext cx="9000000" cy="3850040"/>
          </a:xfrm>
          <a:prstGeom prst="rect">
            <a:avLst/>
          </a:prstGeom>
        </p:spPr>
      </p:pic>
    </p:spTree>
    <p:extLst>
      <p:ext uri="{BB962C8B-B14F-4D97-AF65-F5344CB8AC3E}">
        <p14:creationId xmlns:p14="http://schemas.microsoft.com/office/powerpoint/2010/main" val="331082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主从触发模式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998360" y="5219263"/>
            <a:ext cx="1818852" cy="400110"/>
          </a:xfrm>
          <a:prstGeom prst="rect">
            <a:avLst/>
          </a:prstGeom>
          <a:noFill/>
        </p:spPr>
        <p:txBody>
          <a:bodyPr wrap="square" rtlCol="0">
            <a:spAutoFit/>
          </a:bodyPr>
          <a:lstStyle/>
          <a:p>
            <a:pPr algn="ctr"/>
            <a:r>
              <a:rPr lang="zh-CN" altLang="en-US" sz="2000"/>
              <a:t>主模式</a:t>
            </a:r>
            <a:endParaRPr lang="en-US" altLang="zh-CN" sz="2000"/>
          </a:p>
        </p:txBody>
      </p:sp>
      <p:sp>
        <p:nvSpPr>
          <p:cNvPr id="5" name="梯形 4">
            <a:extLst>
              <a:ext uri="{FF2B5EF4-FFF2-40B4-BE49-F238E27FC236}">
                <a16:creationId xmlns:a16="http://schemas.microsoft.com/office/drawing/2014/main" id="{E2F9153D-B956-4816-B782-249B04A6966C}"/>
              </a:ext>
            </a:extLst>
          </p:cNvPr>
          <p:cNvSpPr/>
          <p:nvPr/>
        </p:nvSpPr>
        <p:spPr>
          <a:xfrm rot="5400000">
            <a:off x="1708761" y="3106500"/>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7" name="直接连接符 6">
            <a:extLst>
              <a:ext uri="{FF2B5EF4-FFF2-40B4-BE49-F238E27FC236}">
                <a16:creationId xmlns:a16="http://schemas.microsoft.com/office/drawing/2014/main" id="{2F8424FB-96F1-4B6E-9F47-795276075ECC}"/>
              </a:ext>
            </a:extLst>
          </p:cNvPr>
          <p:cNvCxnSpPr>
            <a:cxnSpLocks/>
          </p:cNvCxnSpPr>
          <p:nvPr/>
        </p:nvCxnSpPr>
        <p:spPr>
          <a:xfrm>
            <a:off x="2698045" y="194095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7DDCE4A8-7B12-4C90-97A8-63156CCD0979}"/>
              </a:ext>
            </a:extLst>
          </p:cNvPr>
          <p:cNvCxnSpPr>
            <a:cxnSpLocks/>
          </p:cNvCxnSpPr>
          <p:nvPr/>
        </p:nvCxnSpPr>
        <p:spPr>
          <a:xfrm>
            <a:off x="2698045" y="232639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F3A57A12-95CC-4D74-AD49-BDAC2625DE76}"/>
              </a:ext>
            </a:extLst>
          </p:cNvPr>
          <p:cNvCxnSpPr>
            <a:cxnSpLocks/>
          </p:cNvCxnSpPr>
          <p:nvPr/>
        </p:nvCxnSpPr>
        <p:spPr>
          <a:xfrm>
            <a:off x="2698045" y="271182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6E8DF159-00E7-4532-B61F-45C3E6ABD533}"/>
              </a:ext>
            </a:extLst>
          </p:cNvPr>
          <p:cNvCxnSpPr>
            <a:cxnSpLocks/>
          </p:cNvCxnSpPr>
          <p:nvPr/>
        </p:nvCxnSpPr>
        <p:spPr>
          <a:xfrm>
            <a:off x="2698045" y="309726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0C547F4F-D7BE-4BF1-8F5F-FBF36EB3EA2A}"/>
              </a:ext>
            </a:extLst>
          </p:cNvPr>
          <p:cNvCxnSpPr>
            <a:cxnSpLocks/>
          </p:cNvCxnSpPr>
          <p:nvPr/>
        </p:nvCxnSpPr>
        <p:spPr>
          <a:xfrm>
            <a:off x="2698045" y="348269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4D50E083-E870-4FAD-9A41-77361C0DA0DB}"/>
              </a:ext>
            </a:extLst>
          </p:cNvPr>
          <p:cNvCxnSpPr>
            <a:cxnSpLocks/>
          </p:cNvCxnSpPr>
          <p:nvPr/>
        </p:nvCxnSpPr>
        <p:spPr>
          <a:xfrm>
            <a:off x="2698045" y="386813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B92A665C-4809-4AB0-9D83-CF2882223B27}"/>
              </a:ext>
            </a:extLst>
          </p:cNvPr>
          <p:cNvCxnSpPr>
            <a:cxnSpLocks/>
          </p:cNvCxnSpPr>
          <p:nvPr/>
        </p:nvCxnSpPr>
        <p:spPr>
          <a:xfrm>
            <a:off x="2698045" y="425356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84DE0846-C697-4316-A718-FBDF6223EBB2}"/>
              </a:ext>
            </a:extLst>
          </p:cNvPr>
          <p:cNvCxnSpPr>
            <a:cxnSpLocks/>
          </p:cNvCxnSpPr>
          <p:nvPr/>
        </p:nvCxnSpPr>
        <p:spPr>
          <a:xfrm>
            <a:off x="2698045" y="463900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95ED1827-9B8B-4B44-AA36-2B9DE3BBE357}"/>
              </a:ext>
            </a:extLst>
          </p:cNvPr>
          <p:cNvCxnSpPr>
            <a:cxnSpLocks/>
          </p:cNvCxnSpPr>
          <p:nvPr/>
        </p:nvCxnSpPr>
        <p:spPr>
          <a:xfrm>
            <a:off x="3483451" y="3290788"/>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3EDAC9D8-04E1-41C5-B27A-C5035A784DDB}"/>
              </a:ext>
            </a:extLst>
          </p:cNvPr>
          <p:cNvSpPr txBox="1"/>
          <p:nvPr/>
        </p:nvSpPr>
        <p:spPr>
          <a:xfrm>
            <a:off x="3305285" y="2920129"/>
            <a:ext cx="1195299" cy="369332"/>
          </a:xfrm>
          <a:prstGeom prst="rect">
            <a:avLst/>
          </a:prstGeom>
          <a:noFill/>
        </p:spPr>
        <p:txBody>
          <a:bodyPr wrap="square" rtlCol="0">
            <a:spAutoFit/>
          </a:bodyPr>
          <a:lstStyle/>
          <a:p>
            <a:pPr algn="ctr"/>
            <a:r>
              <a:rPr lang="en-US" altLang="zh-CN"/>
              <a:t>TRGO</a:t>
            </a:r>
          </a:p>
        </p:txBody>
      </p:sp>
      <p:sp>
        <p:nvSpPr>
          <p:cNvPr id="17" name="文本框 16">
            <a:extLst>
              <a:ext uri="{FF2B5EF4-FFF2-40B4-BE49-F238E27FC236}">
                <a16:creationId xmlns:a16="http://schemas.microsoft.com/office/drawing/2014/main" id="{A39A7E42-8C41-4C93-AD91-461DEDD8C93C}"/>
              </a:ext>
            </a:extLst>
          </p:cNvPr>
          <p:cNvSpPr txBox="1"/>
          <p:nvPr/>
        </p:nvSpPr>
        <p:spPr>
          <a:xfrm>
            <a:off x="1514034" y="1756293"/>
            <a:ext cx="1195299" cy="369332"/>
          </a:xfrm>
          <a:prstGeom prst="rect">
            <a:avLst/>
          </a:prstGeom>
          <a:noFill/>
        </p:spPr>
        <p:txBody>
          <a:bodyPr wrap="square" rtlCol="0">
            <a:spAutoFit/>
          </a:bodyPr>
          <a:lstStyle/>
          <a:p>
            <a:pPr algn="ctr"/>
            <a:r>
              <a:rPr lang="en-US" altLang="zh-CN"/>
              <a:t>Reset</a:t>
            </a:r>
          </a:p>
        </p:txBody>
      </p:sp>
      <p:sp>
        <p:nvSpPr>
          <p:cNvPr id="18" name="文本框 17">
            <a:extLst>
              <a:ext uri="{FF2B5EF4-FFF2-40B4-BE49-F238E27FC236}">
                <a16:creationId xmlns:a16="http://schemas.microsoft.com/office/drawing/2014/main" id="{A7A6AE84-A57D-4EB9-BB12-BD339C7BB5E1}"/>
              </a:ext>
            </a:extLst>
          </p:cNvPr>
          <p:cNvSpPr txBox="1"/>
          <p:nvPr/>
        </p:nvSpPr>
        <p:spPr>
          <a:xfrm>
            <a:off x="1514034" y="2141728"/>
            <a:ext cx="1195299" cy="369332"/>
          </a:xfrm>
          <a:prstGeom prst="rect">
            <a:avLst/>
          </a:prstGeom>
          <a:noFill/>
        </p:spPr>
        <p:txBody>
          <a:bodyPr wrap="square" rtlCol="0">
            <a:spAutoFit/>
          </a:bodyPr>
          <a:lstStyle/>
          <a:p>
            <a:pPr algn="ctr"/>
            <a:r>
              <a:rPr lang="en-US" altLang="zh-CN"/>
              <a:t>Enable</a:t>
            </a:r>
          </a:p>
        </p:txBody>
      </p:sp>
      <p:sp>
        <p:nvSpPr>
          <p:cNvPr id="19" name="文本框 18">
            <a:extLst>
              <a:ext uri="{FF2B5EF4-FFF2-40B4-BE49-F238E27FC236}">
                <a16:creationId xmlns:a16="http://schemas.microsoft.com/office/drawing/2014/main" id="{E4777B5A-6F0D-4C72-9662-384DDB4716D0}"/>
              </a:ext>
            </a:extLst>
          </p:cNvPr>
          <p:cNvSpPr txBox="1"/>
          <p:nvPr/>
        </p:nvSpPr>
        <p:spPr>
          <a:xfrm>
            <a:off x="1514034" y="2527163"/>
            <a:ext cx="1195299" cy="369332"/>
          </a:xfrm>
          <a:prstGeom prst="rect">
            <a:avLst/>
          </a:prstGeom>
          <a:noFill/>
        </p:spPr>
        <p:txBody>
          <a:bodyPr wrap="square" rtlCol="0">
            <a:spAutoFit/>
          </a:bodyPr>
          <a:lstStyle/>
          <a:p>
            <a:pPr algn="ctr"/>
            <a:r>
              <a:rPr lang="en-US" altLang="zh-CN"/>
              <a:t>Update</a:t>
            </a:r>
          </a:p>
        </p:txBody>
      </p:sp>
      <p:sp>
        <p:nvSpPr>
          <p:cNvPr id="20" name="文本框 19">
            <a:extLst>
              <a:ext uri="{FF2B5EF4-FFF2-40B4-BE49-F238E27FC236}">
                <a16:creationId xmlns:a16="http://schemas.microsoft.com/office/drawing/2014/main" id="{5F4EE998-3578-40F6-BE1A-01EF4D5CBE7F}"/>
              </a:ext>
            </a:extLst>
          </p:cNvPr>
          <p:cNvSpPr txBox="1"/>
          <p:nvPr/>
        </p:nvSpPr>
        <p:spPr>
          <a:xfrm>
            <a:off x="1514034" y="2912598"/>
            <a:ext cx="1195299" cy="369332"/>
          </a:xfrm>
          <a:prstGeom prst="rect">
            <a:avLst/>
          </a:prstGeom>
          <a:noFill/>
        </p:spPr>
        <p:txBody>
          <a:bodyPr wrap="square" rtlCol="0">
            <a:spAutoFit/>
          </a:bodyPr>
          <a:lstStyle/>
          <a:p>
            <a:pPr algn="ctr"/>
            <a:r>
              <a:rPr lang="en-US" altLang="zh-CN"/>
              <a:t>OC1</a:t>
            </a:r>
          </a:p>
        </p:txBody>
      </p:sp>
      <p:sp>
        <p:nvSpPr>
          <p:cNvPr id="21" name="文本框 20">
            <a:extLst>
              <a:ext uri="{FF2B5EF4-FFF2-40B4-BE49-F238E27FC236}">
                <a16:creationId xmlns:a16="http://schemas.microsoft.com/office/drawing/2014/main" id="{C1613D41-AE79-4C49-9601-D6795CDC4BD7}"/>
              </a:ext>
            </a:extLst>
          </p:cNvPr>
          <p:cNvSpPr txBox="1"/>
          <p:nvPr/>
        </p:nvSpPr>
        <p:spPr>
          <a:xfrm>
            <a:off x="1514034" y="3298033"/>
            <a:ext cx="1195299" cy="369332"/>
          </a:xfrm>
          <a:prstGeom prst="rect">
            <a:avLst/>
          </a:prstGeom>
          <a:noFill/>
        </p:spPr>
        <p:txBody>
          <a:bodyPr wrap="square" rtlCol="0">
            <a:spAutoFit/>
          </a:bodyPr>
          <a:lstStyle/>
          <a:p>
            <a:pPr algn="ctr"/>
            <a:r>
              <a:rPr lang="en-US" altLang="zh-CN"/>
              <a:t>OC1REF</a:t>
            </a:r>
          </a:p>
        </p:txBody>
      </p:sp>
      <p:sp>
        <p:nvSpPr>
          <p:cNvPr id="22" name="文本框 21">
            <a:extLst>
              <a:ext uri="{FF2B5EF4-FFF2-40B4-BE49-F238E27FC236}">
                <a16:creationId xmlns:a16="http://schemas.microsoft.com/office/drawing/2014/main" id="{C59E7B72-F261-4BBF-9978-A363D8A70C93}"/>
              </a:ext>
            </a:extLst>
          </p:cNvPr>
          <p:cNvSpPr txBox="1"/>
          <p:nvPr/>
        </p:nvSpPr>
        <p:spPr>
          <a:xfrm>
            <a:off x="1514034" y="3683468"/>
            <a:ext cx="1195299" cy="369332"/>
          </a:xfrm>
          <a:prstGeom prst="rect">
            <a:avLst/>
          </a:prstGeom>
          <a:noFill/>
        </p:spPr>
        <p:txBody>
          <a:bodyPr wrap="square" rtlCol="0">
            <a:spAutoFit/>
          </a:bodyPr>
          <a:lstStyle/>
          <a:p>
            <a:pPr algn="ctr"/>
            <a:r>
              <a:rPr lang="en-US" altLang="zh-CN"/>
              <a:t>OC2REF</a:t>
            </a:r>
          </a:p>
        </p:txBody>
      </p:sp>
      <p:sp>
        <p:nvSpPr>
          <p:cNvPr id="23" name="文本框 22">
            <a:extLst>
              <a:ext uri="{FF2B5EF4-FFF2-40B4-BE49-F238E27FC236}">
                <a16:creationId xmlns:a16="http://schemas.microsoft.com/office/drawing/2014/main" id="{EC171216-8B1F-4955-9BB7-EB6E8367E73C}"/>
              </a:ext>
            </a:extLst>
          </p:cNvPr>
          <p:cNvSpPr txBox="1"/>
          <p:nvPr/>
        </p:nvSpPr>
        <p:spPr>
          <a:xfrm>
            <a:off x="1514034" y="4068903"/>
            <a:ext cx="1195299" cy="369332"/>
          </a:xfrm>
          <a:prstGeom prst="rect">
            <a:avLst/>
          </a:prstGeom>
          <a:noFill/>
        </p:spPr>
        <p:txBody>
          <a:bodyPr wrap="square" rtlCol="0">
            <a:spAutoFit/>
          </a:bodyPr>
          <a:lstStyle/>
          <a:p>
            <a:pPr algn="ctr"/>
            <a:r>
              <a:rPr lang="en-US" altLang="zh-CN"/>
              <a:t>OC3REF</a:t>
            </a:r>
          </a:p>
        </p:txBody>
      </p:sp>
      <p:sp>
        <p:nvSpPr>
          <p:cNvPr id="24" name="文本框 23">
            <a:extLst>
              <a:ext uri="{FF2B5EF4-FFF2-40B4-BE49-F238E27FC236}">
                <a16:creationId xmlns:a16="http://schemas.microsoft.com/office/drawing/2014/main" id="{8A2F5D2F-A216-4D59-B136-B9BED4DAA79D}"/>
              </a:ext>
            </a:extLst>
          </p:cNvPr>
          <p:cNvSpPr txBox="1"/>
          <p:nvPr/>
        </p:nvSpPr>
        <p:spPr>
          <a:xfrm>
            <a:off x="1514034" y="4454337"/>
            <a:ext cx="1195299" cy="369332"/>
          </a:xfrm>
          <a:prstGeom prst="rect">
            <a:avLst/>
          </a:prstGeom>
          <a:noFill/>
        </p:spPr>
        <p:txBody>
          <a:bodyPr wrap="square" rtlCol="0">
            <a:spAutoFit/>
          </a:bodyPr>
          <a:lstStyle/>
          <a:p>
            <a:pPr algn="ctr"/>
            <a:r>
              <a:rPr lang="en-US" altLang="zh-CN"/>
              <a:t>OC4REF</a:t>
            </a:r>
          </a:p>
        </p:txBody>
      </p:sp>
      <p:sp>
        <p:nvSpPr>
          <p:cNvPr id="25" name="梯形 24">
            <a:extLst>
              <a:ext uri="{FF2B5EF4-FFF2-40B4-BE49-F238E27FC236}">
                <a16:creationId xmlns:a16="http://schemas.microsoft.com/office/drawing/2014/main" id="{B38FE18E-442F-4DC0-A922-B6A69F8164B9}"/>
              </a:ext>
            </a:extLst>
          </p:cNvPr>
          <p:cNvSpPr/>
          <p:nvPr/>
        </p:nvSpPr>
        <p:spPr>
          <a:xfrm rot="5400000">
            <a:off x="5885652" y="3106501"/>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6" name="直接连接符 25">
            <a:extLst>
              <a:ext uri="{FF2B5EF4-FFF2-40B4-BE49-F238E27FC236}">
                <a16:creationId xmlns:a16="http://schemas.microsoft.com/office/drawing/2014/main" id="{CED31446-A5A6-4D86-B4E3-769A16090A57}"/>
              </a:ext>
            </a:extLst>
          </p:cNvPr>
          <p:cNvCxnSpPr>
            <a:cxnSpLocks/>
          </p:cNvCxnSpPr>
          <p:nvPr/>
        </p:nvCxnSpPr>
        <p:spPr>
          <a:xfrm>
            <a:off x="6874936" y="194096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F1C22276-8D39-4354-B4E0-D9EF170FCB87}"/>
              </a:ext>
            </a:extLst>
          </p:cNvPr>
          <p:cNvCxnSpPr>
            <a:cxnSpLocks/>
          </p:cNvCxnSpPr>
          <p:nvPr/>
        </p:nvCxnSpPr>
        <p:spPr>
          <a:xfrm>
            <a:off x="6874936" y="232639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147BF871-78D3-476B-A9B6-004D5BA974A7}"/>
              </a:ext>
            </a:extLst>
          </p:cNvPr>
          <p:cNvCxnSpPr>
            <a:cxnSpLocks/>
          </p:cNvCxnSpPr>
          <p:nvPr/>
        </p:nvCxnSpPr>
        <p:spPr>
          <a:xfrm>
            <a:off x="6874936" y="271183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1583AA1B-6BD2-45B8-A996-D84E0BB9882D}"/>
              </a:ext>
            </a:extLst>
          </p:cNvPr>
          <p:cNvCxnSpPr>
            <a:cxnSpLocks/>
          </p:cNvCxnSpPr>
          <p:nvPr/>
        </p:nvCxnSpPr>
        <p:spPr>
          <a:xfrm>
            <a:off x="6874936" y="309726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C1B0EA24-2820-491C-BA11-2E38BA7975C7}"/>
              </a:ext>
            </a:extLst>
          </p:cNvPr>
          <p:cNvCxnSpPr>
            <a:cxnSpLocks/>
          </p:cNvCxnSpPr>
          <p:nvPr/>
        </p:nvCxnSpPr>
        <p:spPr>
          <a:xfrm>
            <a:off x="6874936" y="348270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A53620C6-484A-406F-87BD-309F031E3A6C}"/>
              </a:ext>
            </a:extLst>
          </p:cNvPr>
          <p:cNvCxnSpPr>
            <a:cxnSpLocks/>
          </p:cNvCxnSpPr>
          <p:nvPr/>
        </p:nvCxnSpPr>
        <p:spPr>
          <a:xfrm>
            <a:off x="6874936" y="386813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A8A015F8-EFF3-4F6D-8768-31C2D1692FA6}"/>
              </a:ext>
            </a:extLst>
          </p:cNvPr>
          <p:cNvCxnSpPr>
            <a:cxnSpLocks/>
          </p:cNvCxnSpPr>
          <p:nvPr/>
        </p:nvCxnSpPr>
        <p:spPr>
          <a:xfrm>
            <a:off x="6874936" y="425357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629B5F91-DFA2-4FF8-AA87-940EFAFB1F84}"/>
              </a:ext>
            </a:extLst>
          </p:cNvPr>
          <p:cNvCxnSpPr>
            <a:cxnSpLocks/>
          </p:cNvCxnSpPr>
          <p:nvPr/>
        </p:nvCxnSpPr>
        <p:spPr>
          <a:xfrm>
            <a:off x="6874936" y="463900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63FC3A1E-88D5-4192-910C-D9E80FACBAE4}"/>
              </a:ext>
            </a:extLst>
          </p:cNvPr>
          <p:cNvCxnSpPr>
            <a:cxnSpLocks/>
          </p:cNvCxnSpPr>
          <p:nvPr/>
        </p:nvCxnSpPr>
        <p:spPr>
          <a:xfrm>
            <a:off x="7660342" y="3290789"/>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5" name="文本框 34">
            <a:extLst>
              <a:ext uri="{FF2B5EF4-FFF2-40B4-BE49-F238E27FC236}">
                <a16:creationId xmlns:a16="http://schemas.microsoft.com/office/drawing/2014/main" id="{EF2AF60E-C1B0-40BB-8881-730FBFC0FFD7}"/>
              </a:ext>
            </a:extLst>
          </p:cNvPr>
          <p:cNvSpPr txBox="1"/>
          <p:nvPr/>
        </p:nvSpPr>
        <p:spPr>
          <a:xfrm>
            <a:off x="7482176" y="2920130"/>
            <a:ext cx="1195299" cy="369332"/>
          </a:xfrm>
          <a:prstGeom prst="rect">
            <a:avLst/>
          </a:prstGeom>
          <a:noFill/>
        </p:spPr>
        <p:txBody>
          <a:bodyPr wrap="square" rtlCol="0">
            <a:spAutoFit/>
          </a:bodyPr>
          <a:lstStyle/>
          <a:p>
            <a:pPr algn="ctr"/>
            <a:r>
              <a:rPr lang="en-US" altLang="zh-CN"/>
              <a:t>TRGI</a:t>
            </a:r>
          </a:p>
        </p:txBody>
      </p:sp>
      <p:sp>
        <p:nvSpPr>
          <p:cNvPr id="36" name="文本框 35">
            <a:extLst>
              <a:ext uri="{FF2B5EF4-FFF2-40B4-BE49-F238E27FC236}">
                <a16:creationId xmlns:a16="http://schemas.microsoft.com/office/drawing/2014/main" id="{9A5D1342-5A9A-4CE4-B24C-733A200AB55E}"/>
              </a:ext>
            </a:extLst>
          </p:cNvPr>
          <p:cNvSpPr txBox="1"/>
          <p:nvPr/>
        </p:nvSpPr>
        <p:spPr>
          <a:xfrm>
            <a:off x="5690925" y="1756294"/>
            <a:ext cx="1195299" cy="369332"/>
          </a:xfrm>
          <a:prstGeom prst="rect">
            <a:avLst/>
          </a:prstGeom>
          <a:noFill/>
        </p:spPr>
        <p:txBody>
          <a:bodyPr wrap="square" rtlCol="0">
            <a:spAutoFit/>
          </a:bodyPr>
          <a:lstStyle/>
          <a:p>
            <a:pPr algn="ctr"/>
            <a:r>
              <a:rPr lang="en-US" altLang="zh-CN"/>
              <a:t>ITR0</a:t>
            </a:r>
          </a:p>
        </p:txBody>
      </p:sp>
      <p:sp>
        <p:nvSpPr>
          <p:cNvPr id="37" name="文本框 36">
            <a:extLst>
              <a:ext uri="{FF2B5EF4-FFF2-40B4-BE49-F238E27FC236}">
                <a16:creationId xmlns:a16="http://schemas.microsoft.com/office/drawing/2014/main" id="{BEBCFE0D-155B-4A59-9EC8-E36E57B8FE17}"/>
              </a:ext>
            </a:extLst>
          </p:cNvPr>
          <p:cNvSpPr txBox="1"/>
          <p:nvPr/>
        </p:nvSpPr>
        <p:spPr>
          <a:xfrm>
            <a:off x="5690925" y="2141729"/>
            <a:ext cx="1195299" cy="369332"/>
          </a:xfrm>
          <a:prstGeom prst="rect">
            <a:avLst/>
          </a:prstGeom>
          <a:noFill/>
        </p:spPr>
        <p:txBody>
          <a:bodyPr wrap="square" rtlCol="0">
            <a:spAutoFit/>
          </a:bodyPr>
          <a:lstStyle/>
          <a:p>
            <a:pPr algn="ctr"/>
            <a:r>
              <a:rPr lang="en-US" altLang="zh-CN"/>
              <a:t>ITR1</a:t>
            </a:r>
          </a:p>
        </p:txBody>
      </p:sp>
      <p:sp>
        <p:nvSpPr>
          <p:cNvPr id="38" name="文本框 37">
            <a:extLst>
              <a:ext uri="{FF2B5EF4-FFF2-40B4-BE49-F238E27FC236}">
                <a16:creationId xmlns:a16="http://schemas.microsoft.com/office/drawing/2014/main" id="{937FE3F8-41F4-4E52-97BE-0346CC628125}"/>
              </a:ext>
            </a:extLst>
          </p:cNvPr>
          <p:cNvSpPr txBox="1"/>
          <p:nvPr/>
        </p:nvSpPr>
        <p:spPr>
          <a:xfrm>
            <a:off x="5690925" y="2527164"/>
            <a:ext cx="1195299" cy="369332"/>
          </a:xfrm>
          <a:prstGeom prst="rect">
            <a:avLst/>
          </a:prstGeom>
          <a:noFill/>
        </p:spPr>
        <p:txBody>
          <a:bodyPr wrap="square" rtlCol="0">
            <a:spAutoFit/>
          </a:bodyPr>
          <a:lstStyle/>
          <a:p>
            <a:pPr algn="ctr"/>
            <a:r>
              <a:rPr lang="en-US" altLang="zh-CN"/>
              <a:t>ITR2</a:t>
            </a:r>
          </a:p>
        </p:txBody>
      </p:sp>
      <p:sp>
        <p:nvSpPr>
          <p:cNvPr id="39" name="文本框 38">
            <a:extLst>
              <a:ext uri="{FF2B5EF4-FFF2-40B4-BE49-F238E27FC236}">
                <a16:creationId xmlns:a16="http://schemas.microsoft.com/office/drawing/2014/main" id="{6B98C4E2-8E8C-4D05-AF13-C932B03BB20E}"/>
              </a:ext>
            </a:extLst>
          </p:cNvPr>
          <p:cNvSpPr txBox="1"/>
          <p:nvPr/>
        </p:nvSpPr>
        <p:spPr>
          <a:xfrm>
            <a:off x="5690925" y="2912599"/>
            <a:ext cx="1195299" cy="369332"/>
          </a:xfrm>
          <a:prstGeom prst="rect">
            <a:avLst/>
          </a:prstGeom>
          <a:noFill/>
        </p:spPr>
        <p:txBody>
          <a:bodyPr wrap="square" rtlCol="0">
            <a:spAutoFit/>
          </a:bodyPr>
          <a:lstStyle/>
          <a:p>
            <a:pPr algn="ctr"/>
            <a:r>
              <a:rPr lang="en-US" altLang="zh-CN"/>
              <a:t>ITR3</a:t>
            </a:r>
          </a:p>
        </p:txBody>
      </p:sp>
      <p:sp>
        <p:nvSpPr>
          <p:cNvPr id="40" name="文本框 39">
            <a:extLst>
              <a:ext uri="{FF2B5EF4-FFF2-40B4-BE49-F238E27FC236}">
                <a16:creationId xmlns:a16="http://schemas.microsoft.com/office/drawing/2014/main" id="{9E505E53-AEB0-4C3A-B12C-367B50A6A161}"/>
              </a:ext>
            </a:extLst>
          </p:cNvPr>
          <p:cNvSpPr txBox="1"/>
          <p:nvPr/>
        </p:nvSpPr>
        <p:spPr>
          <a:xfrm>
            <a:off x="5690925" y="3298034"/>
            <a:ext cx="1195299" cy="369332"/>
          </a:xfrm>
          <a:prstGeom prst="rect">
            <a:avLst/>
          </a:prstGeom>
          <a:noFill/>
        </p:spPr>
        <p:txBody>
          <a:bodyPr wrap="square" rtlCol="0">
            <a:spAutoFit/>
          </a:bodyPr>
          <a:lstStyle/>
          <a:p>
            <a:pPr algn="ctr"/>
            <a:r>
              <a:rPr lang="en-US" altLang="zh-CN"/>
              <a:t>TI1F_ED</a:t>
            </a:r>
          </a:p>
        </p:txBody>
      </p:sp>
      <p:sp>
        <p:nvSpPr>
          <p:cNvPr id="41" name="文本框 40">
            <a:extLst>
              <a:ext uri="{FF2B5EF4-FFF2-40B4-BE49-F238E27FC236}">
                <a16:creationId xmlns:a16="http://schemas.microsoft.com/office/drawing/2014/main" id="{4E5B1292-2612-46D5-847C-BA7424FD119E}"/>
              </a:ext>
            </a:extLst>
          </p:cNvPr>
          <p:cNvSpPr txBox="1"/>
          <p:nvPr/>
        </p:nvSpPr>
        <p:spPr>
          <a:xfrm>
            <a:off x="5690925" y="3683469"/>
            <a:ext cx="1195299" cy="369332"/>
          </a:xfrm>
          <a:prstGeom prst="rect">
            <a:avLst/>
          </a:prstGeom>
          <a:noFill/>
        </p:spPr>
        <p:txBody>
          <a:bodyPr wrap="square" rtlCol="0">
            <a:spAutoFit/>
          </a:bodyPr>
          <a:lstStyle/>
          <a:p>
            <a:pPr algn="ctr"/>
            <a:r>
              <a:rPr lang="en-US" altLang="zh-CN"/>
              <a:t>TI1FP1</a:t>
            </a:r>
          </a:p>
        </p:txBody>
      </p:sp>
      <p:sp>
        <p:nvSpPr>
          <p:cNvPr id="42" name="文本框 41">
            <a:extLst>
              <a:ext uri="{FF2B5EF4-FFF2-40B4-BE49-F238E27FC236}">
                <a16:creationId xmlns:a16="http://schemas.microsoft.com/office/drawing/2014/main" id="{5C57D431-2DA1-48FE-AA43-F4A320EC30FC}"/>
              </a:ext>
            </a:extLst>
          </p:cNvPr>
          <p:cNvSpPr txBox="1"/>
          <p:nvPr/>
        </p:nvSpPr>
        <p:spPr>
          <a:xfrm>
            <a:off x="5690925" y="4068904"/>
            <a:ext cx="1195299" cy="369332"/>
          </a:xfrm>
          <a:prstGeom prst="rect">
            <a:avLst/>
          </a:prstGeom>
          <a:noFill/>
        </p:spPr>
        <p:txBody>
          <a:bodyPr wrap="square" rtlCol="0">
            <a:spAutoFit/>
          </a:bodyPr>
          <a:lstStyle/>
          <a:p>
            <a:pPr algn="ctr"/>
            <a:r>
              <a:rPr lang="en-US" altLang="zh-CN"/>
              <a:t>TI2FP2</a:t>
            </a:r>
          </a:p>
        </p:txBody>
      </p:sp>
      <p:sp>
        <p:nvSpPr>
          <p:cNvPr id="43" name="文本框 42">
            <a:extLst>
              <a:ext uri="{FF2B5EF4-FFF2-40B4-BE49-F238E27FC236}">
                <a16:creationId xmlns:a16="http://schemas.microsoft.com/office/drawing/2014/main" id="{619946F9-A3A4-4724-8F7A-2B3EFC9BFF11}"/>
              </a:ext>
            </a:extLst>
          </p:cNvPr>
          <p:cNvSpPr txBox="1"/>
          <p:nvPr/>
        </p:nvSpPr>
        <p:spPr>
          <a:xfrm>
            <a:off x="5690925" y="4454338"/>
            <a:ext cx="1195299" cy="369332"/>
          </a:xfrm>
          <a:prstGeom prst="rect">
            <a:avLst/>
          </a:prstGeom>
          <a:noFill/>
        </p:spPr>
        <p:txBody>
          <a:bodyPr wrap="square" rtlCol="0">
            <a:spAutoFit/>
          </a:bodyPr>
          <a:lstStyle/>
          <a:p>
            <a:pPr algn="ctr"/>
            <a:r>
              <a:rPr lang="en-US" altLang="zh-CN"/>
              <a:t>ETRF</a:t>
            </a:r>
          </a:p>
        </p:txBody>
      </p:sp>
      <p:sp>
        <p:nvSpPr>
          <p:cNvPr id="44" name="文本框 43">
            <a:extLst>
              <a:ext uri="{FF2B5EF4-FFF2-40B4-BE49-F238E27FC236}">
                <a16:creationId xmlns:a16="http://schemas.microsoft.com/office/drawing/2014/main" id="{4E04E6C2-3516-41B5-A3D3-4C2F09904CED}"/>
              </a:ext>
            </a:extLst>
          </p:cNvPr>
          <p:cNvSpPr txBox="1"/>
          <p:nvPr/>
        </p:nvSpPr>
        <p:spPr>
          <a:xfrm>
            <a:off x="6175251" y="5219263"/>
            <a:ext cx="1818852" cy="400110"/>
          </a:xfrm>
          <a:prstGeom prst="rect">
            <a:avLst/>
          </a:prstGeom>
          <a:noFill/>
        </p:spPr>
        <p:txBody>
          <a:bodyPr wrap="square" rtlCol="0">
            <a:spAutoFit/>
          </a:bodyPr>
          <a:lstStyle/>
          <a:p>
            <a:pPr algn="ctr"/>
            <a:r>
              <a:rPr lang="zh-CN" altLang="en-US" sz="2000"/>
              <a:t>触发源选择</a:t>
            </a:r>
            <a:endParaRPr lang="en-US" altLang="zh-CN" sz="2000"/>
          </a:p>
        </p:txBody>
      </p:sp>
      <p:sp>
        <p:nvSpPr>
          <p:cNvPr id="46" name="文本框 45">
            <a:extLst>
              <a:ext uri="{FF2B5EF4-FFF2-40B4-BE49-F238E27FC236}">
                <a16:creationId xmlns:a16="http://schemas.microsoft.com/office/drawing/2014/main" id="{02897516-78D6-4537-B155-2249623C047F}"/>
              </a:ext>
            </a:extLst>
          </p:cNvPr>
          <p:cNvSpPr txBox="1"/>
          <p:nvPr/>
        </p:nvSpPr>
        <p:spPr>
          <a:xfrm>
            <a:off x="8525454" y="5219263"/>
            <a:ext cx="1818852" cy="400110"/>
          </a:xfrm>
          <a:prstGeom prst="rect">
            <a:avLst/>
          </a:prstGeom>
          <a:noFill/>
        </p:spPr>
        <p:txBody>
          <a:bodyPr wrap="square" rtlCol="0">
            <a:spAutoFit/>
          </a:bodyPr>
          <a:lstStyle/>
          <a:p>
            <a:pPr algn="ctr"/>
            <a:r>
              <a:rPr lang="zh-CN" altLang="en-US" sz="2000"/>
              <a:t>从模式</a:t>
            </a:r>
            <a:endParaRPr lang="en-US" altLang="zh-CN" sz="2000"/>
          </a:p>
        </p:txBody>
      </p:sp>
      <p:graphicFrame>
        <p:nvGraphicFramePr>
          <p:cNvPr id="47" name="表格 5">
            <a:extLst>
              <a:ext uri="{FF2B5EF4-FFF2-40B4-BE49-F238E27FC236}">
                <a16:creationId xmlns:a16="http://schemas.microsoft.com/office/drawing/2014/main" id="{752D01E5-F0D2-4C69-BFBE-AA2EAB4085C3}"/>
              </a:ext>
            </a:extLst>
          </p:cNvPr>
          <p:cNvGraphicFramePr>
            <a:graphicFrameLocks noGrp="1"/>
          </p:cNvGraphicFramePr>
          <p:nvPr>
            <p:extLst>
              <p:ext uri="{D42A27DB-BD31-4B8C-83A1-F6EECF244321}">
                <p14:modId xmlns:p14="http://schemas.microsoft.com/office/powerpoint/2010/main" val="3960130320"/>
              </p:ext>
            </p:extLst>
          </p:nvPr>
        </p:nvGraphicFramePr>
        <p:xfrm>
          <a:off x="8560342" y="1814673"/>
          <a:ext cx="1749076" cy="2966720"/>
        </p:xfrm>
        <a:graphic>
          <a:graphicData uri="http://schemas.openxmlformats.org/drawingml/2006/table">
            <a:tbl>
              <a:tblPr bandRow="1">
                <a:tableStyleId>{93296810-A885-4BE3-A3E7-6D5BEEA58F35}</a:tableStyleId>
              </a:tblPr>
              <a:tblGrid>
                <a:gridCol w="1749076">
                  <a:extLst>
                    <a:ext uri="{9D8B030D-6E8A-4147-A177-3AD203B41FA5}">
                      <a16:colId xmlns:a16="http://schemas.microsoft.com/office/drawing/2014/main" val="3204102397"/>
                    </a:ext>
                  </a:extLst>
                </a:gridCol>
              </a:tblGrid>
              <a:tr h="370840">
                <a:tc>
                  <a:txBody>
                    <a:bodyPr/>
                    <a:lstStyle/>
                    <a:p>
                      <a:pPr algn="ctr"/>
                      <a:r>
                        <a:rPr lang="en-US" altLang="zh-CN"/>
                        <a:t>Closed</a:t>
                      </a:r>
                      <a:endParaRPr lang="zh-CN" altLang="en-US"/>
                    </a:p>
                  </a:txBody>
                  <a:tcPr/>
                </a:tc>
                <a:extLst>
                  <a:ext uri="{0D108BD9-81ED-4DB2-BD59-A6C34878D82A}">
                    <a16:rowId xmlns:a16="http://schemas.microsoft.com/office/drawing/2014/main" val="3487769796"/>
                  </a:ext>
                </a:extLst>
              </a:tr>
              <a:tr h="370840">
                <a:tc>
                  <a:txBody>
                    <a:bodyPr/>
                    <a:lstStyle/>
                    <a:p>
                      <a:pPr algn="ctr"/>
                      <a:r>
                        <a:rPr lang="en-US" altLang="zh-CN"/>
                        <a:t>Encoder1</a:t>
                      </a:r>
                      <a:endParaRPr lang="zh-CN" altLang="en-US"/>
                    </a:p>
                  </a:txBody>
                  <a:tcPr/>
                </a:tc>
                <a:extLst>
                  <a:ext uri="{0D108BD9-81ED-4DB2-BD59-A6C34878D82A}">
                    <a16:rowId xmlns:a16="http://schemas.microsoft.com/office/drawing/2014/main" val="4553306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Encoder2</a:t>
                      </a:r>
                      <a:endParaRPr lang="zh-CN" altLang="en-US"/>
                    </a:p>
                  </a:txBody>
                  <a:tcPr/>
                </a:tc>
                <a:extLst>
                  <a:ext uri="{0D108BD9-81ED-4DB2-BD59-A6C34878D82A}">
                    <a16:rowId xmlns:a16="http://schemas.microsoft.com/office/drawing/2014/main" val="12883748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Encoder3</a:t>
                      </a:r>
                      <a:endParaRPr lang="zh-CN" altLang="en-US"/>
                    </a:p>
                  </a:txBody>
                  <a:tcPr/>
                </a:tc>
                <a:extLst>
                  <a:ext uri="{0D108BD9-81ED-4DB2-BD59-A6C34878D82A}">
                    <a16:rowId xmlns:a16="http://schemas.microsoft.com/office/drawing/2014/main" val="803492673"/>
                  </a:ext>
                </a:extLst>
              </a:tr>
              <a:tr h="370840">
                <a:tc>
                  <a:txBody>
                    <a:bodyPr/>
                    <a:lstStyle/>
                    <a:p>
                      <a:pPr algn="ctr"/>
                      <a:r>
                        <a:rPr lang="en-US" altLang="zh-CN"/>
                        <a:t>Reset</a:t>
                      </a:r>
                      <a:endParaRPr lang="zh-CN" altLang="en-US"/>
                    </a:p>
                  </a:txBody>
                  <a:tcPr/>
                </a:tc>
                <a:extLst>
                  <a:ext uri="{0D108BD9-81ED-4DB2-BD59-A6C34878D82A}">
                    <a16:rowId xmlns:a16="http://schemas.microsoft.com/office/drawing/2014/main" val="2526254935"/>
                  </a:ext>
                </a:extLst>
              </a:tr>
              <a:tr h="370840">
                <a:tc>
                  <a:txBody>
                    <a:bodyPr/>
                    <a:lstStyle/>
                    <a:p>
                      <a:pPr algn="ctr"/>
                      <a:r>
                        <a:rPr lang="en-US" altLang="zh-CN"/>
                        <a:t>Gated</a:t>
                      </a:r>
                      <a:endParaRPr lang="zh-CN" altLang="en-US"/>
                    </a:p>
                  </a:txBody>
                  <a:tcPr/>
                </a:tc>
                <a:extLst>
                  <a:ext uri="{0D108BD9-81ED-4DB2-BD59-A6C34878D82A}">
                    <a16:rowId xmlns:a16="http://schemas.microsoft.com/office/drawing/2014/main" val="1439720769"/>
                  </a:ext>
                </a:extLst>
              </a:tr>
              <a:tr h="370840">
                <a:tc>
                  <a:txBody>
                    <a:bodyPr/>
                    <a:lstStyle/>
                    <a:p>
                      <a:pPr algn="ctr"/>
                      <a:r>
                        <a:rPr lang="en-US" altLang="zh-CN"/>
                        <a:t>Trigger</a:t>
                      </a:r>
                      <a:endParaRPr lang="zh-CN" altLang="en-US"/>
                    </a:p>
                  </a:txBody>
                  <a:tcPr/>
                </a:tc>
                <a:extLst>
                  <a:ext uri="{0D108BD9-81ED-4DB2-BD59-A6C34878D82A}">
                    <a16:rowId xmlns:a16="http://schemas.microsoft.com/office/drawing/2014/main" val="1723081451"/>
                  </a:ext>
                </a:extLst>
              </a:tr>
              <a:tr h="370840">
                <a:tc>
                  <a:txBody>
                    <a:bodyPr/>
                    <a:lstStyle/>
                    <a:p>
                      <a:pPr algn="ctr"/>
                      <a:r>
                        <a:rPr lang="en-US" altLang="zh-CN"/>
                        <a:t>External1</a:t>
                      </a:r>
                      <a:endParaRPr lang="zh-CN" altLang="en-US"/>
                    </a:p>
                  </a:txBody>
                  <a:tcPr/>
                </a:tc>
                <a:extLst>
                  <a:ext uri="{0D108BD9-81ED-4DB2-BD59-A6C34878D82A}">
                    <a16:rowId xmlns:a16="http://schemas.microsoft.com/office/drawing/2014/main" val="30539910"/>
                  </a:ext>
                </a:extLst>
              </a:tr>
            </a:tbl>
          </a:graphicData>
        </a:graphic>
      </p:graphicFrame>
    </p:spTree>
    <p:extLst>
      <p:ext uri="{BB962C8B-B14F-4D97-AF65-F5344CB8AC3E}">
        <p14:creationId xmlns:p14="http://schemas.microsoft.com/office/powerpoint/2010/main" val="4192742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a:extLst>
              <a:ext uri="{FF2B5EF4-FFF2-40B4-BE49-F238E27FC236}">
                <a16:creationId xmlns:a16="http://schemas.microsoft.com/office/drawing/2014/main" id="{AAC0E992-3DA9-4510-A6E8-2E9E66EEE13D}"/>
              </a:ext>
            </a:extLst>
          </p:cNvPr>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id="{94E21564-F933-48BE-9E84-EDFCFF69B09E}"/>
              </a:ext>
            </a:extLst>
          </p:cNvPr>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7D7000C-6CBE-47FF-BCD8-FA50E158FF93}"/>
              </a:ext>
            </a:extLst>
          </p:cNvPr>
          <p:cNvSpPr/>
          <p:nvPr/>
        </p:nvSpPr>
        <p:spPr>
          <a:xfrm>
            <a:off x="7314019"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a:extLst>
              <a:ext uri="{FF2B5EF4-FFF2-40B4-BE49-F238E27FC236}">
                <a16:creationId xmlns:a16="http://schemas.microsoft.com/office/drawing/2014/main" id="{F14638C1-1EDE-4218-8CC9-408395168595}"/>
              </a:ext>
            </a:extLst>
          </p:cNvPr>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p>
          <a:p>
            <a:pPr algn="ctr"/>
            <a:r>
              <a:rPr lang="zh-CN" altLang="en-US"/>
              <a:t>自动重装器</a:t>
            </a:r>
            <a:endParaRPr lang="en-US" altLang="zh-CN"/>
          </a:p>
        </p:txBody>
      </p:sp>
      <p:sp>
        <p:nvSpPr>
          <p:cNvPr id="14" name="矩形 13">
            <a:extLst>
              <a:ext uri="{FF2B5EF4-FFF2-40B4-BE49-F238E27FC236}">
                <a16:creationId xmlns:a16="http://schemas.microsoft.com/office/drawing/2014/main" id="{40AE424B-FCD7-4318-BD26-33068497B610}"/>
              </a:ext>
            </a:extLst>
          </p:cNvPr>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zh-CN" altLang="en-US"/>
              <a:t>计数器</a:t>
            </a:r>
            <a:endParaRPr lang="en-US" altLang="zh-CN"/>
          </a:p>
        </p:txBody>
      </p:sp>
      <p:sp>
        <p:nvSpPr>
          <p:cNvPr id="15" name="矩形 14">
            <a:extLst>
              <a:ext uri="{FF2B5EF4-FFF2-40B4-BE49-F238E27FC236}">
                <a16:creationId xmlns:a16="http://schemas.microsoft.com/office/drawing/2014/main" id="{F2C621D2-275F-44F1-AADC-9F0B70F4CC02}"/>
              </a:ext>
            </a:extLst>
          </p:cNvPr>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p>
          <a:p>
            <a:pPr algn="ctr"/>
            <a:r>
              <a:rPr lang="zh-CN" altLang="en-US"/>
              <a:t>预分频器</a:t>
            </a:r>
            <a:endParaRPr lang="en-US" altLang="zh-CN"/>
          </a:p>
        </p:txBody>
      </p:sp>
      <p:cxnSp>
        <p:nvCxnSpPr>
          <p:cNvPr id="27" name="直接箭头连接符 26">
            <a:extLst>
              <a:ext uri="{FF2B5EF4-FFF2-40B4-BE49-F238E27FC236}">
                <a16:creationId xmlns:a16="http://schemas.microsoft.com/office/drawing/2014/main" id="{0FAAC806-9559-4381-9E04-D576EE1410FC}"/>
              </a:ext>
            </a:extLst>
          </p:cNvPr>
          <p:cNvCxnSpPr>
            <a:cxnSpLocks/>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18ECD11-2350-43F9-9E50-B9E14BD35517}"/>
              </a:ext>
            </a:extLst>
          </p:cNvPr>
          <p:cNvCxnSpPr>
            <a:cxnSpLocks/>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5219C999-A2EA-4A3F-9D37-932B7E2DD289}"/>
              </a:ext>
            </a:extLst>
          </p:cNvPr>
          <p:cNvSpPr/>
          <p:nvPr/>
        </p:nvSpPr>
        <p:spPr>
          <a:xfrm>
            <a:off x="2519349" y="4206844"/>
            <a:ext cx="884387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输入捕获单元</a:t>
            </a:r>
            <a:r>
              <a:rPr lang="en-US" altLang="zh-CN"/>
              <a:t>1</a:t>
            </a:r>
          </a:p>
        </p:txBody>
      </p:sp>
      <p:sp>
        <p:nvSpPr>
          <p:cNvPr id="29" name="箭头: 上下 28">
            <a:extLst>
              <a:ext uri="{FF2B5EF4-FFF2-40B4-BE49-F238E27FC236}">
                <a16:creationId xmlns:a16="http://schemas.microsoft.com/office/drawing/2014/main" id="{87C643B8-F9B4-45F1-BD36-D4923693BC58}"/>
              </a:ext>
            </a:extLst>
          </p:cNvPr>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3F2869F-A9B3-4B95-81A1-6BADB1667090}"/>
              </a:ext>
            </a:extLst>
          </p:cNvPr>
          <p:cNvSpPr/>
          <p:nvPr/>
        </p:nvSpPr>
        <p:spPr>
          <a:xfrm>
            <a:off x="9514018"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p>
          <a:p>
            <a:pPr algn="ctr"/>
            <a:r>
              <a:rPr lang="zh-CN" altLang="en-US"/>
              <a:t>捕获</a:t>
            </a:r>
            <a:r>
              <a:rPr lang="en-US" altLang="zh-CN"/>
              <a:t>/</a:t>
            </a:r>
            <a:r>
              <a:rPr lang="zh-CN" altLang="en-US"/>
              <a:t>比较器</a:t>
            </a:r>
            <a:endParaRPr lang="en-US" altLang="zh-CN"/>
          </a:p>
        </p:txBody>
      </p:sp>
      <p:sp>
        <p:nvSpPr>
          <p:cNvPr id="54" name="矩形 53">
            <a:extLst>
              <a:ext uri="{FF2B5EF4-FFF2-40B4-BE49-F238E27FC236}">
                <a16:creationId xmlns:a16="http://schemas.microsoft.com/office/drawing/2014/main" id="{1AD4AA83-1098-4CBF-A9CB-AFE346E2D43D}"/>
              </a:ext>
            </a:extLst>
          </p:cNvPr>
          <p:cNvSpPr/>
          <p:nvPr/>
        </p:nvSpPr>
        <p:spPr>
          <a:xfrm>
            <a:off x="1171357" y="4551840"/>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58" name="矩形 57">
            <a:extLst>
              <a:ext uri="{FF2B5EF4-FFF2-40B4-BE49-F238E27FC236}">
                <a16:creationId xmlns:a16="http://schemas.microsoft.com/office/drawing/2014/main" id="{DACB71BB-3C99-4AE7-A572-329783ECA254}"/>
              </a:ext>
            </a:extLst>
          </p:cNvPr>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p>
        </p:txBody>
      </p:sp>
      <p:sp>
        <p:nvSpPr>
          <p:cNvPr id="61" name="矩形 60">
            <a:extLst>
              <a:ext uri="{FF2B5EF4-FFF2-40B4-BE49-F238E27FC236}">
                <a16:creationId xmlns:a16="http://schemas.microsoft.com/office/drawing/2014/main" id="{B5081EFD-92B1-4EBA-9E02-F43F67ED3410}"/>
              </a:ext>
            </a:extLst>
          </p:cNvPr>
          <p:cNvSpPr/>
          <p:nvPr/>
        </p:nvSpPr>
        <p:spPr>
          <a:xfrm>
            <a:off x="2868870"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a:extLst>
              <a:ext uri="{FF2B5EF4-FFF2-40B4-BE49-F238E27FC236}">
                <a16:creationId xmlns:a16="http://schemas.microsoft.com/office/drawing/2014/main" id="{54B1747B-DB76-4CBD-B22C-B62383CEA6E1}"/>
              </a:ext>
            </a:extLst>
          </p:cNvPr>
          <p:cNvSpPr/>
          <p:nvPr/>
        </p:nvSpPr>
        <p:spPr>
          <a:xfrm>
            <a:off x="4454820"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a:extLst>
              <a:ext uri="{FF2B5EF4-FFF2-40B4-BE49-F238E27FC236}">
                <a16:creationId xmlns:a16="http://schemas.microsoft.com/office/drawing/2014/main" id="{0F903BE5-2184-44B0-9A84-32E09ED3FF6F}"/>
              </a:ext>
            </a:extLst>
          </p:cNvPr>
          <p:cNvSpPr/>
          <p:nvPr/>
        </p:nvSpPr>
        <p:spPr>
          <a:xfrm rot="5400000">
            <a:off x="9837030" y="3991000"/>
            <a:ext cx="812072"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a:extLst>
              <a:ext uri="{FF2B5EF4-FFF2-40B4-BE49-F238E27FC236}">
                <a16:creationId xmlns:a16="http://schemas.microsoft.com/office/drawing/2014/main" id="{0DED2A65-87B5-4E88-8EB6-1AA67D789BD6}"/>
              </a:ext>
            </a:extLst>
          </p:cNvPr>
          <p:cNvSpPr/>
          <p:nvPr/>
        </p:nvSpPr>
        <p:spPr>
          <a:xfrm rot="5400000">
            <a:off x="7043471" y="4689347"/>
            <a:ext cx="941366"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a:extLst>
              <a:ext uri="{FF2B5EF4-FFF2-40B4-BE49-F238E27FC236}">
                <a16:creationId xmlns:a16="http://schemas.microsoft.com/office/drawing/2014/main" id="{A15F78FE-969F-4231-A17D-B9FE353B12EE}"/>
              </a:ext>
            </a:extLst>
          </p:cNvPr>
          <p:cNvCxnSpPr>
            <a:cxnSpLocks/>
            <a:stCxn id="54" idx="3"/>
          </p:cNvCxnSpPr>
          <p:nvPr/>
        </p:nvCxnSpPr>
        <p:spPr>
          <a:xfrm>
            <a:off x="1936309" y="4872308"/>
            <a:ext cx="9325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4ABD6FA-68CC-44D7-9062-1E0C984276B0}"/>
              </a:ext>
            </a:extLst>
          </p:cNvPr>
          <p:cNvCxnSpPr>
            <a:cxnSpLocks/>
          </p:cNvCxnSpPr>
          <p:nvPr/>
        </p:nvCxnSpPr>
        <p:spPr>
          <a:xfrm>
            <a:off x="3948870" y="4872308"/>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D276D7F6-2F55-4D3E-8A5B-7A9CA9AABE10}"/>
              </a:ext>
            </a:extLst>
          </p:cNvPr>
          <p:cNvCxnSpPr>
            <a:cxnSpLocks/>
            <a:stCxn id="62" idx="3"/>
          </p:cNvCxnSpPr>
          <p:nvPr/>
        </p:nvCxnSpPr>
        <p:spPr>
          <a:xfrm>
            <a:off x="5927277" y="4872308"/>
            <a:ext cx="140391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D8251A78-846F-46CA-9BCC-6A19FDFEA5E3}"/>
              </a:ext>
            </a:extLst>
          </p:cNvPr>
          <p:cNvCxnSpPr>
            <a:cxnSpLocks/>
          </p:cNvCxnSpPr>
          <p:nvPr/>
        </p:nvCxnSpPr>
        <p:spPr>
          <a:xfrm flipV="1">
            <a:off x="7697116" y="4870768"/>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a:extLst>
              <a:ext uri="{FF2B5EF4-FFF2-40B4-BE49-F238E27FC236}">
                <a16:creationId xmlns:a16="http://schemas.microsoft.com/office/drawing/2014/main" id="{32574527-BAE5-4904-A8A8-5FC2C57D2E62}"/>
              </a:ext>
            </a:extLst>
          </p:cNvPr>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a:extLst>
              <a:ext uri="{FF2B5EF4-FFF2-40B4-BE49-F238E27FC236}">
                <a16:creationId xmlns:a16="http://schemas.microsoft.com/office/drawing/2014/main" id="{32C3AB83-6BF6-483E-8231-875D2AF82AD2}"/>
              </a:ext>
            </a:extLst>
          </p:cNvPr>
          <p:cNvCxnSpPr>
            <a:cxnSpLocks/>
            <a:endCxn id="75" idx="2"/>
          </p:cNvCxnSpPr>
          <p:nvPr/>
        </p:nvCxnSpPr>
        <p:spPr>
          <a:xfrm flipV="1">
            <a:off x="6130333" y="3576999"/>
            <a:ext cx="0" cy="1292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C1DF96ED-B591-4321-A0F4-4E7EBC10C289}"/>
              </a:ext>
            </a:extLst>
          </p:cNvPr>
          <p:cNvCxnSpPr>
            <a:cxnSpLocks/>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1CCEBD70-D1A5-49B4-ACEA-26A1AFDACA20}"/>
              </a:ext>
            </a:extLst>
          </p:cNvPr>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98" name="矩形 97">
            <a:extLst>
              <a:ext uri="{FF2B5EF4-FFF2-40B4-BE49-F238E27FC236}">
                <a16:creationId xmlns:a16="http://schemas.microsoft.com/office/drawing/2014/main" id="{6A935247-B3B4-4CCE-BDB2-FBB53F9BAFA4}"/>
              </a:ext>
            </a:extLst>
          </p:cNvPr>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83" name="组合 182">
            <a:extLst>
              <a:ext uri="{FF2B5EF4-FFF2-40B4-BE49-F238E27FC236}">
                <a16:creationId xmlns:a16="http://schemas.microsoft.com/office/drawing/2014/main" id="{864BE978-25B0-4DCF-959C-DCFF071F3459}"/>
              </a:ext>
            </a:extLst>
          </p:cNvPr>
          <p:cNvGrpSpPr/>
          <p:nvPr/>
        </p:nvGrpSpPr>
        <p:grpSpPr>
          <a:xfrm>
            <a:off x="327383" y="1092018"/>
            <a:ext cx="4733453" cy="2408089"/>
            <a:chOff x="1325615" y="2413355"/>
            <a:chExt cx="4733453" cy="2408089"/>
          </a:xfrm>
        </p:grpSpPr>
        <p:cxnSp>
          <p:nvCxnSpPr>
            <p:cNvPr id="184" name="直接连接符 183">
              <a:extLst>
                <a:ext uri="{FF2B5EF4-FFF2-40B4-BE49-F238E27FC236}">
                  <a16:creationId xmlns:a16="http://schemas.microsoft.com/office/drawing/2014/main" id="{0F8C4EB9-48EF-44DD-B413-8E4F0BFCDCE2}"/>
                </a:ext>
              </a:extLst>
            </p:cNvPr>
            <p:cNvCxnSpPr>
              <a:cxnSpLocks/>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B42D6FBB-6614-425C-889D-214B04A37DBB}"/>
                </a:ext>
              </a:extLst>
            </p:cNvPr>
            <p:cNvCxnSpPr>
              <a:cxnSpLocks/>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6" name="直接连接符 185">
              <a:extLst>
                <a:ext uri="{FF2B5EF4-FFF2-40B4-BE49-F238E27FC236}">
                  <a16:creationId xmlns:a16="http://schemas.microsoft.com/office/drawing/2014/main" id="{469F65C8-4ABE-4D01-BCB2-2798C0199696}"/>
                </a:ext>
              </a:extLst>
            </p:cNvPr>
            <p:cNvCxnSpPr>
              <a:cxnSpLocks/>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7" name="直接连接符 186">
              <a:extLst>
                <a:ext uri="{FF2B5EF4-FFF2-40B4-BE49-F238E27FC236}">
                  <a16:creationId xmlns:a16="http://schemas.microsoft.com/office/drawing/2014/main" id="{B9F6F256-E8D7-4274-B405-678691D1D274}"/>
                </a:ext>
              </a:extLst>
            </p:cNvPr>
            <p:cNvCxnSpPr>
              <a:cxnSpLocks/>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8" name="直接连接符 187">
              <a:extLst>
                <a:ext uri="{FF2B5EF4-FFF2-40B4-BE49-F238E27FC236}">
                  <a16:creationId xmlns:a16="http://schemas.microsoft.com/office/drawing/2014/main" id="{F9C5062F-D974-4F7C-8C6A-DF30B61824A3}"/>
                </a:ext>
              </a:extLst>
            </p:cNvPr>
            <p:cNvCxnSpPr>
              <a:cxnSpLocks/>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9" name="直接连接符 188">
              <a:extLst>
                <a:ext uri="{FF2B5EF4-FFF2-40B4-BE49-F238E27FC236}">
                  <a16:creationId xmlns:a16="http://schemas.microsoft.com/office/drawing/2014/main" id="{6C6CFB58-74D2-41D7-B40E-07409AEA3003}"/>
                </a:ext>
              </a:extLst>
            </p:cNvPr>
            <p:cNvCxnSpPr>
              <a:cxnSpLocks/>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0" name="直接连接符 189">
              <a:extLst>
                <a:ext uri="{FF2B5EF4-FFF2-40B4-BE49-F238E27FC236}">
                  <a16:creationId xmlns:a16="http://schemas.microsoft.com/office/drawing/2014/main" id="{70D440BF-3827-4A4F-8731-3D53EF5669C7}"/>
                </a:ext>
              </a:extLst>
            </p:cNvPr>
            <p:cNvCxnSpPr>
              <a:cxnSpLocks/>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1" name="直接连接符 190">
              <a:extLst>
                <a:ext uri="{FF2B5EF4-FFF2-40B4-BE49-F238E27FC236}">
                  <a16:creationId xmlns:a16="http://schemas.microsoft.com/office/drawing/2014/main" id="{486FB55D-69F2-491F-8CFF-7F0CF365F1F6}"/>
                </a:ext>
              </a:extLst>
            </p:cNvPr>
            <p:cNvCxnSpPr>
              <a:cxnSpLocks/>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2" name="文本框 191">
              <a:extLst>
                <a:ext uri="{FF2B5EF4-FFF2-40B4-BE49-F238E27FC236}">
                  <a16:creationId xmlns:a16="http://schemas.microsoft.com/office/drawing/2014/main" id="{128F1696-1B2F-4936-AB97-304E16194650}"/>
                </a:ext>
              </a:extLst>
            </p:cNvPr>
            <p:cNvSpPr txBox="1"/>
            <p:nvPr/>
          </p:nvSpPr>
          <p:spPr>
            <a:xfrm>
              <a:off x="1325615"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193" name="直接连接符 192">
              <a:extLst>
                <a:ext uri="{FF2B5EF4-FFF2-40B4-BE49-F238E27FC236}">
                  <a16:creationId xmlns:a16="http://schemas.microsoft.com/office/drawing/2014/main" id="{51764B39-574D-4DBE-B136-F107A398A0A5}"/>
                </a:ext>
              </a:extLst>
            </p:cNvPr>
            <p:cNvCxnSpPr>
              <a:cxnSpLocks/>
              <a:stCxn id="192"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94" name="文本框 193">
              <a:extLst>
                <a:ext uri="{FF2B5EF4-FFF2-40B4-BE49-F238E27FC236}">
                  <a16:creationId xmlns:a16="http://schemas.microsoft.com/office/drawing/2014/main" id="{CEA389ED-CC25-4B33-8663-FA4A3FB6E104}"/>
                </a:ext>
              </a:extLst>
            </p:cNvPr>
            <p:cNvSpPr txBox="1"/>
            <p:nvPr/>
          </p:nvSpPr>
          <p:spPr>
            <a:xfrm>
              <a:off x="2903433"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195" name="直接连接符 194">
              <a:extLst>
                <a:ext uri="{FF2B5EF4-FFF2-40B4-BE49-F238E27FC236}">
                  <a16:creationId xmlns:a16="http://schemas.microsoft.com/office/drawing/2014/main" id="{AE4DB96A-3BEE-41C1-815D-810AA0DC4DB5}"/>
                </a:ext>
              </a:extLst>
            </p:cNvPr>
            <p:cNvCxnSpPr>
              <a:cxnSpLocks/>
              <a:stCxn id="194"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96" name="直接连接符 195">
              <a:extLst>
                <a:ext uri="{FF2B5EF4-FFF2-40B4-BE49-F238E27FC236}">
                  <a16:creationId xmlns:a16="http://schemas.microsoft.com/office/drawing/2014/main" id="{F46F0B43-AEE8-48BE-B093-8F5428572879}"/>
                </a:ext>
              </a:extLst>
            </p:cNvPr>
            <p:cNvCxnSpPr>
              <a:cxnSpLocks/>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7" name="直接连接符 196">
              <a:extLst>
                <a:ext uri="{FF2B5EF4-FFF2-40B4-BE49-F238E27FC236}">
                  <a16:creationId xmlns:a16="http://schemas.microsoft.com/office/drawing/2014/main" id="{458293DA-6926-4F06-A269-9463E183882B}"/>
                </a:ext>
              </a:extLst>
            </p:cNvPr>
            <p:cNvCxnSpPr>
              <a:cxnSpLocks/>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8" name="直接连接符 197">
              <a:extLst>
                <a:ext uri="{FF2B5EF4-FFF2-40B4-BE49-F238E27FC236}">
                  <a16:creationId xmlns:a16="http://schemas.microsoft.com/office/drawing/2014/main" id="{ED7FDB21-5F6B-44AD-8049-6800B5AFF4E9}"/>
                </a:ext>
              </a:extLst>
            </p:cNvPr>
            <p:cNvCxnSpPr>
              <a:cxnSpLocks/>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9" name="文本框 198">
              <a:extLst>
                <a:ext uri="{FF2B5EF4-FFF2-40B4-BE49-F238E27FC236}">
                  <a16:creationId xmlns:a16="http://schemas.microsoft.com/office/drawing/2014/main" id="{CE792149-8BE8-4FB7-A3D3-46BA3B6179AA}"/>
                </a:ext>
              </a:extLst>
            </p:cNvPr>
            <p:cNvSpPr txBox="1"/>
            <p:nvPr/>
          </p:nvSpPr>
          <p:spPr>
            <a:xfrm>
              <a:off x="2289285" y="2413355"/>
              <a:ext cx="1228296" cy="369332"/>
            </a:xfrm>
            <a:prstGeom prst="rect">
              <a:avLst/>
            </a:prstGeom>
            <a:noFill/>
          </p:spPr>
          <p:txBody>
            <a:bodyPr wrap="square" rtlCol="0">
              <a:spAutoFit/>
            </a:bodyPr>
            <a:lstStyle/>
            <a:p>
              <a:pPr algn="ctr"/>
              <a:r>
                <a:rPr lang="en-US" altLang="zh-CN"/>
                <a:t>CNT ++</a:t>
              </a:r>
            </a:p>
          </p:txBody>
        </p:sp>
        <p:cxnSp>
          <p:nvCxnSpPr>
            <p:cNvPr id="200" name="直接箭头连接符 199">
              <a:extLst>
                <a:ext uri="{FF2B5EF4-FFF2-40B4-BE49-F238E27FC236}">
                  <a16:creationId xmlns:a16="http://schemas.microsoft.com/office/drawing/2014/main" id="{1BE1936E-31C8-40D8-AA1B-7EF899EA17A3}"/>
                </a:ext>
              </a:extLst>
            </p:cNvPr>
            <p:cNvCxnSpPr>
              <a:cxnSpLocks/>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文本框 200">
              <a:extLst>
                <a:ext uri="{FF2B5EF4-FFF2-40B4-BE49-F238E27FC236}">
                  <a16:creationId xmlns:a16="http://schemas.microsoft.com/office/drawing/2014/main" id="{E2025DA6-24E7-40F1-8DAE-0F0BC927063E}"/>
                </a:ext>
              </a:extLst>
            </p:cNvPr>
            <p:cNvSpPr txBox="1"/>
            <p:nvPr/>
          </p:nvSpPr>
          <p:spPr>
            <a:xfrm>
              <a:off x="4481250"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202" name="直接连接符 201">
              <a:extLst>
                <a:ext uri="{FF2B5EF4-FFF2-40B4-BE49-F238E27FC236}">
                  <a16:creationId xmlns:a16="http://schemas.microsoft.com/office/drawing/2014/main" id="{0AAAADAB-4623-4408-897E-ED7EAECE42DA}"/>
                </a:ext>
              </a:extLst>
            </p:cNvPr>
            <p:cNvCxnSpPr>
              <a:cxnSpLocks/>
              <a:stCxn id="201"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203" name="文本框 202">
              <a:extLst>
                <a:ext uri="{FF2B5EF4-FFF2-40B4-BE49-F238E27FC236}">
                  <a16:creationId xmlns:a16="http://schemas.microsoft.com/office/drawing/2014/main" id="{7F870517-42CD-442E-A4AA-FBA32CB1EDCD}"/>
                </a:ext>
              </a:extLst>
            </p:cNvPr>
            <p:cNvSpPr txBox="1"/>
            <p:nvPr/>
          </p:nvSpPr>
          <p:spPr>
            <a:xfrm>
              <a:off x="3867102" y="2413355"/>
              <a:ext cx="1228296" cy="369332"/>
            </a:xfrm>
            <a:prstGeom prst="rect">
              <a:avLst/>
            </a:prstGeom>
            <a:noFill/>
          </p:spPr>
          <p:txBody>
            <a:bodyPr wrap="square" rtlCol="0">
              <a:spAutoFit/>
            </a:bodyPr>
            <a:lstStyle/>
            <a:p>
              <a:pPr algn="ctr"/>
              <a:r>
                <a:rPr lang="en-US" altLang="zh-CN"/>
                <a:t>CNT ++</a:t>
              </a:r>
            </a:p>
          </p:txBody>
        </p:sp>
        <p:cxnSp>
          <p:nvCxnSpPr>
            <p:cNvPr id="204" name="直接箭头连接符 203">
              <a:extLst>
                <a:ext uri="{FF2B5EF4-FFF2-40B4-BE49-F238E27FC236}">
                  <a16:creationId xmlns:a16="http://schemas.microsoft.com/office/drawing/2014/main" id="{63EB1DFA-62C2-4B03-95E9-BA1E90642F04}"/>
                </a:ext>
              </a:extLst>
            </p:cNvPr>
            <p:cNvCxnSpPr>
              <a:cxnSpLocks/>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7" name="矩形 206">
            <a:extLst>
              <a:ext uri="{FF2B5EF4-FFF2-40B4-BE49-F238E27FC236}">
                <a16:creationId xmlns:a16="http://schemas.microsoft.com/office/drawing/2014/main" id="{A5B26CCF-8E3D-405C-8BBB-BADEBCBDA53B}"/>
              </a:ext>
            </a:extLst>
          </p:cNvPr>
          <p:cNvSpPr/>
          <p:nvPr/>
        </p:nvSpPr>
        <p:spPr>
          <a:xfrm>
            <a:off x="8041561"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a:extLst>
              <a:ext uri="{FF2B5EF4-FFF2-40B4-BE49-F238E27FC236}">
                <a16:creationId xmlns:a16="http://schemas.microsoft.com/office/drawing/2014/main" id="{FBBBCCF2-550B-4970-AE52-44D9054D01AE}"/>
              </a:ext>
            </a:extLst>
          </p:cNvPr>
          <p:cNvCxnSpPr>
            <a:cxnSpLocks/>
          </p:cNvCxnSpPr>
          <p:nvPr/>
        </p:nvCxnSpPr>
        <p:spPr>
          <a:xfrm>
            <a:off x="9121561" y="4872308"/>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8" name="文本框 247">
            <a:extLst>
              <a:ext uri="{FF2B5EF4-FFF2-40B4-BE49-F238E27FC236}">
                <a16:creationId xmlns:a16="http://schemas.microsoft.com/office/drawing/2014/main" id="{D8614908-B009-47B0-AA19-06FAF3D73799}"/>
              </a:ext>
            </a:extLst>
          </p:cNvPr>
          <p:cNvSpPr txBox="1"/>
          <p:nvPr/>
        </p:nvSpPr>
        <p:spPr>
          <a:xfrm>
            <a:off x="6224283" y="4502976"/>
            <a:ext cx="908863" cy="369332"/>
          </a:xfrm>
          <a:prstGeom prst="rect">
            <a:avLst/>
          </a:prstGeom>
          <a:noFill/>
        </p:spPr>
        <p:txBody>
          <a:bodyPr wrap="square" rtlCol="0">
            <a:spAutoFit/>
          </a:bodyPr>
          <a:lstStyle/>
          <a:p>
            <a:pPr algn="ctr"/>
            <a:r>
              <a:rPr lang="en-US" altLang="zh-CN">
                <a:solidFill>
                  <a:schemeClr val="bg1"/>
                </a:solidFill>
              </a:rPr>
              <a:t>TI1FP1</a:t>
            </a:r>
          </a:p>
        </p:txBody>
      </p:sp>
    </p:spTree>
    <p:extLst>
      <p:ext uri="{BB962C8B-B14F-4D97-AF65-F5344CB8AC3E}">
        <p14:creationId xmlns:p14="http://schemas.microsoft.com/office/powerpoint/2010/main" val="1242940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PWMI</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a:extLst>
              <a:ext uri="{FF2B5EF4-FFF2-40B4-BE49-F238E27FC236}">
                <a16:creationId xmlns:a16="http://schemas.microsoft.com/office/drawing/2014/main" id="{AAC0E992-3DA9-4510-A6E8-2E9E66EEE13D}"/>
              </a:ext>
            </a:extLst>
          </p:cNvPr>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C61B1431-F0F4-4A6F-B950-36F01BCB35E9}"/>
              </a:ext>
            </a:extLst>
          </p:cNvPr>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59" name="箭头: 右 58">
            <a:extLst>
              <a:ext uri="{FF2B5EF4-FFF2-40B4-BE49-F238E27FC236}">
                <a16:creationId xmlns:a16="http://schemas.microsoft.com/office/drawing/2014/main" id="{94E21564-F933-48BE-9E84-EDFCFF69B09E}"/>
              </a:ext>
            </a:extLst>
          </p:cNvPr>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7D7000C-6CBE-47FF-BCD8-FA50E158FF93}"/>
              </a:ext>
            </a:extLst>
          </p:cNvPr>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a:extLst>
              <a:ext uri="{FF2B5EF4-FFF2-40B4-BE49-F238E27FC236}">
                <a16:creationId xmlns:a16="http://schemas.microsoft.com/office/drawing/2014/main" id="{F14638C1-1EDE-4218-8CC9-408395168595}"/>
              </a:ext>
            </a:extLst>
          </p:cNvPr>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p>
          <a:p>
            <a:pPr algn="ctr"/>
            <a:r>
              <a:rPr lang="zh-CN" altLang="en-US"/>
              <a:t>自动重装器</a:t>
            </a:r>
            <a:endParaRPr lang="en-US" altLang="zh-CN"/>
          </a:p>
        </p:txBody>
      </p:sp>
      <p:sp>
        <p:nvSpPr>
          <p:cNvPr id="14" name="矩形 13">
            <a:extLst>
              <a:ext uri="{FF2B5EF4-FFF2-40B4-BE49-F238E27FC236}">
                <a16:creationId xmlns:a16="http://schemas.microsoft.com/office/drawing/2014/main" id="{40AE424B-FCD7-4318-BD26-33068497B610}"/>
              </a:ext>
            </a:extLst>
          </p:cNvPr>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zh-CN" altLang="en-US"/>
              <a:t>计数器</a:t>
            </a:r>
            <a:endParaRPr lang="en-US" altLang="zh-CN"/>
          </a:p>
        </p:txBody>
      </p:sp>
      <p:sp>
        <p:nvSpPr>
          <p:cNvPr id="15" name="矩形 14">
            <a:extLst>
              <a:ext uri="{FF2B5EF4-FFF2-40B4-BE49-F238E27FC236}">
                <a16:creationId xmlns:a16="http://schemas.microsoft.com/office/drawing/2014/main" id="{F2C621D2-275F-44F1-AADC-9F0B70F4CC02}"/>
              </a:ext>
            </a:extLst>
          </p:cNvPr>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p>
          <a:p>
            <a:pPr algn="ctr"/>
            <a:r>
              <a:rPr lang="zh-CN" altLang="en-US"/>
              <a:t>预分频器</a:t>
            </a:r>
            <a:endParaRPr lang="en-US" altLang="zh-CN"/>
          </a:p>
        </p:txBody>
      </p:sp>
      <p:cxnSp>
        <p:nvCxnSpPr>
          <p:cNvPr id="27" name="直接箭头连接符 26">
            <a:extLst>
              <a:ext uri="{FF2B5EF4-FFF2-40B4-BE49-F238E27FC236}">
                <a16:creationId xmlns:a16="http://schemas.microsoft.com/office/drawing/2014/main" id="{0FAAC806-9559-4381-9E04-D576EE1410FC}"/>
              </a:ext>
            </a:extLst>
          </p:cNvPr>
          <p:cNvCxnSpPr>
            <a:cxnSpLocks/>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18ECD11-2350-43F9-9E50-B9E14BD35517}"/>
              </a:ext>
            </a:extLst>
          </p:cNvPr>
          <p:cNvCxnSpPr>
            <a:cxnSpLocks/>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5219C999-A2EA-4A3F-9D37-932B7E2DD289}"/>
              </a:ext>
            </a:extLst>
          </p:cNvPr>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a:extLst>
              <a:ext uri="{FF2B5EF4-FFF2-40B4-BE49-F238E27FC236}">
                <a16:creationId xmlns:a16="http://schemas.microsoft.com/office/drawing/2014/main" id="{87C643B8-F9B4-45F1-BD36-D4923693BC58}"/>
              </a:ext>
            </a:extLst>
          </p:cNvPr>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箭头: 右 104">
            <a:extLst>
              <a:ext uri="{FF2B5EF4-FFF2-40B4-BE49-F238E27FC236}">
                <a16:creationId xmlns:a16="http://schemas.microsoft.com/office/drawing/2014/main" id="{BF1BCD11-2303-44BE-AEA6-FAB3370DB103}"/>
              </a:ext>
            </a:extLst>
          </p:cNvPr>
          <p:cNvSpPr/>
          <p:nvPr/>
        </p:nvSpPr>
        <p:spPr>
          <a:xfrm rot="5400000">
            <a:off x="9788990" y="4315871"/>
            <a:ext cx="1461807"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3F2869F-A9B3-4B95-81A1-6BADB1667090}"/>
              </a:ext>
            </a:extLst>
          </p:cNvPr>
          <p:cNvSpPr/>
          <p:nvPr/>
        </p:nvSpPr>
        <p:spPr>
          <a:xfrm>
            <a:off x="9514018"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p>
          <a:p>
            <a:pPr algn="ctr"/>
            <a:r>
              <a:rPr lang="zh-CN" altLang="en-US"/>
              <a:t>捕获</a:t>
            </a:r>
            <a:r>
              <a:rPr lang="en-US" altLang="zh-CN"/>
              <a:t>/</a:t>
            </a:r>
            <a:r>
              <a:rPr lang="zh-CN" altLang="en-US"/>
              <a:t>比较器</a:t>
            </a:r>
            <a:endParaRPr lang="en-US" altLang="zh-CN"/>
          </a:p>
        </p:txBody>
      </p:sp>
      <p:sp>
        <p:nvSpPr>
          <p:cNvPr id="54" name="矩形 53">
            <a:extLst>
              <a:ext uri="{FF2B5EF4-FFF2-40B4-BE49-F238E27FC236}">
                <a16:creationId xmlns:a16="http://schemas.microsoft.com/office/drawing/2014/main" id="{1AD4AA83-1098-4CBF-A9CB-AFE346E2D43D}"/>
              </a:ext>
            </a:extLst>
          </p:cNvPr>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58" name="矩形 57">
            <a:extLst>
              <a:ext uri="{FF2B5EF4-FFF2-40B4-BE49-F238E27FC236}">
                <a16:creationId xmlns:a16="http://schemas.microsoft.com/office/drawing/2014/main" id="{DACB71BB-3C99-4AE7-A572-329783ECA254}"/>
              </a:ext>
            </a:extLst>
          </p:cNvPr>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p>
        </p:txBody>
      </p:sp>
      <p:sp>
        <p:nvSpPr>
          <p:cNvPr id="61" name="矩形 60">
            <a:extLst>
              <a:ext uri="{FF2B5EF4-FFF2-40B4-BE49-F238E27FC236}">
                <a16:creationId xmlns:a16="http://schemas.microsoft.com/office/drawing/2014/main" id="{B5081EFD-92B1-4EBA-9E02-F43F67ED3410}"/>
              </a:ext>
            </a:extLst>
          </p:cNvPr>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a:extLst>
              <a:ext uri="{FF2B5EF4-FFF2-40B4-BE49-F238E27FC236}">
                <a16:creationId xmlns:a16="http://schemas.microsoft.com/office/drawing/2014/main" id="{54B1747B-DB76-4CBD-B22C-B62383CEA6E1}"/>
              </a:ext>
            </a:extLst>
          </p:cNvPr>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a:extLst>
              <a:ext uri="{FF2B5EF4-FFF2-40B4-BE49-F238E27FC236}">
                <a16:creationId xmlns:a16="http://schemas.microsoft.com/office/drawing/2014/main" id="{0F903BE5-2184-44B0-9A84-32E09ED3FF6F}"/>
              </a:ext>
            </a:extLst>
          </p:cNvPr>
          <p:cNvSpPr/>
          <p:nvPr/>
        </p:nvSpPr>
        <p:spPr>
          <a:xfrm rot="5400000">
            <a:off x="9784054" y="3828710"/>
            <a:ext cx="487490"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a:extLst>
              <a:ext uri="{FF2B5EF4-FFF2-40B4-BE49-F238E27FC236}">
                <a16:creationId xmlns:a16="http://schemas.microsoft.com/office/drawing/2014/main" id="{0DED2A65-87B5-4E88-8EB6-1AA67D789BD6}"/>
              </a:ext>
            </a:extLst>
          </p:cNvPr>
          <p:cNvSpPr/>
          <p:nvPr/>
        </p:nvSpPr>
        <p:spPr>
          <a:xfrm rot="5400000">
            <a:off x="7201485" y="4370674"/>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a:extLst>
              <a:ext uri="{FF2B5EF4-FFF2-40B4-BE49-F238E27FC236}">
                <a16:creationId xmlns:a16="http://schemas.microsoft.com/office/drawing/2014/main" id="{A15F78FE-969F-4231-A17D-B9FE353B12EE}"/>
              </a:ext>
            </a:extLst>
          </p:cNvPr>
          <p:cNvCxnSpPr>
            <a:cxnSpLocks/>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4ABD6FA-68CC-44D7-9062-1E0C984276B0}"/>
              </a:ext>
            </a:extLst>
          </p:cNvPr>
          <p:cNvCxnSpPr>
            <a:cxnSpLocks/>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D276D7F6-2F55-4D3E-8A5B-7A9CA9AABE10}"/>
              </a:ext>
            </a:extLst>
          </p:cNvPr>
          <p:cNvCxnSpPr>
            <a:cxnSpLocks/>
            <a:endCxn id="64" idx="2"/>
          </p:cNvCxnSpPr>
          <p:nvPr/>
        </p:nvCxnSpPr>
        <p:spPr>
          <a:xfrm>
            <a:off x="5934957" y="4445026"/>
            <a:ext cx="13962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D8251A78-846F-46CA-9BCC-6A19FDFEA5E3}"/>
              </a:ext>
            </a:extLst>
          </p:cNvPr>
          <p:cNvCxnSpPr>
            <a:cxnSpLocks/>
          </p:cNvCxnSpPr>
          <p:nvPr/>
        </p:nvCxnSpPr>
        <p:spPr>
          <a:xfrm flipV="1">
            <a:off x="7697116" y="4546181"/>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a:extLst>
              <a:ext uri="{FF2B5EF4-FFF2-40B4-BE49-F238E27FC236}">
                <a16:creationId xmlns:a16="http://schemas.microsoft.com/office/drawing/2014/main" id="{32574527-BAE5-4904-A8A8-5FC2C57D2E62}"/>
              </a:ext>
            </a:extLst>
          </p:cNvPr>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a:extLst>
              <a:ext uri="{FF2B5EF4-FFF2-40B4-BE49-F238E27FC236}">
                <a16:creationId xmlns:a16="http://schemas.microsoft.com/office/drawing/2014/main" id="{32C3AB83-6BF6-483E-8231-875D2AF82AD2}"/>
              </a:ext>
            </a:extLst>
          </p:cNvPr>
          <p:cNvCxnSpPr>
            <a:cxnSpLocks/>
            <a:endCxn id="75" idx="2"/>
          </p:cNvCxnSpPr>
          <p:nvPr/>
        </p:nvCxnSpPr>
        <p:spPr>
          <a:xfrm flipV="1">
            <a:off x="6130333" y="3576999"/>
            <a:ext cx="0" cy="868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C1DF96ED-B591-4321-A0F4-4E7EBC10C289}"/>
              </a:ext>
            </a:extLst>
          </p:cNvPr>
          <p:cNvCxnSpPr>
            <a:cxnSpLocks/>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1CCEBD70-D1A5-49B4-ACEA-26A1AFDACA20}"/>
              </a:ext>
            </a:extLst>
          </p:cNvPr>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206" name="文本框 205">
            <a:extLst>
              <a:ext uri="{FF2B5EF4-FFF2-40B4-BE49-F238E27FC236}">
                <a16:creationId xmlns:a16="http://schemas.microsoft.com/office/drawing/2014/main" id="{E9707F40-7FED-4276-AF17-EC35AECACD67}"/>
              </a:ext>
            </a:extLst>
          </p:cNvPr>
          <p:cNvSpPr txBox="1"/>
          <p:nvPr/>
        </p:nvSpPr>
        <p:spPr>
          <a:xfrm>
            <a:off x="6224283" y="4075694"/>
            <a:ext cx="908863" cy="369332"/>
          </a:xfrm>
          <a:prstGeom prst="rect">
            <a:avLst/>
          </a:prstGeom>
          <a:noFill/>
        </p:spPr>
        <p:txBody>
          <a:bodyPr wrap="square" rtlCol="0">
            <a:spAutoFit/>
          </a:bodyPr>
          <a:lstStyle/>
          <a:p>
            <a:pPr algn="ctr"/>
            <a:r>
              <a:rPr lang="en-US" altLang="zh-CN">
                <a:solidFill>
                  <a:schemeClr val="bg1"/>
                </a:solidFill>
              </a:rPr>
              <a:t>TI1FP1</a:t>
            </a:r>
          </a:p>
        </p:txBody>
      </p:sp>
      <p:sp>
        <p:nvSpPr>
          <p:cNvPr id="207" name="矩形 206">
            <a:extLst>
              <a:ext uri="{FF2B5EF4-FFF2-40B4-BE49-F238E27FC236}">
                <a16:creationId xmlns:a16="http://schemas.microsoft.com/office/drawing/2014/main" id="{A5B26CCF-8E3D-405C-8BBB-BADEBCBDA53B}"/>
              </a:ext>
            </a:extLst>
          </p:cNvPr>
          <p:cNvSpPr/>
          <p:nvPr/>
        </p:nvSpPr>
        <p:spPr>
          <a:xfrm>
            <a:off x="8041561"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a:extLst>
              <a:ext uri="{FF2B5EF4-FFF2-40B4-BE49-F238E27FC236}">
                <a16:creationId xmlns:a16="http://schemas.microsoft.com/office/drawing/2014/main" id="{FBBBCCF2-550B-4970-AE52-44D9054D01AE}"/>
              </a:ext>
            </a:extLst>
          </p:cNvPr>
          <p:cNvCxnSpPr>
            <a:cxnSpLocks/>
          </p:cNvCxnSpPr>
          <p:nvPr/>
        </p:nvCxnSpPr>
        <p:spPr>
          <a:xfrm>
            <a:off x="9121561" y="4547721"/>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1EC215E9-D6CF-4BF8-9880-D9DA9873B830}"/>
              </a:ext>
            </a:extLst>
          </p:cNvPr>
          <p:cNvCxnSpPr>
            <a:cxnSpLocks/>
          </p:cNvCxnSpPr>
          <p:nvPr/>
        </p:nvCxnSpPr>
        <p:spPr>
          <a:xfrm>
            <a:off x="5934957" y="4672049"/>
            <a:ext cx="89402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002E7D6F-C75F-44A9-AE87-E29B5B80303B}"/>
              </a:ext>
            </a:extLst>
          </p:cNvPr>
          <p:cNvSpPr/>
          <p:nvPr/>
        </p:nvSpPr>
        <p:spPr>
          <a:xfrm>
            <a:off x="9514018" y="5201572"/>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CCR2</a:t>
            </a:r>
          </a:p>
          <a:p>
            <a:pPr algn="ctr"/>
            <a:r>
              <a:rPr lang="zh-CN" altLang="en-US"/>
              <a:t>捕获</a:t>
            </a:r>
            <a:r>
              <a:rPr lang="en-US" altLang="zh-CN"/>
              <a:t>/</a:t>
            </a:r>
            <a:r>
              <a:rPr lang="zh-CN" altLang="en-US"/>
              <a:t>比较器</a:t>
            </a:r>
            <a:endParaRPr lang="en-US" altLang="zh-CN"/>
          </a:p>
        </p:txBody>
      </p:sp>
      <p:cxnSp>
        <p:nvCxnSpPr>
          <p:cNvPr id="96" name="直接箭头连接符 95">
            <a:extLst>
              <a:ext uri="{FF2B5EF4-FFF2-40B4-BE49-F238E27FC236}">
                <a16:creationId xmlns:a16="http://schemas.microsoft.com/office/drawing/2014/main" id="{1DA7841C-9B05-4CCC-9DE8-B01F445C24F2}"/>
              </a:ext>
            </a:extLst>
          </p:cNvPr>
          <p:cNvCxnSpPr>
            <a:cxnSpLocks/>
          </p:cNvCxnSpPr>
          <p:nvPr/>
        </p:nvCxnSpPr>
        <p:spPr>
          <a:xfrm flipV="1">
            <a:off x="7697116" y="5520500"/>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A9C9854C-F43D-4CFD-AB7F-A2DE43F0431D}"/>
              </a:ext>
            </a:extLst>
          </p:cNvPr>
          <p:cNvSpPr txBox="1"/>
          <p:nvPr/>
        </p:nvSpPr>
        <p:spPr>
          <a:xfrm>
            <a:off x="5920118" y="4640224"/>
            <a:ext cx="908863" cy="369332"/>
          </a:xfrm>
          <a:prstGeom prst="rect">
            <a:avLst/>
          </a:prstGeom>
          <a:noFill/>
        </p:spPr>
        <p:txBody>
          <a:bodyPr wrap="square" rtlCol="0">
            <a:spAutoFit/>
          </a:bodyPr>
          <a:lstStyle/>
          <a:p>
            <a:pPr algn="ctr"/>
            <a:r>
              <a:rPr lang="en-US" altLang="zh-CN">
                <a:solidFill>
                  <a:schemeClr val="bg1"/>
                </a:solidFill>
              </a:rPr>
              <a:t>TI1FP2</a:t>
            </a:r>
          </a:p>
        </p:txBody>
      </p:sp>
      <p:sp>
        <p:nvSpPr>
          <p:cNvPr id="99" name="矩形 98">
            <a:extLst>
              <a:ext uri="{FF2B5EF4-FFF2-40B4-BE49-F238E27FC236}">
                <a16:creationId xmlns:a16="http://schemas.microsoft.com/office/drawing/2014/main" id="{50D2B6AC-1937-41B5-A70E-2434628011DF}"/>
              </a:ext>
            </a:extLst>
          </p:cNvPr>
          <p:cNvSpPr/>
          <p:nvPr/>
        </p:nvSpPr>
        <p:spPr>
          <a:xfrm>
            <a:off x="8041561" y="5201572"/>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100" name="直接箭头连接符 99">
            <a:extLst>
              <a:ext uri="{FF2B5EF4-FFF2-40B4-BE49-F238E27FC236}">
                <a16:creationId xmlns:a16="http://schemas.microsoft.com/office/drawing/2014/main" id="{9DDF88BF-6DDF-4F52-912E-14021B78C2C0}"/>
              </a:ext>
            </a:extLst>
          </p:cNvPr>
          <p:cNvCxnSpPr>
            <a:cxnSpLocks/>
          </p:cNvCxnSpPr>
          <p:nvPr/>
        </p:nvCxnSpPr>
        <p:spPr>
          <a:xfrm>
            <a:off x="9121561" y="5522040"/>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9A43B9C1-1A5E-4916-84A5-C78A1D4C842D}"/>
              </a:ext>
            </a:extLst>
          </p:cNvPr>
          <p:cNvCxnSpPr>
            <a:cxnSpLocks/>
          </p:cNvCxnSpPr>
          <p:nvPr/>
        </p:nvCxnSpPr>
        <p:spPr>
          <a:xfrm>
            <a:off x="6828982" y="4672049"/>
            <a:ext cx="0" cy="74480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梯形 102">
            <a:extLst>
              <a:ext uri="{FF2B5EF4-FFF2-40B4-BE49-F238E27FC236}">
                <a16:creationId xmlns:a16="http://schemas.microsoft.com/office/drawing/2014/main" id="{5EDEF6C8-81DF-4D71-B78E-7BBE7BF3BE81}"/>
              </a:ext>
            </a:extLst>
          </p:cNvPr>
          <p:cNvSpPr/>
          <p:nvPr/>
        </p:nvSpPr>
        <p:spPr>
          <a:xfrm rot="5400000">
            <a:off x="7201485" y="5339420"/>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104" name="直接箭头连接符 103">
            <a:extLst>
              <a:ext uri="{FF2B5EF4-FFF2-40B4-BE49-F238E27FC236}">
                <a16:creationId xmlns:a16="http://schemas.microsoft.com/office/drawing/2014/main" id="{4CEE716A-6E71-48D4-9D6D-98998139E99F}"/>
              </a:ext>
            </a:extLst>
          </p:cNvPr>
          <p:cNvCxnSpPr>
            <a:cxnSpLocks/>
          </p:cNvCxnSpPr>
          <p:nvPr/>
        </p:nvCxnSpPr>
        <p:spPr>
          <a:xfrm>
            <a:off x="6828982" y="5416852"/>
            <a:ext cx="5022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a:extLst>
              <a:ext uri="{FF2B5EF4-FFF2-40B4-BE49-F238E27FC236}">
                <a16:creationId xmlns:a16="http://schemas.microsoft.com/office/drawing/2014/main" id="{16A4E2A3-3586-406A-B049-F270B4DA16DD}"/>
              </a:ext>
            </a:extLst>
          </p:cNvPr>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08" name="组合 107">
            <a:extLst>
              <a:ext uri="{FF2B5EF4-FFF2-40B4-BE49-F238E27FC236}">
                <a16:creationId xmlns:a16="http://schemas.microsoft.com/office/drawing/2014/main" id="{B2901777-0684-41A8-BB63-8CC3121BB4DC}"/>
              </a:ext>
            </a:extLst>
          </p:cNvPr>
          <p:cNvGrpSpPr/>
          <p:nvPr/>
        </p:nvGrpSpPr>
        <p:grpSpPr>
          <a:xfrm>
            <a:off x="327383" y="1092018"/>
            <a:ext cx="4733453" cy="2798529"/>
            <a:chOff x="1325615" y="2413355"/>
            <a:chExt cx="4733453" cy="2798529"/>
          </a:xfrm>
        </p:grpSpPr>
        <p:cxnSp>
          <p:nvCxnSpPr>
            <p:cNvPr id="109" name="直接连接符 108">
              <a:extLst>
                <a:ext uri="{FF2B5EF4-FFF2-40B4-BE49-F238E27FC236}">
                  <a16:creationId xmlns:a16="http://schemas.microsoft.com/office/drawing/2014/main" id="{A0513982-5321-4352-A088-F13C3F923983}"/>
                </a:ext>
              </a:extLst>
            </p:cNvPr>
            <p:cNvCxnSpPr>
              <a:cxnSpLocks/>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58FE7943-1CC5-41E9-B236-D69B290ADD43}"/>
                </a:ext>
              </a:extLst>
            </p:cNvPr>
            <p:cNvCxnSpPr>
              <a:cxnSpLocks/>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C5CF9E7-19E9-4DB5-BF53-32EF6BD13318}"/>
                </a:ext>
              </a:extLst>
            </p:cNvPr>
            <p:cNvCxnSpPr>
              <a:cxnSpLocks/>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E0B223EF-E316-43D8-A97B-B66116B87965}"/>
                </a:ext>
              </a:extLst>
            </p:cNvPr>
            <p:cNvCxnSpPr>
              <a:cxnSpLocks/>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C2643586-766E-4001-BB6A-92DD4DC0A7CF}"/>
                </a:ext>
              </a:extLst>
            </p:cNvPr>
            <p:cNvCxnSpPr>
              <a:cxnSpLocks/>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CDA742A0-7FB2-40FC-B20F-C479F02E91E7}"/>
                </a:ext>
              </a:extLst>
            </p:cNvPr>
            <p:cNvCxnSpPr>
              <a:cxnSpLocks/>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0D26307F-127B-4997-8B3F-3B9919EA8F5C}"/>
                </a:ext>
              </a:extLst>
            </p:cNvPr>
            <p:cNvCxnSpPr>
              <a:cxnSpLocks/>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D645C71C-F2FD-4168-B288-A729045307A1}"/>
                </a:ext>
              </a:extLst>
            </p:cNvPr>
            <p:cNvCxnSpPr>
              <a:cxnSpLocks/>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17" name="文本框 116">
              <a:extLst>
                <a:ext uri="{FF2B5EF4-FFF2-40B4-BE49-F238E27FC236}">
                  <a16:creationId xmlns:a16="http://schemas.microsoft.com/office/drawing/2014/main" id="{5072EEF9-375B-4C0B-91A2-00F7C01D5317}"/>
                </a:ext>
              </a:extLst>
            </p:cNvPr>
            <p:cNvSpPr txBox="1"/>
            <p:nvPr/>
          </p:nvSpPr>
          <p:spPr>
            <a:xfrm>
              <a:off x="1325615"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118" name="直接连接符 117">
              <a:extLst>
                <a:ext uri="{FF2B5EF4-FFF2-40B4-BE49-F238E27FC236}">
                  <a16:creationId xmlns:a16="http://schemas.microsoft.com/office/drawing/2014/main" id="{C39CFC21-FD4F-4790-AD83-D047EB59C007}"/>
                </a:ext>
              </a:extLst>
            </p:cNvPr>
            <p:cNvCxnSpPr>
              <a:cxnSpLocks/>
              <a:stCxn id="117"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19" name="文本框 118">
              <a:extLst>
                <a:ext uri="{FF2B5EF4-FFF2-40B4-BE49-F238E27FC236}">
                  <a16:creationId xmlns:a16="http://schemas.microsoft.com/office/drawing/2014/main" id="{F50C9F7B-5461-406F-ACBB-C2E0250C5C17}"/>
                </a:ext>
              </a:extLst>
            </p:cNvPr>
            <p:cNvSpPr txBox="1"/>
            <p:nvPr/>
          </p:nvSpPr>
          <p:spPr>
            <a:xfrm>
              <a:off x="2903433"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120" name="直接连接符 119">
              <a:extLst>
                <a:ext uri="{FF2B5EF4-FFF2-40B4-BE49-F238E27FC236}">
                  <a16:creationId xmlns:a16="http://schemas.microsoft.com/office/drawing/2014/main" id="{4B7CBD15-4E9A-4F8D-987C-B6F4C5928FC1}"/>
                </a:ext>
              </a:extLst>
            </p:cNvPr>
            <p:cNvCxnSpPr>
              <a:cxnSpLocks/>
              <a:stCxn id="119"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D96FB13D-EBE1-46F9-A49A-FCCC7F49E45A}"/>
                </a:ext>
              </a:extLst>
            </p:cNvPr>
            <p:cNvCxnSpPr>
              <a:cxnSpLocks/>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1B429CCD-470C-4354-A72A-BF93CC78CFEE}"/>
                </a:ext>
              </a:extLst>
            </p:cNvPr>
            <p:cNvCxnSpPr>
              <a:cxnSpLocks/>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C7212E76-4756-472B-AE1E-5C17D75D82AC}"/>
                </a:ext>
              </a:extLst>
            </p:cNvPr>
            <p:cNvCxnSpPr>
              <a:cxnSpLocks/>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24" name="文本框 123">
              <a:extLst>
                <a:ext uri="{FF2B5EF4-FFF2-40B4-BE49-F238E27FC236}">
                  <a16:creationId xmlns:a16="http://schemas.microsoft.com/office/drawing/2014/main" id="{4F99050C-D5A8-49C4-9738-5385502E7344}"/>
                </a:ext>
              </a:extLst>
            </p:cNvPr>
            <p:cNvSpPr txBox="1"/>
            <p:nvPr/>
          </p:nvSpPr>
          <p:spPr>
            <a:xfrm>
              <a:off x="2289285" y="2413355"/>
              <a:ext cx="1228296" cy="369332"/>
            </a:xfrm>
            <a:prstGeom prst="rect">
              <a:avLst/>
            </a:prstGeom>
            <a:noFill/>
          </p:spPr>
          <p:txBody>
            <a:bodyPr wrap="square" rtlCol="0">
              <a:spAutoFit/>
            </a:bodyPr>
            <a:lstStyle/>
            <a:p>
              <a:pPr algn="ctr"/>
              <a:r>
                <a:rPr lang="en-US" altLang="zh-CN"/>
                <a:t>CNT ++</a:t>
              </a:r>
            </a:p>
          </p:txBody>
        </p:sp>
        <p:cxnSp>
          <p:nvCxnSpPr>
            <p:cNvPr id="125" name="直接箭头连接符 124">
              <a:extLst>
                <a:ext uri="{FF2B5EF4-FFF2-40B4-BE49-F238E27FC236}">
                  <a16:creationId xmlns:a16="http://schemas.microsoft.com/office/drawing/2014/main" id="{023B3EF3-C439-4E78-81B0-9AB81D7DA1F0}"/>
                </a:ext>
              </a:extLst>
            </p:cNvPr>
            <p:cNvCxnSpPr>
              <a:cxnSpLocks/>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7DB2A463-AD1A-4C58-8FBA-5B0C5C7F64DE}"/>
                </a:ext>
              </a:extLst>
            </p:cNvPr>
            <p:cNvSpPr txBox="1"/>
            <p:nvPr/>
          </p:nvSpPr>
          <p:spPr>
            <a:xfrm>
              <a:off x="4481250"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127" name="直接连接符 126">
              <a:extLst>
                <a:ext uri="{FF2B5EF4-FFF2-40B4-BE49-F238E27FC236}">
                  <a16:creationId xmlns:a16="http://schemas.microsoft.com/office/drawing/2014/main" id="{DC0FC48E-EA3F-463D-BE0D-6C00B4C54BC7}"/>
                </a:ext>
              </a:extLst>
            </p:cNvPr>
            <p:cNvCxnSpPr>
              <a:cxnSpLocks/>
              <a:stCxn id="126"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28" name="文本框 127">
              <a:extLst>
                <a:ext uri="{FF2B5EF4-FFF2-40B4-BE49-F238E27FC236}">
                  <a16:creationId xmlns:a16="http://schemas.microsoft.com/office/drawing/2014/main" id="{6502F905-E1C6-4C1D-9DA8-2C15A158FFC0}"/>
                </a:ext>
              </a:extLst>
            </p:cNvPr>
            <p:cNvSpPr txBox="1"/>
            <p:nvPr/>
          </p:nvSpPr>
          <p:spPr>
            <a:xfrm>
              <a:off x="3867102" y="2413355"/>
              <a:ext cx="1228296" cy="369332"/>
            </a:xfrm>
            <a:prstGeom prst="rect">
              <a:avLst/>
            </a:prstGeom>
            <a:noFill/>
          </p:spPr>
          <p:txBody>
            <a:bodyPr wrap="square" rtlCol="0">
              <a:spAutoFit/>
            </a:bodyPr>
            <a:lstStyle/>
            <a:p>
              <a:pPr algn="ctr"/>
              <a:r>
                <a:rPr lang="en-US" altLang="zh-CN"/>
                <a:t>CNT ++</a:t>
              </a:r>
            </a:p>
          </p:txBody>
        </p:sp>
        <p:cxnSp>
          <p:nvCxnSpPr>
            <p:cNvPr id="129" name="直接箭头连接符 128">
              <a:extLst>
                <a:ext uri="{FF2B5EF4-FFF2-40B4-BE49-F238E27FC236}">
                  <a16:creationId xmlns:a16="http://schemas.microsoft.com/office/drawing/2014/main" id="{CC4933D8-68F9-414E-96A1-B2FBBA81DF79}"/>
                </a:ext>
              </a:extLst>
            </p:cNvPr>
            <p:cNvCxnSpPr>
              <a:cxnSpLocks/>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2BB63D5-80D8-4EBE-A334-886714C57D49}"/>
                </a:ext>
              </a:extLst>
            </p:cNvPr>
            <p:cNvCxnSpPr>
              <a:cxnSpLocks/>
            </p:cNvCxnSpPr>
            <p:nvPr/>
          </p:nvCxnSpPr>
          <p:spPr>
            <a:xfrm flipV="1">
              <a:off x="2903433"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1" name="文本框 130">
              <a:extLst>
                <a:ext uri="{FF2B5EF4-FFF2-40B4-BE49-F238E27FC236}">
                  <a16:creationId xmlns:a16="http://schemas.microsoft.com/office/drawing/2014/main" id="{FC70D317-4331-4164-9F8E-5E356EC0A592}"/>
                </a:ext>
              </a:extLst>
            </p:cNvPr>
            <p:cNvSpPr txBox="1"/>
            <p:nvPr/>
          </p:nvSpPr>
          <p:spPr>
            <a:xfrm>
              <a:off x="2114523" y="4842552"/>
              <a:ext cx="1577818" cy="369332"/>
            </a:xfrm>
            <a:prstGeom prst="rect">
              <a:avLst/>
            </a:prstGeom>
            <a:noFill/>
          </p:spPr>
          <p:txBody>
            <a:bodyPr wrap="square" rtlCol="0">
              <a:spAutoFit/>
            </a:bodyPr>
            <a:lstStyle/>
            <a:p>
              <a:pPr algn="ctr"/>
              <a:r>
                <a:rPr lang="en-US" altLang="zh-CN"/>
                <a:t>CCR2 = CNT</a:t>
              </a:r>
            </a:p>
          </p:txBody>
        </p:sp>
        <p:cxnSp>
          <p:nvCxnSpPr>
            <p:cNvPr id="132" name="直接连接符 131">
              <a:extLst>
                <a:ext uri="{FF2B5EF4-FFF2-40B4-BE49-F238E27FC236}">
                  <a16:creationId xmlns:a16="http://schemas.microsoft.com/office/drawing/2014/main" id="{7DFB827D-739D-488B-B41A-D1D7B4C9E68F}"/>
                </a:ext>
              </a:extLst>
            </p:cNvPr>
            <p:cNvCxnSpPr>
              <a:cxnSpLocks/>
            </p:cNvCxnSpPr>
            <p:nvPr/>
          </p:nvCxnSpPr>
          <p:spPr>
            <a:xfrm flipV="1">
              <a:off x="4476965"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3" name="文本框 132">
              <a:extLst>
                <a:ext uri="{FF2B5EF4-FFF2-40B4-BE49-F238E27FC236}">
                  <a16:creationId xmlns:a16="http://schemas.microsoft.com/office/drawing/2014/main" id="{C7688592-C3B0-426B-8478-4A8FB9CF1209}"/>
                </a:ext>
              </a:extLst>
            </p:cNvPr>
            <p:cNvSpPr txBox="1"/>
            <p:nvPr/>
          </p:nvSpPr>
          <p:spPr>
            <a:xfrm>
              <a:off x="3688055" y="4842552"/>
              <a:ext cx="1577818" cy="369332"/>
            </a:xfrm>
            <a:prstGeom prst="rect">
              <a:avLst/>
            </a:prstGeom>
            <a:noFill/>
          </p:spPr>
          <p:txBody>
            <a:bodyPr wrap="square" rtlCol="0">
              <a:spAutoFit/>
            </a:bodyPr>
            <a:lstStyle/>
            <a:p>
              <a:pPr algn="ctr"/>
              <a:r>
                <a:rPr lang="en-US" altLang="zh-CN"/>
                <a:t>CCR2 = CNT</a:t>
              </a:r>
            </a:p>
          </p:txBody>
        </p:sp>
      </p:grpSp>
    </p:spTree>
    <p:extLst>
      <p:ext uri="{BB962C8B-B14F-4D97-AF65-F5344CB8AC3E}">
        <p14:creationId xmlns:p14="http://schemas.microsoft.com/office/powerpoint/2010/main" val="256872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片上资源</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外设</a:t>
            </a:r>
          </a:p>
        </p:txBody>
      </p:sp>
      <p:graphicFrame>
        <p:nvGraphicFramePr>
          <p:cNvPr id="3" name="表格 2"/>
          <p:cNvGraphicFramePr>
            <a:graphicFrameLocks noGrp="1"/>
          </p:cNvGraphicFramePr>
          <p:nvPr>
            <p:extLst>
              <p:ext uri="{D42A27DB-BD31-4B8C-83A1-F6EECF244321}">
                <p14:modId xmlns:p14="http://schemas.microsoft.com/office/powerpoint/2010/main" val="3475591673"/>
              </p:ext>
            </p:extLst>
          </p:nvPr>
        </p:nvGraphicFramePr>
        <p:xfrm>
          <a:off x="1169115" y="1041638"/>
          <a:ext cx="10080000" cy="5363995"/>
        </p:xfrm>
        <a:graphic>
          <a:graphicData uri="http://schemas.openxmlformats.org/drawingml/2006/table">
            <a:tbl>
              <a:tblPr firstRow="1" bandRow="1">
                <a:tableStyleId>{93296810-A885-4BE3-A3E7-6D5BEEA58F35}</a:tableStyleId>
              </a:tblPr>
              <a:tblGrid>
                <a:gridCol w="1800000">
                  <a:extLst>
                    <a:ext uri="{9D8B030D-6E8A-4147-A177-3AD203B41FA5}">
                      <a16:colId xmlns:a16="http://schemas.microsoft.com/office/drawing/2014/main" val="2259224108"/>
                    </a:ext>
                  </a:extLst>
                </a:gridCol>
                <a:gridCol w="3240000">
                  <a:extLst>
                    <a:ext uri="{9D8B030D-6E8A-4147-A177-3AD203B41FA5}">
                      <a16:colId xmlns:a16="http://schemas.microsoft.com/office/drawing/2014/main" val="2922595676"/>
                    </a:ext>
                  </a:extLst>
                </a:gridCol>
                <a:gridCol w="1800000">
                  <a:extLst>
                    <a:ext uri="{9D8B030D-6E8A-4147-A177-3AD203B41FA5}">
                      <a16:colId xmlns:a16="http://schemas.microsoft.com/office/drawing/2014/main" val="2920749495"/>
                    </a:ext>
                  </a:extLst>
                </a:gridCol>
                <a:gridCol w="3240000">
                  <a:extLst>
                    <a:ext uri="{9D8B030D-6E8A-4147-A177-3AD203B41FA5}">
                      <a16:colId xmlns:a16="http://schemas.microsoft.com/office/drawing/2014/main" val="2014093513"/>
                    </a:ext>
                  </a:extLst>
                </a:gridCol>
              </a:tblGrid>
              <a:tr h="412615">
                <a:tc>
                  <a:txBody>
                    <a:bodyPr/>
                    <a:lstStyle/>
                    <a:p>
                      <a:pPr algn="ctr"/>
                      <a:r>
                        <a:rPr lang="zh-CN" altLang="en-US" sz="2000"/>
                        <a:t>英文缩写</a:t>
                      </a:r>
                    </a:p>
                  </a:txBody>
                  <a:tcPr anchor="ctr"/>
                </a:tc>
                <a:tc>
                  <a:txBody>
                    <a:bodyPr/>
                    <a:lstStyle/>
                    <a:p>
                      <a:pPr algn="ctr"/>
                      <a:r>
                        <a:rPr lang="zh-CN" altLang="en-US" sz="2000"/>
                        <a:t>名称</a:t>
                      </a:r>
                    </a:p>
                  </a:txBody>
                  <a:tcPr anchor="ctr"/>
                </a:tc>
                <a:tc>
                  <a:txBody>
                    <a:bodyPr/>
                    <a:lstStyle/>
                    <a:p>
                      <a:pPr algn="ctr"/>
                      <a:r>
                        <a:rPr lang="zh-CN" altLang="en-US" sz="2000"/>
                        <a:t>英文缩写</a:t>
                      </a:r>
                    </a:p>
                  </a:txBody>
                  <a:tcPr anchor="ctr"/>
                </a:tc>
                <a:tc>
                  <a:txBody>
                    <a:bodyPr/>
                    <a:lstStyle/>
                    <a:p>
                      <a:pPr algn="ctr"/>
                      <a:r>
                        <a:rPr lang="zh-CN" altLang="en-US" sz="2000"/>
                        <a:t>名称</a:t>
                      </a:r>
                    </a:p>
                  </a:txBody>
                  <a:tcPr anchor="ctr"/>
                </a:tc>
                <a:extLst>
                  <a:ext uri="{0D108BD9-81ED-4DB2-BD59-A6C34878D82A}">
                    <a16:rowId xmlns:a16="http://schemas.microsoft.com/office/drawing/2014/main" val="2243870292"/>
                  </a:ext>
                </a:extLst>
              </a:tr>
              <a:tr h="412615">
                <a:tc>
                  <a:txBody>
                    <a:bodyPr/>
                    <a:lstStyle/>
                    <a:p>
                      <a:pPr algn="ctr"/>
                      <a:r>
                        <a:rPr lang="en-US" altLang="zh-CN" sz="2000"/>
                        <a:t>NVIC</a:t>
                      </a:r>
                      <a:endParaRPr lang="zh-CN" altLang="en-US" sz="2000"/>
                    </a:p>
                  </a:txBody>
                  <a:tcPr anchor="ctr">
                    <a:solidFill>
                      <a:srgbClr val="92D050"/>
                    </a:solidFill>
                  </a:tcPr>
                </a:tc>
                <a:tc>
                  <a:txBody>
                    <a:bodyPr/>
                    <a:lstStyle/>
                    <a:p>
                      <a:pPr algn="ctr"/>
                      <a:r>
                        <a:rPr lang="zh-CN" altLang="en-US" sz="2000"/>
                        <a:t>嵌套向量中断控制器</a:t>
                      </a:r>
                    </a:p>
                  </a:txBody>
                  <a:tcPr anchor="ctr">
                    <a:solidFill>
                      <a:srgbClr val="92D050"/>
                    </a:solidFill>
                  </a:tcPr>
                </a:tc>
                <a:tc>
                  <a:txBody>
                    <a:bodyPr/>
                    <a:lstStyle/>
                    <a:p>
                      <a:pPr algn="ctr"/>
                      <a:r>
                        <a:rPr lang="en-US" altLang="zh-CN" sz="2000"/>
                        <a:t>CAN</a:t>
                      </a:r>
                      <a:endParaRPr lang="zh-CN" altLang="en-US" sz="2000"/>
                    </a:p>
                  </a:txBody>
                  <a:tcPr anchor="ctr"/>
                </a:tc>
                <a:tc>
                  <a:txBody>
                    <a:bodyPr/>
                    <a:lstStyle/>
                    <a:p>
                      <a:pPr algn="ctr"/>
                      <a:r>
                        <a:rPr lang="en-US" altLang="zh-CN" sz="2000"/>
                        <a:t>CAN</a:t>
                      </a:r>
                      <a:r>
                        <a:rPr lang="zh-CN" altLang="en-US" sz="2000"/>
                        <a:t>通信</a:t>
                      </a:r>
                    </a:p>
                  </a:txBody>
                  <a:tcPr anchor="ctr"/>
                </a:tc>
                <a:extLst>
                  <a:ext uri="{0D108BD9-81ED-4DB2-BD59-A6C34878D82A}">
                    <a16:rowId xmlns:a16="http://schemas.microsoft.com/office/drawing/2014/main" val="3994781851"/>
                  </a:ext>
                </a:extLst>
              </a:tr>
              <a:tr h="412615">
                <a:tc>
                  <a:txBody>
                    <a:bodyPr/>
                    <a:lstStyle/>
                    <a:p>
                      <a:pPr algn="ctr"/>
                      <a:r>
                        <a:rPr lang="en-US" altLang="zh-CN" sz="2000"/>
                        <a:t>SysTick</a:t>
                      </a:r>
                      <a:endParaRPr lang="zh-CN" altLang="en-US" sz="2000"/>
                    </a:p>
                  </a:txBody>
                  <a:tcPr anchor="ctr">
                    <a:solidFill>
                      <a:srgbClr val="92D050"/>
                    </a:solidFill>
                  </a:tcPr>
                </a:tc>
                <a:tc>
                  <a:txBody>
                    <a:bodyPr/>
                    <a:lstStyle/>
                    <a:p>
                      <a:pPr algn="ctr"/>
                      <a:r>
                        <a:rPr lang="zh-CN" altLang="en-US" sz="2000"/>
                        <a:t>系统滴答定时器</a:t>
                      </a:r>
                    </a:p>
                  </a:txBody>
                  <a:tcPr anchor="ctr">
                    <a:solidFill>
                      <a:srgbClr val="92D050"/>
                    </a:solidFill>
                  </a:tcPr>
                </a:tc>
                <a:tc>
                  <a:txBody>
                    <a:bodyPr/>
                    <a:lstStyle/>
                    <a:p>
                      <a:pPr algn="ctr"/>
                      <a:r>
                        <a:rPr lang="en-US" altLang="zh-CN" sz="2000"/>
                        <a:t>USB</a:t>
                      </a:r>
                      <a:endParaRPr lang="zh-CN" altLang="en-US" sz="2000"/>
                    </a:p>
                  </a:txBody>
                  <a:tcPr anchor="ctr"/>
                </a:tc>
                <a:tc>
                  <a:txBody>
                    <a:bodyPr/>
                    <a:lstStyle/>
                    <a:p>
                      <a:pPr algn="ctr"/>
                      <a:r>
                        <a:rPr lang="en-US" altLang="zh-CN" sz="2000"/>
                        <a:t>USB</a:t>
                      </a:r>
                      <a:r>
                        <a:rPr lang="zh-CN" altLang="en-US" sz="2000"/>
                        <a:t>通信</a:t>
                      </a:r>
                    </a:p>
                  </a:txBody>
                  <a:tcPr anchor="ctr"/>
                </a:tc>
                <a:extLst>
                  <a:ext uri="{0D108BD9-81ED-4DB2-BD59-A6C34878D82A}">
                    <a16:rowId xmlns:a16="http://schemas.microsoft.com/office/drawing/2014/main" val="3854366681"/>
                  </a:ext>
                </a:extLst>
              </a:tr>
              <a:tr h="412615">
                <a:tc>
                  <a:txBody>
                    <a:bodyPr/>
                    <a:lstStyle/>
                    <a:p>
                      <a:pPr algn="ctr"/>
                      <a:r>
                        <a:rPr lang="en-US" altLang="zh-CN" sz="2000"/>
                        <a:t>RCC</a:t>
                      </a:r>
                      <a:endParaRPr lang="zh-CN" altLang="en-US" sz="2000"/>
                    </a:p>
                  </a:txBody>
                  <a:tcPr anchor="ctr"/>
                </a:tc>
                <a:tc>
                  <a:txBody>
                    <a:bodyPr/>
                    <a:lstStyle/>
                    <a:p>
                      <a:pPr algn="ctr"/>
                      <a:r>
                        <a:rPr lang="zh-CN" altLang="en-US" sz="2000"/>
                        <a:t>复位和时钟控制</a:t>
                      </a:r>
                    </a:p>
                  </a:txBody>
                  <a:tcPr anchor="ctr"/>
                </a:tc>
                <a:tc>
                  <a:txBody>
                    <a:bodyPr/>
                    <a:lstStyle/>
                    <a:p>
                      <a:pPr algn="ctr"/>
                      <a:r>
                        <a:rPr lang="en-US" altLang="zh-CN" sz="2000"/>
                        <a:t>RTC</a:t>
                      </a:r>
                      <a:endParaRPr lang="zh-CN" altLang="en-US" sz="2000"/>
                    </a:p>
                  </a:txBody>
                  <a:tcPr anchor="ctr"/>
                </a:tc>
                <a:tc>
                  <a:txBody>
                    <a:bodyPr/>
                    <a:lstStyle/>
                    <a:p>
                      <a:pPr algn="ctr"/>
                      <a:r>
                        <a:rPr lang="zh-CN" altLang="en-US" sz="2000"/>
                        <a:t>实时时钟</a:t>
                      </a:r>
                    </a:p>
                  </a:txBody>
                  <a:tcPr anchor="ctr"/>
                </a:tc>
                <a:extLst>
                  <a:ext uri="{0D108BD9-81ED-4DB2-BD59-A6C34878D82A}">
                    <a16:rowId xmlns:a16="http://schemas.microsoft.com/office/drawing/2014/main" val="1331621978"/>
                  </a:ext>
                </a:extLst>
              </a:tr>
              <a:tr h="412615">
                <a:tc>
                  <a:txBody>
                    <a:bodyPr/>
                    <a:lstStyle/>
                    <a:p>
                      <a:pPr algn="ctr"/>
                      <a:r>
                        <a:rPr lang="en-US" altLang="zh-CN" sz="2000"/>
                        <a:t>GPIO</a:t>
                      </a:r>
                      <a:endParaRPr lang="zh-CN" altLang="en-US" sz="2000"/>
                    </a:p>
                  </a:txBody>
                  <a:tcPr anchor="ctr"/>
                </a:tc>
                <a:tc>
                  <a:txBody>
                    <a:bodyPr/>
                    <a:lstStyle/>
                    <a:p>
                      <a:pPr algn="ctr"/>
                      <a:r>
                        <a:rPr lang="zh-CN" altLang="en-US" sz="2000"/>
                        <a:t>通用</a:t>
                      </a:r>
                      <a:r>
                        <a:rPr lang="en-US" altLang="zh-CN" sz="2000"/>
                        <a:t>IO</a:t>
                      </a:r>
                      <a:r>
                        <a:rPr lang="zh-CN" altLang="en-US" sz="2000"/>
                        <a:t>口</a:t>
                      </a:r>
                    </a:p>
                  </a:txBody>
                  <a:tcPr anchor="ctr"/>
                </a:tc>
                <a:tc>
                  <a:txBody>
                    <a:bodyPr/>
                    <a:lstStyle/>
                    <a:p>
                      <a:pPr algn="ctr"/>
                      <a:r>
                        <a:rPr lang="en-US" altLang="zh-CN" sz="2000"/>
                        <a:t>CRC</a:t>
                      </a:r>
                      <a:endParaRPr lang="zh-CN" altLang="en-US" sz="2000"/>
                    </a:p>
                  </a:txBody>
                  <a:tcPr anchor="ctr"/>
                </a:tc>
                <a:tc>
                  <a:txBody>
                    <a:bodyPr/>
                    <a:lstStyle/>
                    <a:p>
                      <a:pPr algn="ctr"/>
                      <a:r>
                        <a:rPr lang="en-US" altLang="zh-CN" sz="2000"/>
                        <a:t>CRC</a:t>
                      </a:r>
                      <a:r>
                        <a:rPr lang="zh-CN" altLang="en-US" sz="2000"/>
                        <a:t>校验</a:t>
                      </a:r>
                    </a:p>
                  </a:txBody>
                  <a:tcPr anchor="ctr"/>
                </a:tc>
                <a:extLst>
                  <a:ext uri="{0D108BD9-81ED-4DB2-BD59-A6C34878D82A}">
                    <a16:rowId xmlns:a16="http://schemas.microsoft.com/office/drawing/2014/main" val="1124516054"/>
                  </a:ext>
                </a:extLst>
              </a:tr>
              <a:tr h="412615">
                <a:tc>
                  <a:txBody>
                    <a:bodyPr/>
                    <a:lstStyle/>
                    <a:p>
                      <a:pPr algn="ctr"/>
                      <a:r>
                        <a:rPr lang="en-US" altLang="zh-CN" sz="2000"/>
                        <a:t>AFIO</a:t>
                      </a:r>
                      <a:endParaRPr lang="zh-CN" altLang="en-US" sz="2000"/>
                    </a:p>
                  </a:txBody>
                  <a:tcPr anchor="ctr"/>
                </a:tc>
                <a:tc>
                  <a:txBody>
                    <a:bodyPr/>
                    <a:lstStyle/>
                    <a:p>
                      <a:pPr algn="ctr"/>
                      <a:r>
                        <a:rPr lang="zh-CN" altLang="en-US" sz="2000"/>
                        <a:t>复用</a:t>
                      </a:r>
                      <a:r>
                        <a:rPr lang="en-US" altLang="zh-CN" sz="2000"/>
                        <a:t>IO</a:t>
                      </a:r>
                      <a:r>
                        <a:rPr lang="zh-CN" altLang="en-US" sz="2000"/>
                        <a:t>口</a:t>
                      </a:r>
                    </a:p>
                  </a:txBody>
                  <a:tcPr anchor="ctr"/>
                </a:tc>
                <a:tc>
                  <a:txBody>
                    <a:bodyPr/>
                    <a:lstStyle/>
                    <a:p>
                      <a:pPr algn="ctr"/>
                      <a:r>
                        <a:rPr lang="en-US" altLang="zh-CN" sz="2000"/>
                        <a:t>PWR</a:t>
                      </a:r>
                      <a:endParaRPr lang="zh-CN" altLang="en-US" sz="2000"/>
                    </a:p>
                  </a:txBody>
                  <a:tcPr anchor="ctr"/>
                </a:tc>
                <a:tc>
                  <a:txBody>
                    <a:bodyPr/>
                    <a:lstStyle/>
                    <a:p>
                      <a:pPr algn="ctr"/>
                      <a:r>
                        <a:rPr lang="zh-CN" altLang="en-US" sz="2000"/>
                        <a:t>电源控制</a:t>
                      </a:r>
                    </a:p>
                  </a:txBody>
                  <a:tcPr anchor="ctr"/>
                </a:tc>
                <a:extLst>
                  <a:ext uri="{0D108BD9-81ED-4DB2-BD59-A6C34878D82A}">
                    <a16:rowId xmlns:a16="http://schemas.microsoft.com/office/drawing/2014/main" val="1253591430"/>
                  </a:ext>
                </a:extLst>
              </a:tr>
              <a:tr h="412615">
                <a:tc>
                  <a:txBody>
                    <a:bodyPr/>
                    <a:lstStyle/>
                    <a:p>
                      <a:pPr algn="ctr"/>
                      <a:r>
                        <a:rPr lang="en-US" altLang="zh-CN" sz="2000"/>
                        <a:t>EXTI</a:t>
                      </a:r>
                      <a:endParaRPr lang="zh-CN" altLang="en-US" sz="2000"/>
                    </a:p>
                  </a:txBody>
                  <a:tcPr anchor="ctr"/>
                </a:tc>
                <a:tc>
                  <a:txBody>
                    <a:bodyPr/>
                    <a:lstStyle/>
                    <a:p>
                      <a:pPr algn="ctr"/>
                      <a:r>
                        <a:rPr lang="zh-CN" altLang="en-US" sz="2000"/>
                        <a:t>外部中断</a:t>
                      </a:r>
                    </a:p>
                  </a:txBody>
                  <a:tcPr anchor="ctr"/>
                </a:tc>
                <a:tc>
                  <a:txBody>
                    <a:bodyPr/>
                    <a:lstStyle/>
                    <a:p>
                      <a:pPr algn="ctr"/>
                      <a:r>
                        <a:rPr lang="en-US" altLang="zh-CN" sz="2000"/>
                        <a:t>BKP</a:t>
                      </a:r>
                      <a:endParaRPr lang="zh-CN" altLang="en-US" sz="2000"/>
                    </a:p>
                  </a:txBody>
                  <a:tcPr anchor="ctr"/>
                </a:tc>
                <a:tc>
                  <a:txBody>
                    <a:bodyPr/>
                    <a:lstStyle/>
                    <a:p>
                      <a:pPr algn="ctr"/>
                      <a:r>
                        <a:rPr lang="zh-CN" altLang="en-US" sz="2000"/>
                        <a:t>备份寄存器</a:t>
                      </a:r>
                    </a:p>
                  </a:txBody>
                  <a:tcPr anchor="ctr"/>
                </a:tc>
                <a:extLst>
                  <a:ext uri="{0D108BD9-81ED-4DB2-BD59-A6C34878D82A}">
                    <a16:rowId xmlns:a16="http://schemas.microsoft.com/office/drawing/2014/main" val="2666839070"/>
                  </a:ext>
                </a:extLst>
              </a:tr>
              <a:tr h="412615">
                <a:tc>
                  <a:txBody>
                    <a:bodyPr/>
                    <a:lstStyle/>
                    <a:p>
                      <a:pPr algn="ctr"/>
                      <a:r>
                        <a:rPr lang="en-US" altLang="zh-CN" sz="2000"/>
                        <a:t>TIM</a:t>
                      </a:r>
                      <a:endParaRPr lang="zh-CN" altLang="en-US" sz="2000"/>
                    </a:p>
                  </a:txBody>
                  <a:tcPr anchor="ctr"/>
                </a:tc>
                <a:tc>
                  <a:txBody>
                    <a:bodyPr/>
                    <a:lstStyle/>
                    <a:p>
                      <a:pPr algn="ctr"/>
                      <a:r>
                        <a:rPr lang="zh-CN" altLang="en-US" sz="2000"/>
                        <a:t>定时器</a:t>
                      </a:r>
                    </a:p>
                  </a:txBody>
                  <a:tcPr anchor="ctr"/>
                </a:tc>
                <a:tc>
                  <a:txBody>
                    <a:bodyPr/>
                    <a:lstStyle/>
                    <a:p>
                      <a:pPr algn="ctr"/>
                      <a:r>
                        <a:rPr lang="en-US" altLang="zh-CN" sz="2000"/>
                        <a:t>IWDG</a:t>
                      </a:r>
                      <a:endParaRPr lang="zh-CN" altLang="en-US" sz="2000"/>
                    </a:p>
                  </a:txBody>
                  <a:tcPr anchor="ctr"/>
                </a:tc>
                <a:tc>
                  <a:txBody>
                    <a:bodyPr/>
                    <a:lstStyle/>
                    <a:p>
                      <a:pPr algn="ctr"/>
                      <a:r>
                        <a:rPr lang="zh-CN" altLang="en-US" sz="2000"/>
                        <a:t>独立看门狗</a:t>
                      </a:r>
                    </a:p>
                  </a:txBody>
                  <a:tcPr anchor="ctr"/>
                </a:tc>
                <a:extLst>
                  <a:ext uri="{0D108BD9-81ED-4DB2-BD59-A6C34878D82A}">
                    <a16:rowId xmlns:a16="http://schemas.microsoft.com/office/drawing/2014/main" val="2227282332"/>
                  </a:ext>
                </a:extLst>
              </a:tr>
              <a:tr h="412615">
                <a:tc>
                  <a:txBody>
                    <a:bodyPr/>
                    <a:lstStyle/>
                    <a:p>
                      <a:pPr algn="ctr"/>
                      <a:r>
                        <a:rPr lang="en-US" altLang="zh-CN" sz="2000"/>
                        <a:t>ADC</a:t>
                      </a:r>
                      <a:endParaRPr lang="zh-CN" altLang="en-US" sz="2000"/>
                    </a:p>
                  </a:txBody>
                  <a:tcPr anchor="ctr"/>
                </a:tc>
                <a:tc>
                  <a:txBody>
                    <a:bodyPr/>
                    <a:lstStyle/>
                    <a:p>
                      <a:pPr algn="ctr"/>
                      <a:r>
                        <a:rPr lang="zh-CN" altLang="en-US" sz="2000"/>
                        <a:t>模数转换器</a:t>
                      </a:r>
                    </a:p>
                  </a:txBody>
                  <a:tcPr anchor="ctr"/>
                </a:tc>
                <a:tc>
                  <a:txBody>
                    <a:bodyPr/>
                    <a:lstStyle/>
                    <a:p>
                      <a:pPr algn="ctr"/>
                      <a:r>
                        <a:rPr lang="en-US" altLang="zh-CN" sz="2000"/>
                        <a:t>WWDG</a:t>
                      </a:r>
                      <a:endParaRPr lang="zh-CN" altLang="en-US" sz="2000"/>
                    </a:p>
                  </a:txBody>
                  <a:tcPr anchor="ctr"/>
                </a:tc>
                <a:tc>
                  <a:txBody>
                    <a:bodyPr/>
                    <a:lstStyle/>
                    <a:p>
                      <a:pPr algn="ctr"/>
                      <a:r>
                        <a:rPr lang="zh-CN" altLang="en-US" sz="2000"/>
                        <a:t>窗口看门狗</a:t>
                      </a:r>
                    </a:p>
                  </a:txBody>
                  <a:tcPr anchor="ctr"/>
                </a:tc>
                <a:extLst>
                  <a:ext uri="{0D108BD9-81ED-4DB2-BD59-A6C34878D82A}">
                    <a16:rowId xmlns:a16="http://schemas.microsoft.com/office/drawing/2014/main" val="3995117542"/>
                  </a:ext>
                </a:extLst>
              </a:tr>
              <a:tr h="412615">
                <a:tc>
                  <a:txBody>
                    <a:bodyPr/>
                    <a:lstStyle/>
                    <a:p>
                      <a:pPr algn="ctr"/>
                      <a:r>
                        <a:rPr lang="en-US" altLang="zh-CN" sz="2000"/>
                        <a:t>DMA</a:t>
                      </a:r>
                      <a:endParaRPr lang="zh-CN" altLang="en-US" sz="2000"/>
                    </a:p>
                  </a:txBody>
                  <a:tcPr anchor="ctr"/>
                </a:tc>
                <a:tc>
                  <a:txBody>
                    <a:bodyPr/>
                    <a:lstStyle/>
                    <a:p>
                      <a:pPr algn="ctr"/>
                      <a:r>
                        <a:rPr lang="zh-CN" altLang="en-US" sz="2000"/>
                        <a:t>直接内存访问</a:t>
                      </a:r>
                    </a:p>
                  </a:txBody>
                  <a:tcPr anchor="ctr"/>
                </a:tc>
                <a:tc>
                  <a:txBody>
                    <a:bodyPr/>
                    <a:lstStyle/>
                    <a:p>
                      <a:pPr algn="ctr"/>
                      <a:r>
                        <a:rPr lang="en-US" altLang="zh-CN" sz="2000"/>
                        <a:t>DAC</a:t>
                      </a:r>
                      <a:endParaRPr lang="zh-CN" altLang="en-US" sz="2000"/>
                    </a:p>
                  </a:txBody>
                  <a:tcPr anchor="ctr"/>
                </a:tc>
                <a:tc>
                  <a:txBody>
                    <a:bodyPr/>
                    <a:lstStyle/>
                    <a:p>
                      <a:pPr algn="ctr"/>
                      <a:r>
                        <a:rPr lang="zh-CN" altLang="en-US" sz="2000"/>
                        <a:t>数模转换器</a:t>
                      </a:r>
                    </a:p>
                  </a:txBody>
                  <a:tcPr anchor="ctr"/>
                </a:tc>
                <a:extLst>
                  <a:ext uri="{0D108BD9-81ED-4DB2-BD59-A6C34878D82A}">
                    <a16:rowId xmlns:a16="http://schemas.microsoft.com/office/drawing/2014/main" val="1439298019"/>
                  </a:ext>
                </a:extLst>
              </a:tr>
              <a:tr h="412615">
                <a:tc>
                  <a:txBody>
                    <a:bodyPr/>
                    <a:lstStyle/>
                    <a:p>
                      <a:pPr algn="ctr"/>
                      <a:r>
                        <a:rPr lang="en-US" altLang="zh-CN" sz="2000"/>
                        <a:t>USART</a:t>
                      </a:r>
                      <a:endParaRPr lang="zh-CN" altLang="en-US" sz="2000"/>
                    </a:p>
                  </a:txBody>
                  <a:tcPr anchor="ctr"/>
                </a:tc>
                <a:tc>
                  <a:txBody>
                    <a:bodyPr/>
                    <a:lstStyle/>
                    <a:p>
                      <a:pPr algn="ctr"/>
                      <a:r>
                        <a:rPr lang="zh-CN" altLang="en-US" sz="2000"/>
                        <a:t>同步</a:t>
                      </a:r>
                      <a:r>
                        <a:rPr lang="en-US" altLang="zh-CN" sz="2000"/>
                        <a:t>/</a:t>
                      </a:r>
                      <a:r>
                        <a:rPr lang="zh-CN" altLang="en-US" sz="2000"/>
                        <a:t>异步串口通信</a:t>
                      </a:r>
                    </a:p>
                  </a:txBody>
                  <a:tcPr anchor="ctr"/>
                </a:tc>
                <a:tc>
                  <a:txBody>
                    <a:bodyPr/>
                    <a:lstStyle/>
                    <a:p>
                      <a:pPr algn="ctr"/>
                      <a:r>
                        <a:rPr lang="en-US" altLang="zh-CN" sz="2000"/>
                        <a:t>SDIO</a:t>
                      </a:r>
                      <a:endParaRPr lang="zh-CN" altLang="en-US" sz="2000"/>
                    </a:p>
                  </a:txBody>
                  <a:tcPr anchor="ctr"/>
                </a:tc>
                <a:tc>
                  <a:txBody>
                    <a:bodyPr/>
                    <a:lstStyle/>
                    <a:p>
                      <a:pPr algn="ctr"/>
                      <a:r>
                        <a:rPr lang="en-US" altLang="zh-CN" sz="2000"/>
                        <a:t>SD</a:t>
                      </a:r>
                      <a:r>
                        <a:rPr lang="zh-CN" altLang="en-US" sz="2000"/>
                        <a:t>卡接口</a:t>
                      </a:r>
                    </a:p>
                  </a:txBody>
                  <a:tcPr anchor="ctr"/>
                </a:tc>
                <a:extLst>
                  <a:ext uri="{0D108BD9-81ED-4DB2-BD59-A6C34878D82A}">
                    <a16:rowId xmlns:a16="http://schemas.microsoft.com/office/drawing/2014/main" val="1101282911"/>
                  </a:ext>
                </a:extLst>
              </a:tr>
              <a:tr h="412615">
                <a:tc>
                  <a:txBody>
                    <a:bodyPr/>
                    <a:lstStyle/>
                    <a:p>
                      <a:pPr algn="ctr"/>
                      <a:r>
                        <a:rPr lang="en-US" altLang="zh-CN" sz="2000"/>
                        <a:t>I2C</a:t>
                      </a:r>
                      <a:endParaRPr lang="zh-CN" altLang="en-US" sz="2000"/>
                    </a:p>
                  </a:txBody>
                  <a:tcPr anchor="ctr"/>
                </a:tc>
                <a:tc>
                  <a:txBody>
                    <a:bodyPr/>
                    <a:lstStyle/>
                    <a:p>
                      <a:pPr algn="ctr"/>
                      <a:r>
                        <a:rPr lang="en-US" altLang="zh-CN" sz="2000"/>
                        <a:t>I2C</a:t>
                      </a:r>
                      <a:r>
                        <a:rPr lang="zh-CN" altLang="en-US" sz="2000"/>
                        <a:t>通信</a:t>
                      </a:r>
                    </a:p>
                  </a:txBody>
                  <a:tcPr anchor="ctr"/>
                </a:tc>
                <a:tc>
                  <a:txBody>
                    <a:bodyPr/>
                    <a:lstStyle/>
                    <a:p>
                      <a:pPr algn="ctr"/>
                      <a:r>
                        <a:rPr lang="en-US" altLang="zh-CN" sz="2000"/>
                        <a:t>FSMC</a:t>
                      </a:r>
                      <a:endParaRPr lang="zh-CN" altLang="en-US" sz="2000"/>
                    </a:p>
                  </a:txBody>
                  <a:tcPr anchor="ctr"/>
                </a:tc>
                <a:tc>
                  <a:txBody>
                    <a:bodyPr/>
                    <a:lstStyle/>
                    <a:p>
                      <a:pPr algn="ctr"/>
                      <a:r>
                        <a:rPr lang="zh-CN" altLang="en-US" sz="2000"/>
                        <a:t>可变静态存储控制器</a:t>
                      </a:r>
                    </a:p>
                  </a:txBody>
                  <a:tcPr anchor="ctr"/>
                </a:tc>
                <a:extLst>
                  <a:ext uri="{0D108BD9-81ED-4DB2-BD59-A6C34878D82A}">
                    <a16:rowId xmlns:a16="http://schemas.microsoft.com/office/drawing/2014/main" val="4074517499"/>
                  </a:ext>
                </a:extLst>
              </a:tr>
              <a:tr h="412615">
                <a:tc>
                  <a:txBody>
                    <a:bodyPr/>
                    <a:lstStyle/>
                    <a:p>
                      <a:pPr algn="ctr"/>
                      <a:r>
                        <a:rPr lang="en-US" altLang="zh-CN" sz="2000"/>
                        <a:t>SPI</a:t>
                      </a:r>
                      <a:endParaRPr lang="zh-CN" altLang="en-US" sz="2000"/>
                    </a:p>
                  </a:txBody>
                  <a:tcPr anchor="ctr"/>
                </a:tc>
                <a:tc>
                  <a:txBody>
                    <a:bodyPr/>
                    <a:lstStyle/>
                    <a:p>
                      <a:pPr algn="ctr"/>
                      <a:r>
                        <a:rPr lang="en-US" altLang="zh-CN" sz="2000"/>
                        <a:t>SPI</a:t>
                      </a:r>
                      <a:r>
                        <a:rPr lang="zh-CN" altLang="en-US" sz="2000"/>
                        <a:t>通信</a:t>
                      </a:r>
                    </a:p>
                  </a:txBody>
                  <a:tcPr anchor="ctr"/>
                </a:tc>
                <a:tc>
                  <a:txBody>
                    <a:bodyPr/>
                    <a:lstStyle/>
                    <a:p>
                      <a:pPr algn="ctr"/>
                      <a:r>
                        <a:rPr lang="en-US" altLang="zh-CN" sz="2000"/>
                        <a:t>USB OTG</a:t>
                      </a:r>
                      <a:endParaRPr lang="zh-CN" altLang="en-US" sz="2000"/>
                    </a:p>
                  </a:txBody>
                  <a:tcPr anchor="ctr"/>
                </a:tc>
                <a:tc>
                  <a:txBody>
                    <a:bodyPr/>
                    <a:lstStyle/>
                    <a:p>
                      <a:pPr algn="ctr"/>
                      <a:r>
                        <a:rPr lang="en-US" altLang="zh-CN" sz="2000"/>
                        <a:t>USB</a:t>
                      </a:r>
                      <a:r>
                        <a:rPr lang="zh-CN" altLang="en-US" sz="2000"/>
                        <a:t>主机接口</a:t>
                      </a:r>
                    </a:p>
                  </a:txBody>
                  <a:tcPr anchor="ctr"/>
                </a:tc>
                <a:extLst>
                  <a:ext uri="{0D108BD9-81ED-4DB2-BD59-A6C34878D82A}">
                    <a16:rowId xmlns:a16="http://schemas.microsoft.com/office/drawing/2014/main" val="3559301075"/>
                  </a:ext>
                </a:extLst>
              </a:tr>
            </a:tbl>
          </a:graphicData>
        </a:graphic>
      </p:graphicFrame>
    </p:spTree>
    <p:extLst>
      <p:ext uri="{BB962C8B-B14F-4D97-AF65-F5344CB8AC3E}">
        <p14:creationId xmlns:p14="http://schemas.microsoft.com/office/powerpoint/2010/main" val="1374641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Encoder Interface </a:t>
            </a:r>
            <a:r>
              <a:rPr lang="zh-CN" altLang="en-US" sz="2800"/>
              <a:t>编码器接口</a:t>
            </a:r>
            <a:endParaRPr lang="en-US" altLang="zh-CN" sz="2800"/>
          </a:p>
          <a:p>
            <a:pPr marL="457200" indent="-457200">
              <a:buFont typeface="Arial" panose="020B0604020202020204" pitchFamily="34" charset="0"/>
              <a:buChar char="•"/>
            </a:pPr>
            <a:r>
              <a:rPr lang="zh-CN" altLang="en-US" sz="2800"/>
              <a:t>编码器接口可接收增量（正交）编码器的信号，根据编码器旋转产生的正交信号脉冲，自动控制</a:t>
            </a:r>
            <a:r>
              <a:rPr lang="en-US" altLang="zh-CN" sz="2800"/>
              <a:t>CNT</a:t>
            </a:r>
            <a:r>
              <a:rPr lang="zh-CN" altLang="en-US" sz="2800"/>
              <a:t>自增或自减，从而指示编码器的位置、旋转方向和旋转速度</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1</a:t>
            </a:r>
            <a:r>
              <a:rPr lang="zh-CN" altLang="en-US" sz="2800"/>
              <a:t>个编码器接口</a:t>
            </a:r>
            <a:endParaRPr lang="en-US" altLang="zh-CN" sz="2800"/>
          </a:p>
          <a:p>
            <a:pPr marL="457200" indent="-457200">
              <a:buFont typeface="Arial" panose="020B0604020202020204" pitchFamily="34" charset="0"/>
              <a:buChar char="•"/>
            </a:pPr>
            <a:r>
              <a:rPr lang="zh-CN" altLang="en-US" sz="2800"/>
              <a:t>两个输入引脚借用了输入捕获的通道</a:t>
            </a:r>
            <a:r>
              <a:rPr lang="en-US" altLang="zh-CN" sz="2800"/>
              <a:t>1</a:t>
            </a:r>
            <a:r>
              <a:rPr lang="zh-CN" altLang="en-US" sz="2800"/>
              <a:t>和通道</a:t>
            </a:r>
            <a:r>
              <a:rPr lang="en-US" altLang="zh-CN" sz="2800"/>
              <a:t>2</a:t>
            </a:r>
          </a:p>
        </p:txBody>
      </p:sp>
    </p:spTree>
    <p:extLst>
      <p:ext uri="{BB962C8B-B14F-4D97-AF65-F5344CB8AC3E}">
        <p14:creationId xmlns:p14="http://schemas.microsoft.com/office/powerpoint/2010/main" val="7824247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正交编码器</a:t>
            </a:r>
          </a:p>
        </p:txBody>
      </p:sp>
      <p:grpSp>
        <p:nvGrpSpPr>
          <p:cNvPr id="56" name="组合 55">
            <a:extLst>
              <a:ext uri="{FF2B5EF4-FFF2-40B4-BE49-F238E27FC236}">
                <a16:creationId xmlns:a16="http://schemas.microsoft.com/office/drawing/2014/main" id="{BFD78E89-8DAE-49FA-A26D-3EB2C2DA72E0}"/>
              </a:ext>
            </a:extLst>
          </p:cNvPr>
          <p:cNvGrpSpPr/>
          <p:nvPr/>
        </p:nvGrpSpPr>
        <p:grpSpPr>
          <a:xfrm>
            <a:off x="3115750" y="1870104"/>
            <a:ext cx="4092269" cy="1076273"/>
            <a:chOff x="1696079" y="2144217"/>
            <a:chExt cx="4092269" cy="1076273"/>
          </a:xfrm>
        </p:grpSpPr>
        <p:cxnSp>
          <p:nvCxnSpPr>
            <p:cNvPr id="7" name="直接连接符 6">
              <a:extLst>
                <a:ext uri="{FF2B5EF4-FFF2-40B4-BE49-F238E27FC236}">
                  <a16:creationId xmlns:a16="http://schemas.microsoft.com/office/drawing/2014/main" id="{FDFB41FA-3C66-4646-9C79-9A207BFBA92D}"/>
                </a:ext>
              </a:extLst>
            </p:cNvPr>
            <p:cNvCxnSpPr>
              <a:cxnSpLocks/>
            </p:cNvCxnSpPr>
            <p:nvPr/>
          </p:nvCxnSpPr>
          <p:spPr>
            <a:xfrm>
              <a:off x="212700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33B3DEFD-44FD-4ECD-96B7-4DDA19ACB898}"/>
                </a:ext>
              </a:extLst>
            </p:cNvPr>
            <p:cNvCxnSpPr>
              <a:cxnSpLocks/>
            </p:cNvCxnSpPr>
            <p:nvPr/>
          </p:nvCxnSpPr>
          <p:spPr>
            <a:xfrm rot="5400000">
              <a:off x="234214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E3A6839E-B614-4548-904F-3533B653C040}"/>
                </a:ext>
              </a:extLst>
            </p:cNvPr>
            <p:cNvCxnSpPr>
              <a:cxnSpLocks/>
            </p:cNvCxnSpPr>
            <p:nvPr/>
          </p:nvCxnSpPr>
          <p:spPr>
            <a:xfrm>
              <a:off x="2557284"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C91D17C9-753F-4484-BC5B-8ACBA18BC40F}"/>
                </a:ext>
              </a:extLst>
            </p:cNvPr>
            <p:cNvCxnSpPr>
              <a:cxnSpLocks/>
            </p:cNvCxnSpPr>
            <p:nvPr/>
          </p:nvCxnSpPr>
          <p:spPr>
            <a:xfrm rot="5400000">
              <a:off x="277179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9FE6D370-CC95-4A4C-A15D-74B5F1F8B6D7}"/>
                </a:ext>
              </a:extLst>
            </p:cNvPr>
            <p:cNvCxnSpPr>
              <a:cxnSpLocks/>
            </p:cNvCxnSpPr>
            <p:nvPr/>
          </p:nvCxnSpPr>
          <p:spPr>
            <a:xfrm>
              <a:off x="2987569"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89A06F98-8467-4985-9A49-B0983DD73BC6}"/>
                </a:ext>
              </a:extLst>
            </p:cNvPr>
            <p:cNvCxnSpPr>
              <a:cxnSpLocks/>
            </p:cNvCxnSpPr>
            <p:nvPr/>
          </p:nvCxnSpPr>
          <p:spPr>
            <a:xfrm rot="5400000">
              <a:off x="320271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2C236FAB-CD68-4D12-B699-7D635ED5D484}"/>
                </a:ext>
              </a:extLst>
            </p:cNvPr>
            <p:cNvCxnSpPr>
              <a:cxnSpLocks/>
            </p:cNvCxnSpPr>
            <p:nvPr/>
          </p:nvCxnSpPr>
          <p:spPr>
            <a:xfrm>
              <a:off x="341785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0BAD0CC-57D3-47BC-837F-5FF48B081087}"/>
                </a:ext>
              </a:extLst>
            </p:cNvPr>
            <p:cNvCxnSpPr>
              <a:cxnSpLocks/>
            </p:cNvCxnSpPr>
            <p:nvPr/>
          </p:nvCxnSpPr>
          <p:spPr>
            <a:xfrm rot="5400000">
              <a:off x="3632995"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FE1D595-567F-4281-A640-2394077E2818}"/>
                </a:ext>
              </a:extLst>
            </p:cNvPr>
            <p:cNvCxnSpPr>
              <a:cxnSpLocks/>
            </p:cNvCxnSpPr>
            <p:nvPr/>
          </p:nvCxnSpPr>
          <p:spPr>
            <a:xfrm>
              <a:off x="3848137"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0B69E41B-08B2-4895-9C99-E167EEDA3B6C}"/>
                </a:ext>
              </a:extLst>
            </p:cNvPr>
            <p:cNvCxnSpPr>
              <a:cxnSpLocks/>
            </p:cNvCxnSpPr>
            <p:nvPr/>
          </p:nvCxnSpPr>
          <p:spPr>
            <a:xfrm rot="5400000">
              <a:off x="191185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41B0AD35-5F43-4464-9838-04A4FA7A6944}"/>
                </a:ext>
              </a:extLst>
            </p:cNvPr>
            <p:cNvCxnSpPr>
              <a:cxnSpLocks/>
            </p:cNvCxnSpPr>
            <p:nvPr/>
          </p:nvCxnSpPr>
          <p:spPr>
            <a:xfrm>
              <a:off x="1696714" y="2575622"/>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53445861-1463-4364-B761-4EA7806E4C58}"/>
                </a:ext>
              </a:extLst>
            </p:cNvPr>
            <p:cNvCxnSpPr>
              <a:cxnSpLocks/>
            </p:cNvCxnSpPr>
            <p:nvPr/>
          </p:nvCxnSpPr>
          <p:spPr>
            <a:xfrm rot="5400000">
              <a:off x="4063279"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33127C56-A1D4-4836-B810-65A10CDEBBA7}"/>
                </a:ext>
              </a:extLst>
            </p:cNvPr>
            <p:cNvCxnSpPr>
              <a:cxnSpLocks/>
            </p:cNvCxnSpPr>
            <p:nvPr/>
          </p:nvCxnSpPr>
          <p:spPr>
            <a:xfrm>
              <a:off x="4278421"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2FAEC900-A7F3-4B8E-A0E9-679116326869}"/>
                </a:ext>
              </a:extLst>
            </p:cNvPr>
            <p:cNvCxnSpPr>
              <a:cxnSpLocks/>
            </p:cNvCxnSpPr>
            <p:nvPr/>
          </p:nvCxnSpPr>
          <p:spPr>
            <a:xfrm rot="5400000">
              <a:off x="4493563"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985D80AA-9C2A-43F6-8DE8-58F1F6041402}"/>
                </a:ext>
              </a:extLst>
            </p:cNvPr>
            <p:cNvCxnSpPr>
              <a:cxnSpLocks/>
            </p:cNvCxnSpPr>
            <p:nvPr/>
          </p:nvCxnSpPr>
          <p:spPr>
            <a:xfrm>
              <a:off x="470870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6DD4C4D-2331-4954-A5F2-26D3C3546E17}"/>
                </a:ext>
              </a:extLst>
            </p:cNvPr>
            <p:cNvCxnSpPr>
              <a:cxnSpLocks/>
            </p:cNvCxnSpPr>
            <p:nvPr/>
          </p:nvCxnSpPr>
          <p:spPr>
            <a:xfrm>
              <a:off x="234607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B57F6B1C-E316-42B1-B8DC-31861377F37D}"/>
                </a:ext>
              </a:extLst>
            </p:cNvPr>
            <p:cNvCxnSpPr>
              <a:cxnSpLocks/>
            </p:cNvCxnSpPr>
            <p:nvPr/>
          </p:nvCxnSpPr>
          <p:spPr>
            <a:xfrm rot="5400000">
              <a:off x="256121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783A9109-C65A-416D-91C9-3FA0F57EFBB3}"/>
                </a:ext>
              </a:extLst>
            </p:cNvPr>
            <p:cNvCxnSpPr>
              <a:cxnSpLocks/>
            </p:cNvCxnSpPr>
            <p:nvPr/>
          </p:nvCxnSpPr>
          <p:spPr>
            <a:xfrm>
              <a:off x="2776359"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360C6F4E-D0AC-4897-A15D-4233461A2C3F}"/>
                </a:ext>
              </a:extLst>
            </p:cNvPr>
            <p:cNvCxnSpPr>
              <a:cxnSpLocks/>
            </p:cNvCxnSpPr>
            <p:nvPr/>
          </p:nvCxnSpPr>
          <p:spPr>
            <a:xfrm rot="5400000">
              <a:off x="299086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CDB4D4A3-C808-48DC-851F-0D1F6BCBD4B3}"/>
                </a:ext>
              </a:extLst>
            </p:cNvPr>
            <p:cNvCxnSpPr>
              <a:cxnSpLocks/>
            </p:cNvCxnSpPr>
            <p:nvPr/>
          </p:nvCxnSpPr>
          <p:spPr>
            <a:xfrm>
              <a:off x="3206644"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52BB3B4D-FFB3-40BF-82E3-4080EAF6C672}"/>
                </a:ext>
              </a:extLst>
            </p:cNvPr>
            <p:cNvCxnSpPr>
              <a:cxnSpLocks/>
            </p:cNvCxnSpPr>
            <p:nvPr/>
          </p:nvCxnSpPr>
          <p:spPr>
            <a:xfrm rot="5400000">
              <a:off x="342178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69C669B1-F724-447B-AFBF-E4531733AFFC}"/>
                </a:ext>
              </a:extLst>
            </p:cNvPr>
            <p:cNvCxnSpPr>
              <a:cxnSpLocks/>
            </p:cNvCxnSpPr>
            <p:nvPr/>
          </p:nvCxnSpPr>
          <p:spPr>
            <a:xfrm>
              <a:off x="3636928"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560186C4-983A-4560-9A08-4BD483C85EED}"/>
                </a:ext>
              </a:extLst>
            </p:cNvPr>
            <p:cNvCxnSpPr>
              <a:cxnSpLocks/>
            </p:cNvCxnSpPr>
            <p:nvPr/>
          </p:nvCxnSpPr>
          <p:spPr>
            <a:xfrm rot="5400000">
              <a:off x="3852070"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519108A8-5182-4126-A49D-7C34CF142BFA}"/>
                </a:ext>
              </a:extLst>
            </p:cNvPr>
            <p:cNvCxnSpPr>
              <a:cxnSpLocks/>
            </p:cNvCxnSpPr>
            <p:nvPr/>
          </p:nvCxnSpPr>
          <p:spPr>
            <a:xfrm>
              <a:off x="4067212"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625FC70B-16C8-4F6E-83BD-910B9F5E3D41}"/>
                </a:ext>
              </a:extLst>
            </p:cNvPr>
            <p:cNvCxnSpPr>
              <a:cxnSpLocks/>
            </p:cNvCxnSpPr>
            <p:nvPr/>
          </p:nvCxnSpPr>
          <p:spPr>
            <a:xfrm rot="5400000">
              <a:off x="213093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A123AE2C-B7BC-42BF-9DE4-2971D1EE16D3}"/>
                </a:ext>
              </a:extLst>
            </p:cNvPr>
            <p:cNvCxnSpPr>
              <a:cxnSpLocks/>
            </p:cNvCxnSpPr>
            <p:nvPr/>
          </p:nvCxnSpPr>
          <p:spPr>
            <a:xfrm>
              <a:off x="1696079" y="3218812"/>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77FD9704-BF07-4C6E-81CC-952E1221D395}"/>
                </a:ext>
              </a:extLst>
            </p:cNvPr>
            <p:cNvCxnSpPr>
              <a:cxnSpLocks/>
            </p:cNvCxnSpPr>
            <p:nvPr/>
          </p:nvCxnSpPr>
          <p:spPr>
            <a:xfrm rot="5400000">
              <a:off x="4282354"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8790825F-1004-43D2-8B8E-69B416D636D3}"/>
                </a:ext>
              </a:extLst>
            </p:cNvPr>
            <p:cNvCxnSpPr>
              <a:cxnSpLocks/>
            </p:cNvCxnSpPr>
            <p:nvPr/>
          </p:nvCxnSpPr>
          <p:spPr>
            <a:xfrm>
              <a:off x="4497496"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2337B102-B70B-42E4-99B9-323ED0A2DE01}"/>
                </a:ext>
              </a:extLst>
            </p:cNvPr>
            <p:cNvCxnSpPr>
              <a:cxnSpLocks/>
            </p:cNvCxnSpPr>
            <p:nvPr/>
          </p:nvCxnSpPr>
          <p:spPr>
            <a:xfrm rot="5400000">
              <a:off x="4712638"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FE433E07-7E5F-4E58-B6B3-99E45943A70E}"/>
                </a:ext>
              </a:extLst>
            </p:cNvPr>
            <p:cNvCxnSpPr>
              <a:cxnSpLocks/>
            </p:cNvCxnSpPr>
            <p:nvPr/>
          </p:nvCxnSpPr>
          <p:spPr>
            <a:xfrm>
              <a:off x="492778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6E9201E7-7EE3-4F2A-8C1E-2E37DF5EFE12}"/>
                </a:ext>
              </a:extLst>
            </p:cNvPr>
            <p:cNvCxnSpPr>
              <a:cxnSpLocks/>
            </p:cNvCxnSpPr>
            <p:nvPr/>
          </p:nvCxnSpPr>
          <p:spPr>
            <a:xfrm rot="5400000">
              <a:off x="492384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11AB93DB-C250-48C2-974B-9EB7A34EA294}"/>
                </a:ext>
              </a:extLst>
            </p:cNvPr>
            <p:cNvCxnSpPr>
              <a:cxnSpLocks/>
            </p:cNvCxnSpPr>
            <p:nvPr/>
          </p:nvCxnSpPr>
          <p:spPr>
            <a:xfrm>
              <a:off x="5142922"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F17A7AA0-EF0F-4A62-8FBB-EA45217093AD}"/>
                </a:ext>
              </a:extLst>
            </p:cNvPr>
            <p:cNvCxnSpPr>
              <a:cxnSpLocks/>
            </p:cNvCxnSpPr>
            <p:nvPr/>
          </p:nvCxnSpPr>
          <p:spPr>
            <a:xfrm rot="5400000">
              <a:off x="5142921"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E278DB46-B38C-45CD-9BCE-E8513C77FD5E}"/>
                </a:ext>
              </a:extLst>
            </p:cNvPr>
            <p:cNvCxnSpPr>
              <a:cxnSpLocks/>
            </p:cNvCxnSpPr>
            <p:nvPr/>
          </p:nvCxnSpPr>
          <p:spPr>
            <a:xfrm>
              <a:off x="535806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57" name="文本框 56">
            <a:extLst>
              <a:ext uri="{FF2B5EF4-FFF2-40B4-BE49-F238E27FC236}">
                <a16:creationId xmlns:a16="http://schemas.microsoft.com/office/drawing/2014/main" id="{701AA908-74E4-4DF0-8FA7-BC2311A6D194}"/>
              </a:ext>
            </a:extLst>
          </p:cNvPr>
          <p:cNvSpPr txBox="1"/>
          <p:nvPr/>
        </p:nvSpPr>
        <p:spPr>
          <a:xfrm>
            <a:off x="2092597" y="180564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58" name="文本框 57">
            <a:extLst>
              <a:ext uri="{FF2B5EF4-FFF2-40B4-BE49-F238E27FC236}">
                <a16:creationId xmlns:a16="http://schemas.microsoft.com/office/drawing/2014/main" id="{571D11D1-5A52-483C-8125-C540ADD4F4C9}"/>
              </a:ext>
            </a:extLst>
          </p:cNvPr>
          <p:cNvSpPr txBox="1"/>
          <p:nvPr/>
        </p:nvSpPr>
        <p:spPr>
          <a:xfrm>
            <a:off x="2092597" y="244939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59" name="文本框 58">
            <a:extLst>
              <a:ext uri="{FF2B5EF4-FFF2-40B4-BE49-F238E27FC236}">
                <a16:creationId xmlns:a16="http://schemas.microsoft.com/office/drawing/2014/main" id="{2252E9AB-7794-4055-8464-12B23F6E6A4C}"/>
              </a:ext>
            </a:extLst>
          </p:cNvPr>
          <p:cNvSpPr txBox="1"/>
          <p:nvPr/>
        </p:nvSpPr>
        <p:spPr>
          <a:xfrm>
            <a:off x="1149434" y="2127522"/>
            <a:ext cx="1021822" cy="461665"/>
          </a:xfrm>
          <a:prstGeom prst="rect">
            <a:avLst/>
          </a:prstGeom>
          <a:noFill/>
        </p:spPr>
        <p:txBody>
          <a:bodyPr wrap="square" rtlCol="0">
            <a:spAutoFit/>
          </a:bodyPr>
          <a:lstStyle/>
          <a:p>
            <a:pPr algn="ctr"/>
            <a:r>
              <a:rPr lang="zh-CN" altLang="en-US" sz="2400"/>
              <a:t>正转</a:t>
            </a:r>
            <a:endParaRPr lang="en-US" altLang="zh-CN" sz="2400"/>
          </a:p>
        </p:txBody>
      </p:sp>
      <p:grpSp>
        <p:nvGrpSpPr>
          <p:cNvPr id="60" name="组合 59">
            <a:extLst>
              <a:ext uri="{FF2B5EF4-FFF2-40B4-BE49-F238E27FC236}">
                <a16:creationId xmlns:a16="http://schemas.microsoft.com/office/drawing/2014/main" id="{65A052BB-B529-408A-9593-D95EB640F296}"/>
              </a:ext>
            </a:extLst>
          </p:cNvPr>
          <p:cNvGrpSpPr/>
          <p:nvPr/>
        </p:nvGrpSpPr>
        <p:grpSpPr>
          <a:xfrm>
            <a:off x="3112452" y="4259814"/>
            <a:ext cx="4096202" cy="1076832"/>
            <a:chOff x="1692781" y="2144217"/>
            <a:chExt cx="4096202" cy="1076832"/>
          </a:xfrm>
        </p:grpSpPr>
        <p:cxnSp>
          <p:nvCxnSpPr>
            <p:cNvPr id="61" name="直接连接符 60">
              <a:extLst>
                <a:ext uri="{FF2B5EF4-FFF2-40B4-BE49-F238E27FC236}">
                  <a16:creationId xmlns:a16="http://schemas.microsoft.com/office/drawing/2014/main" id="{8D6E66B9-F252-4E64-BD9B-6820881F5BAF}"/>
                </a:ext>
              </a:extLst>
            </p:cNvPr>
            <p:cNvCxnSpPr>
              <a:cxnSpLocks/>
            </p:cNvCxnSpPr>
            <p:nvPr/>
          </p:nvCxnSpPr>
          <p:spPr>
            <a:xfrm>
              <a:off x="234312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DDC6D080-6ABB-41D9-A2FB-C203043C2BC2}"/>
                </a:ext>
              </a:extLst>
            </p:cNvPr>
            <p:cNvCxnSpPr>
              <a:cxnSpLocks/>
            </p:cNvCxnSpPr>
            <p:nvPr/>
          </p:nvCxnSpPr>
          <p:spPr>
            <a:xfrm rot="5400000">
              <a:off x="255826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61B3535A-B414-49A7-B5FC-2B24F14C9D5D}"/>
                </a:ext>
              </a:extLst>
            </p:cNvPr>
            <p:cNvCxnSpPr>
              <a:cxnSpLocks/>
            </p:cNvCxnSpPr>
            <p:nvPr/>
          </p:nvCxnSpPr>
          <p:spPr>
            <a:xfrm>
              <a:off x="2773409"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603CD542-797B-45A4-BCD0-A08DEC178FFD}"/>
                </a:ext>
              </a:extLst>
            </p:cNvPr>
            <p:cNvCxnSpPr>
              <a:cxnSpLocks/>
            </p:cNvCxnSpPr>
            <p:nvPr/>
          </p:nvCxnSpPr>
          <p:spPr>
            <a:xfrm rot="5400000">
              <a:off x="298791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C78D1AF2-B19D-42C4-B3A4-C1D8AC0CE389}"/>
                </a:ext>
              </a:extLst>
            </p:cNvPr>
            <p:cNvCxnSpPr>
              <a:cxnSpLocks/>
            </p:cNvCxnSpPr>
            <p:nvPr/>
          </p:nvCxnSpPr>
          <p:spPr>
            <a:xfrm>
              <a:off x="3203694"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1A7AEE1C-BD4A-4CD2-988D-1DAD6DB79409}"/>
                </a:ext>
              </a:extLst>
            </p:cNvPr>
            <p:cNvCxnSpPr>
              <a:cxnSpLocks/>
            </p:cNvCxnSpPr>
            <p:nvPr/>
          </p:nvCxnSpPr>
          <p:spPr>
            <a:xfrm rot="5400000">
              <a:off x="341883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55B579FB-748C-49AC-89A2-4772EDB252F4}"/>
                </a:ext>
              </a:extLst>
            </p:cNvPr>
            <p:cNvCxnSpPr>
              <a:cxnSpLocks/>
            </p:cNvCxnSpPr>
            <p:nvPr/>
          </p:nvCxnSpPr>
          <p:spPr>
            <a:xfrm>
              <a:off x="3633978"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0895566F-B18A-4CD2-8153-844698978DDC}"/>
                </a:ext>
              </a:extLst>
            </p:cNvPr>
            <p:cNvCxnSpPr>
              <a:cxnSpLocks/>
            </p:cNvCxnSpPr>
            <p:nvPr/>
          </p:nvCxnSpPr>
          <p:spPr>
            <a:xfrm rot="5400000">
              <a:off x="3849120"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B950F6FA-2CF7-4342-A330-7BF8F6F9EBE6}"/>
                </a:ext>
              </a:extLst>
            </p:cNvPr>
            <p:cNvCxnSpPr>
              <a:cxnSpLocks/>
            </p:cNvCxnSpPr>
            <p:nvPr/>
          </p:nvCxnSpPr>
          <p:spPr>
            <a:xfrm>
              <a:off x="4064262"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609B5A5C-AD7C-45A8-ACB7-C683473977EA}"/>
                </a:ext>
              </a:extLst>
            </p:cNvPr>
            <p:cNvCxnSpPr>
              <a:cxnSpLocks/>
            </p:cNvCxnSpPr>
            <p:nvPr/>
          </p:nvCxnSpPr>
          <p:spPr>
            <a:xfrm rot="5400000">
              <a:off x="212798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FE31FD4-9366-45D9-BCFA-57B3CA84F52C}"/>
                </a:ext>
              </a:extLst>
            </p:cNvPr>
            <p:cNvCxnSpPr>
              <a:cxnSpLocks/>
            </p:cNvCxnSpPr>
            <p:nvPr/>
          </p:nvCxnSpPr>
          <p:spPr>
            <a:xfrm>
              <a:off x="535511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BF3558C0-DE26-4909-AFB1-983784F06CAF}"/>
                </a:ext>
              </a:extLst>
            </p:cNvPr>
            <p:cNvCxnSpPr>
              <a:cxnSpLocks/>
            </p:cNvCxnSpPr>
            <p:nvPr/>
          </p:nvCxnSpPr>
          <p:spPr>
            <a:xfrm rot="5400000">
              <a:off x="4279404"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22CC999-49C4-4485-9288-8B49D2AEC045}"/>
                </a:ext>
              </a:extLst>
            </p:cNvPr>
            <p:cNvCxnSpPr>
              <a:cxnSpLocks/>
            </p:cNvCxnSpPr>
            <p:nvPr/>
          </p:nvCxnSpPr>
          <p:spPr>
            <a:xfrm>
              <a:off x="4494546"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D96E4181-5D7B-4E8F-944F-19FC39F2339C}"/>
                </a:ext>
              </a:extLst>
            </p:cNvPr>
            <p:cNvCxnSpPr>
              <a:cxnSpLocks/>
            </p:cNvCxnSpPr>
            <p:nvPr/>
          </p:nvCxnSpPr>
          <p:spPr>
            <a:xfrm rot="5400000">
              <a:off x="4709688"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8B5AB03E-EDD0-4012-BB6C-CEC1F6B3D258}"/>
                </a:ext>
              </a:extLst>
            </p:cNvPr>
            <p:cNvCxnSpPr>
              <a:cxnSpLocks/>
            </p:cNvCxnSpPr>
            <p:nvPr/>
          </p:nvCxnSpPr>
          <p:spPr>
            <a:xfrm>
              <a:off x="492483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AF5E963A-C3DB-41C9-9601-81038A014993}"/>
                </a:ext>
              </a:extLst>
            </p:cNvPr>
            <p:cNvCxnSpPr>
              <a:cxnSpLocks/>
            </p:cNvCxnSpPr>
            <p:nvPr/>
          </p:nvCxnSpPr>
          <p:spPr>
            <a:xfrm>
              <a:off x="212700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96509036-E6AF-4193-9CFA-BA9D0910DEE3}"/>
                </a:ext>
              </a:extLst>
            </p:cNvPr>
            <p:cNvCxnSpPr>
              <a:cxnSpLocks/>
            </p:cNvCxnSpPr>
            <p:nvPr/>
          </p:nvCxnSpPr>
          <p:spPr>
            <a:xfrm rot="5400000">
              <a:off x="234214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3AF07176-D429-4260-A396-E67454E6E3CC}"/>
                </a:ext>
              </a:extLst>
            </p:cNvPr>
            <p:cNvCxnSpPr>
              <a:cxnSpLocks/>
            </p:cNvCxnSpPr>
            <p:nvPr/>
          </p:nvCxnSpPr>
          <p:spPr>
            <a:xfrm>
              <a:off x="2557284"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60F826A5-BBB1-496C-864E-C0D055EF7790}"/>
                </a:ext>
              </a:extLst>
            </p:cNvPr>
            <p:cNvCxnSpPr>
              <a:cxnSpLocks/>
            </p:cNvCxnSpPr>
            <p:nvPr/>
          </p:nvCxnSpPr>
          <p:spPr>
            <a:xfrm rot="5400000">
              <a:off x="277179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CB1BD73C-0EE3-4756-A09F-45DFFB5E7D89}"/>
                </a:ext>
              </a:extLst>
            </p:cNvPr>
            <p:cNvCxnSpPr>
              <a:cxnSpLocks/>
            </p:cNvCxnSpPr>
            <p:nvPr/>
          </p:nvCxnSpPr>
          <p:spPr>
            <a:xfrm>
              <a:off x="2987569"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EC0B3D77-7B20-458D-962A-E4C8E1941F14}"/>
                </a:ext>
              </a:extLst>
            </p:cNvPr>
            <p:cNvCxnSpPr>
              <a:cxnSpLocks/>
            </p:cNvCxnSpPr>
            <p:nvPr/>
          </p:nvCxnSpPr>
          <p:spPr>
            <a:xfrm rot="5400000">
              <a:off x="320271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5DE55477-12C6-4F12-A2E0-6F6D5F9CD278}"/>
                </a:ext>
              </a:extLst>
            </p:cNvPr>
            <p:cNvCxnSpPr>
              <a:cxnSpLocks/>
            </p:cNvCxnSpPr>
            <p:nvPr/>
          </p:nvCxnSpPr>
          <p:spPr>
            <a:xfrm>
              <a:off x="341785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60FCF4E3-2A56-46C0-9AE2-EDEE3E6EE131}"/>
                </a:ext>
              </a:extLst>
            </p:cNvPr>
            <p:cNvCxnSpPr>
              <a:cxnSpLocks/>
            </p:cNvCxnSpPr>
            <p:nvPr/>
          </p:nvCxnSpPr>
          <p:spPr>
            <a:xfrm rot="5400000">
              <a:off x="3632995"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231E9D52-AEB6-4DDB-B3ED-ED01C196F3B2}"/>
                </a:ext>
              </a:extLst>
            </p:cNvPr>
            <p:cNvCxnSpPr>
              <a:cxnSpLocks/>
            </p:cNvCxnSpPr>
            <p:nvPr/>
          </p:nvCxnSpPr>
          <p:spPr>
            <a:xfrm>
              <a:off x="3848137"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20EEF1E6-B55C-4FBC-B1FB-3FFB8A475A59}"/>
                </a:ext>
              </a:extLst>
            </p:cNvPr>
            <p:cNvCxnSpPr>
              <a:cxnSpLocks/>
            </p:cNvCxnSpPr>
            <p:nvPr/>
          </p:nvCxnSpPr>
          <p:spPr>
            <a:xfrm rot="5400000">
              <a:off x="191185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B1D89227-A4CC-42E9-A671-84A5A7BDB82D}"/>
                </a:ext>
              </a:extLst>
            </p:cNvPr>
            <p:cNvCxnSpPr>
              <a:cxnSpLocks/>
            </p:cNvCxnSpPr>
            <p:nvPr/>
          </p:nvCxnSpPr>
          <p:spPr>
            <a:xfrm>
              <a:off x="5138988" y="3219371"/>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176D1CB2-17C6-4591-B422-94C666CEFC59}"/>
                </a:ext>
              </a:extLst>
            </p:cNvPr>
            <p:cNvCxnSpPr>
              <a:cxnSpLocks/>
            </p:cNvCxnSpPr>
            <p:nvPr/>
          </p:nvCxnSpPr>
          <p:spPr>
            <a:xfrm rot="5400000">
              <a:off x="4063279"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C66BAC4C-453A-4DD5-806B-D850DD2DE0A4}"/>
                </a:ext>
              </a:extLst>
            </p:cNvPr>
            <p:cNvCxnSpPr>
              <a:cxnSpLocks/>
            </p:cNvCxnSpPr>
            <p:nvPr/>
          </p:nvCxnSpPr>
          <p:spPr>
            <a:xfrm>
              <a:off x="427842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5F00095A-5EB9-45D4-B08E-71976732DDCF}"/>
                </a:ext>
              </a:extLst>
            </p:cNvPr>
            <p:cNvCxnSpPr>
              <a:cxnSpLocks/>
            </p:cNvCxnSpPr>
            <p:nvPr/>
          </p:nvCxnSpPr>
          <p:spPr>
            <a:xfrm rot="5400000">
              <a:off x="4493563"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CC1FD5AD-8221-4634-A874-69FBB658FA2F}"/>
                </a:ext>
              </a:extLst>
            </p:cNvPr>
            <p:cNvCxnSpPr>
              <a:cxnSpLocks/>
            </p:cNvCxnSpPr>
            <p:nvPr/>
          </p:nvCxnSpPr>
          <p:spPr>
            <a:xfrm>
              <a:off x="470870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C5E193DE-7700-4BED-8300-A03C60359B59}"/>
                </a:ext>
              </a:extLst>
            </p:cNvPr>
            <p:cNvCxnSpPr>
              <a:cxnSpLocks/>
            </p:cNvCxnSpPr>
            <p:nvPr/>
          </p:nvCxnSpPr>
          <p:spPr>
            <a:xfrm rot="5400000">
              <a:off x="513997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A78954A2-1709-4D91-A904-8A108F05F051}"/>
                </a:ext>
              </a:extLst>
            </p:cNvPr>
            <p:cNvCxnSpPr>
              <a:cxnSpLocks/>
            </p:cNvCxnSpPr>
            <p:nvPr/>
          </p:nvCxnSpPr>
          <p:spPr>
            <a:xfrm>
              <a:off x="1697697"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C1B638DD-0C67-4E35-96B7-D00BF7CF3A21}"/>
                </a:ext>
              </a:extLst>
            </p:cNvPr>
            <p:cNvCxnSpPr>
              <a:cxnSpLocks/>
            </p:cNvCxnSpPr>
            <p:nvPr/>
          </p:nvCxnSpPr>
          <p:spPr>
            <a:xfrm rot="5400000">
              <a:off x="4923846"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837E03F0-9527-4859-9259-64488EF32C9A}"/>
                </a:ext>
              </a:extLst>
            </p:cNvPr>
            <p:cNvCxnSpPr>
              <a:cxnSpLocks/>
            </p:cNvCxnSpPr>
            <p:nvPr/>
          </p:nvCxnSpPr>
          <p:spPr>
            <a:xfrm>
              <a:off x="169278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95" name="文本框 94">
            <a:extLst>
              <a:ext uri="{FF2B5EF4-FFF2-40B4-BE49-F238E27FC236}">
                <a16:creationId xmlns:a16="http://schemas.microsoft.com/office/drawing/2014/main" id="{E8CA98E4-1936-4B8B-98EE-35B62F76B5A3}"/>
              </a:ext>
            </a:extLst>
          </p:cNvPr>
          <p:cNvSpPr txBox="1"/>
          <p:nvPr/>
        </p:nvSpPr>
        <p:spPr>
          <a:xfrm>
            <a:off x="2092597" y="419535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96" name="文本框 95">
            <a:extLst>
              <a:ext uri="{FF2B5EF4-FFF2-40B4-BE49-F238E27FC236}">
                <a16:creationId xmlns:a16="http://schemas.microsoft.com/office/drawing/2014/main" id="{99123EC5-AA1F-4533-8EFA-DA238B072E00}"/>
              </a:ext>
            </a:extLst>
          </p:cNvPr>
          <p:cNvSpPr txBox="1"/>
          <p:nvPr/>
        </p:nvSpPr>
        <p:spPr>
          <a:xfrm>
            <a:off x="2092597" y="483910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97" name="文本框 96">
            <a:extLst>
              <a:ext uri="{FF2B5EF4-FFF2-40B4-BE49-F238E27FC236}">
                <a16:creationId xmlns:a16="http://schemas.microsoft.com/office/drawing/2014/main" id="{DA0CD093-1E52-4179-B91B-3B26B1E67A67}"/>
              </a:ext>
            </a:extLst>
          </p:cNvPr>
          <p:cNvSpPr txBox="1"/>
          <p:nvPr/>
        </p:nvSpPr>
        <p:spPr>
          <a:xfrm>
            <a:off x="1149434" y="4517232"/>
            <a:ext cx="1021822" cy="461665"/>
          </a:xfrm>
          <a:prstGeom prst="rect">
            <a:avLst/>
          </a:prstGeom>
          <a:noFill/>
        </p:spPr>
        <p:txBody>
          <a:bodyPr wrap="square" rtlCol="0">
            <a:spAutoFit/>
          </a:bodyPr>
          <a:lstStyle/>
          <a:p>
            <a:pPr algn="ctr"/>
            <a:r>
              <a:rPr lang="zh-CN" altLang="en-US" sz="2400"/>
              <a:t>反转</a:t>
            </a:r>
            <a:endParaRPr lang="en-US" altLang="zh-CN" sz="2400"/>
          </a:p>
        </p:txBody>
      </p:sp>
      <p:graphicFrame>
        <p:nvGraphicFramePr>
          <p:cNvPr id="108" name="表格 108">
            <a:extLst>
              <a:ext uri="{FF2B5EF4-FFF2-40B4-BE49-F238E27FC236}">
                <a16:creationId xmlns:a16="http://schemas.microsoft.com/office/drawing/2014/main" id="{20880C3E-7D0D-4F3F-878C-62C016DF9615}"/>
              </a:ext>
            </a:extLst>
          </p:cNvPr>
          <p:cNvGraphicFramePr>
            <a:graphicFrameLocks noGrp="1"/>
          </p:cNvGraphicFramePr>
          <p:nvPr>
            <p:extLst>
              <p:ext uri="{D42A27DB-BD31-4B8C-83A1-F6EECF244321}">
                <p14:modId xmlns:p14="http://schemas.microsoft.com/office/powerpoint/2010/main" val="2749122114"/>
              </p:ext>
            </p:extLst>
          </p:nvPr>
        </p:nvGraphicFramePr>
        <p:xfrm>
          <a:off x="8279794" y="1431254"/>
          <a:ext cx="2618346" cy="1854200"/>
        </p:xfrm>
        <a:graphic>
          <a:graphicData uri="http://schemas.openxmlformats.org/drawingml/2006/table">
            <a:tbl>
              <a:tblPr firstRow="1" bandRow="1">
                <a:tableStyleId>{93296810-A885-4BE3-A3E7-6D5BEEA58F35}</a:tableStyleId>
              </a:tblPr>
              <a:tblGrid>
                <a:gridCol w="970171">
                  <a:extLst>
                    <a:ext uri="{9D8B030D-6E8A-4147-A177-3AD203B41FA5}">
                      <a16:colId xmlns:a16="http://schemas.microsoft.com/office/drawing/2014/main" val="1923388060"/>
                    </a:ext>
                  </a:extLst>
                </a:gridCol>
                <a:gridCol w="1648175">
                  <a:extLst>
                    <a:ext uri="{9D8B030D-6E8A-4147-A177-3AD203B41FA5}">
                      <a16:colId xmlns:a16="http://schemas.microsoft.com/office/drawing/2014/main" val="526237196"/>
                    </a:ext>
                  </a:extLst>
                </a:gridCol>
              </a:tblGrid>
              <a:tr h="370840">
                <a:tc>
                  <a:txBody>
                    <a:bodyPr/>
                    <a:lstStyle/>
                    <a:p>
                      <a:pPr algn="ctr"/>
                      <a:r>
                        <a:rPr lang="zh-CN" altLang="en-US"/>
                        <a:t>边沿</a:t>
                      </a:r>
                    </a:p>
                  </a:txBody>
                  <a:tcPr/>
                </a:tc>
                <a:tc>
                  <a:txBody>
                    <a:bodyPr/>
                    <a:lstStyle/>
                    <a:p>
                      <a:pPr algn="ctr"/>
                      <a:r>
                        <a:rPr lang="zh-CN" altLang="en-US"/>
                        <a:t>另一相状态</a:t>
                      </a:r>
                    </a:p>
                  </a:txBody>
                  <a:tcPr/>
                </a:tc>
                <a:extLst>
                  <a:ext uri="{0D108BD9-81ED-4DB2-BD59-A6C34878D82A}">
                    <a16:rowId xmlns:a16="http://schemas.microsoft.com/office/drawing/2014/main" val="3761422321"/>
                  </a:ext>
                </a:extLst>
              </a:tr>
              <a:tr h="370840">
                <a:tc>
                  <a:txBody>
                    <a:bodyPr/>
                    <a:lstStyle/>
                    <a:p>
                      <a:pPr algn="ctr"/>
                      <a:r>
                        <a:rPr lang="en-US" altLang="zh-CN"/>
                        <a:t>A</a:t>
                      </a:r>
                      <a:r>
                        <a:rPr lang="zh-CN" altLang="en-US"/>
                        <a:t>相↑</a:t>
                      </a:r>
                    </a:p>
                  </a:txBody>
                  <a:tcPr/>
                </a:tc>
                <a:tc>
                  <a:txBody>
                    <a:bodyPr/>
                    <a:lstStyle/>
                    <a:p>
                      <a:pPr algn="ctr"/>
                      <a:r>
                        <a:rPr lang="en-US" altLang="zh-CN"/>
                        <a:t>B</a:t>
                      </a:r>
                      <a:r>
                        <a:rPr lang="zh-CN" altLang="en-US"/>
                        <a:t>相低电平</a:t>
                      </a:r>
                    </a:p>
                  </a:txBody>
                  <a:tcPr/>
                </a:tc>
                <a:extLst>
                  <a:ext uri="{0D108BD9-81ED-4DB2-BD59-A6C34878D82A}">
                    <a16:rowId xmlns:a16="http://schemas.microsoft.com/office/drawing/2014/main" val="2787513440"/>
                  </a:ext>
                </a:extLst>
              </a:tr>
              <a:tr h="370840">
                <a:tc>
                  <a:txBody>
                    <a:bodyPr/>
                    <a:lstStyle/>
                    <a:p>
                      <a:pPr algn="ctr"/>
                      <a:r>
                        <a:rPr lang="en-US" altLang="zh-CN"/>
                        <a:t>A</a:t>
                      </a:r>
                      <a:r>
                        <a:rPr lang="zh-CN" altLang="en-US"/>
                        <a:t>相↓</a:t>
                      </a:r>
                    </a:p>
                  </a:txBody>
                  <a:tcPr/>
                </a:tc>
                <a:tc>
                  <a:txBody>
                    <a:bodyPr/>
                    <a:lstStyle/>
                    <a:p>
                      <a:pPr algn="ctr"/>
                      <a:r>
                        <a:rPr lang="en-US" altLang="zh-CN"/>
                        <a:t>B</a:t>
                      </a:r>
                      <a:r>
                        <a:rPr lang="zh-CN" altLang="en-US"/>
                        <a:t>相高电平</a:t>
                      </a:r>
                    </a:p>
                  </a:txBody>
                  <a:tcPr/>
                </a:tc>
                <a:extLst>
                  <a:ext uri="{0D108BD9-81ED-4DB2-BD59-A6C34878D82A}">
                    <a16:rowId xmlns:a16="http://schemas.microsoft.com/office/drawing/2014/main" val="669924730"/>
                  </a:ext>
                </a:extLst>
              </a:tr>
              <a:tr h="370840">
                <a:tc>
                  <a:txBody>
                    <a:bodyPr/>
                    <a:lstStyle/>
                    <a:p>
                      <a:pPr algn="ctr"/>
                      <a:r>
                        <a:rPr lang="en-US" altLang="zh-CN"/>
                        <a:t>B</a:t>
                      </a:r>
                      <a:r>
                        <a:rPr lang="zh-CN" altLang="en-US"/>
                        <a:t>相↑</a:t>
                      </a:r>
                    </a:p>
                  </a:txBody>
                  <a:tcPr/>
                </a:tc>
                <a:tc>
                  <a:txBody>
                    <a:bodyPr/>
                    <a:lstStyle/>
                    <a:p>
                      <a:pPr algn="ctr"/>
                      <a:r>
                        <a:rPr lang="en-US" altLang="zh-CN"/>
                        <a:t>A</a:t>
                      </a:r>
                      <a:r>
                        <a:rPr lang="zh-CN" altLang="en-US"/>
                        <a:t>相高电平</a:t>
                      </a:r>
                    </a:p>
                  </a:txBody>
                  <a:tcPr/>
                </a:tc>
                <a:extLst>
                  <a:ext uri="{0D108BD9-81ED-4DB2-BD59-A6C34878D82A}">
                    <a16:rowId xmlns:a16="http://schemas.microsoft.com/office/drawing/2014/main" val="90795225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B</a:t>
                      </a:r>
                      <a:r>
                        <a:rPr lang="zh-CN" altLang="en-US"/>
                        <a:t>相↓</a:t>
                      </a:r>
                    </a:p>
                  </a:txBody>
                  <a:tcPr/>
                </a:tc>
                <a:tc>
                  <a:txBody>
                    <a:bodyPr/>
                    <a:lstStyle/>
                    <a:p>
                      <a:pPr algn="ctr"/>
                      <a:r>
                        <a:rPr lang="en-US" altLang="zh-CN"/>
                        <a:t>A</a:t>
                      </a:r>
                      <a:r>
                        <a:rPr lang="zh-CN" altLang="en-US"/>
                        <a:t>相低电平</a:t>
                      </a:r>
                    </a:p>
                  </a:txBody>
                  <a:tcPr/>
                </a:tc>
                <a:extLst>
                  <a:ext uri="{0D108BD9-81ED-4DB2-BD59-A6C34878D82A}">
                    <a16:rowId xmlns:a16="http://schemas.microsoft.com/office/drawing/2014/main" val="1400687672"/>
                  </a:ext>
                </a:extLst>
              </a:tr>
            </a:tbl>
          </a:graphicData>
        </a:graphic>
      </p:graphicFrame>
      <p:graphicFrame>
        <p:nvGraphicFramePr>
          <p:cNvPr id="111" name="表格 108">
            <a:extLst>
              <a:ext uri="{FF2B5EF4-FFF2-40B4-BE49-F238E27FC236}">
                <a16:creationId xmlns:a16="http://schemas.microsoft.com/office/drawing/2014/main" id="{C3C9BFE4-13B0-4B7C-841C-EE39122406CC}"/>
              </a:ext>
            </a:extLst>
          </p:cNvPr>
          <p:cNvGraphicFramePr>
            <a:graphicFrameLocks noGrp="1"/>
          </p:cNvGraphicFramePr>
          <p:nvPr>
            <p:extLst>
              <p:ext uri="{D42A27DB-BD31-4B8C-83A1-F6EECF244321}">
                <p14:modId xmlns:p14="http://schemas.microsoft.com/office/powerpoint/2010/main" val="2691541671"/>
              </p:ext>
            </p:extLst>
          </p:nvPr>
        </p:nvGraphicFramePr>
        <p:xfrm>
          <a:off x="8279794" y="3820964"/>
          <a:ext cx="2618346" cy="1854200"/>
        </p:xfrm>
        <a:graphic>
          <a:graphicData uri="http://schemas.openxmlformats.org/drawingml/2006/table">
            <a:tbl>
              <a:tblPr firstRow="1" bandRow="1">
                <a:tableStyleId>{93296810-A885-4BE3-A3E7-6D5BEEA58F35}</a:tableStyleId>
              </a:tblPr>
              <a:tblGrid>
                <a:gridCol w="970171">
                  <a:extLst>
                    <a:ext uri="{9D8B030D-6E8A-4147-A177-3AD203B41FA5}">
                      <a16:colId xmlns:a16="http://schemas.microsoft.com/office/drawing/2014/main" val="1923388060"/>
                    </a:ext>
                  </a:extLst>
                </a:gridCol>
                <a:gridCol w="1648175">
                  <a:extLst>
                    <a:ext uri="{9D8B030D-6E8A-4147-A177-3AD203B41FA5}">
                      <a16:colId xmlns:a16="http://schemas.microsoft.com/office/drawing/2014/main" val="526237196"/>
                    </a:ext>
                  </a:extLst>
                </a:gridCol>
              </a:tblGrid>
              <a:tr h="370840">
                <a:tc>
                  <a:txBody>
                    <a:bodyPr/>
                    <a:lstStyle/>
                    <a:p>
                      <a:pPr algn="ctr"/>
                      <a:r>
                        <a:rPr lang="zh-CN" altLang="en-US"/>
                        <a:t>边沿</a:t>
                      </a:r>
                    </a:p>
                  </a:txBody>
                  <a:tcPr/>
                </a:tc>
                <a:tc>
                  <a:txBody>
                    <a:bodyPr/>
                    <a:lstStyle/>
                    <a:p>
                      <a:pPr algn="ctr"/>
                      <a:r>
                        <a:rPr lang="zh-CN" altLang="en-US"/>
                        <a:t>另一相状态</a:t>
                      </a:r>
                    </a:p>
                  </a:txBody>
                  <a:tcPr/>
                </a:tc>
                <a:extLst>
                  <a:ext uri="{0D108BD9-81ED-4DB2-BD59-A6C34878D82A}">
                    <a16:rowId xmlns:a16="http://schemas.microsoft.com/office/drawing/2014/main" val="3761422321"/>
                  </a:ext>
                </a:extLst>
              </a:tr>
              <a:tr h="370840">
                <a:tc>
                  <a:txBody>
                    <a:bodyPr/>
                    <a:lstStyle/>
                    <a:p>
                      <a:pPr algn="ctr"/>
                      <a:r>
                        <a:rPr lang="en-US" altLang="zh-CN"/>
                        <a:t>A</a:t>
                      </a:r>
                      <a:r>
                        <a:rPr lang="zh-CN" altLang="en-US"/>
                        <a:t>相↑</a:t>
                      </a:r>
                    </a:p>
                  </a:txBody>
                  <a:tcPr/>
                </a:tc>
                <a:tc>
                  <a:txBody>
                    <a:bodyPr/>
                    <a:lstStyle/>
                    <a:p>
                      <a:pPr algn="ctr"/>
                      <a:r>
                        <a:rPr lang="en-US" altLang="zh-CN"/>
                        <a:t>B</a:t>
                      </a:r>
                      <a:r>
                        <a:rPr lang="zh-CN" altLang="en-US"/>
                        <a:t>相高电平</a:t>
                      </a:r>
                    </a:p>
                  </a:txBody>
                  <a:tcPr/>
                </a:tc>
                <a:extLst>
                  <a:ext uri="{0D108BD9-81ED-4DB2-BD59-A6C34878D82A}">
                    <a16:rowId xmlns:a16="http://schemas.microsoft.com/office/drawing/2014/main" val="2787513440"/>
                  </a:ext>
                </a:extLst>
              </a:tr>
              <a:tr h="370840">
                <a:tc>
                  <a:txBody>
                    <a:bodyPr/>
                    <a:lstStyle/>
                    <a:p>
                      <a:pPr algn="ctr"/>
                      <a:r>
                        <a:rPr lang="en-US" altLang="zh-CN"/>
                        <a:t>A</a:t>
                      </a:r>
                      <a:r>
                        <a:rPr lang="zh-CN" altLang="en-US"/>
                        <a:t>相↓</a:t>
                      </a:r>
                    </a:p>
                  </a:txBody>
                  <a:tcPr/>
                </a:tc>
                <a:tc>
                  <a:txBody>
                    <a:bodyPr/>
                    <a:lstStyle/>
                    <a:p>
                      <a:pPr algn="ctr"/>
                      <a:r>
                        <a:rPr lang="en-US" altLang="zh-CN"/>
                        <a:t>B</a:t>
                      </a:r>
                      <a:r>
                        <a:rPr lang="zh-CN" altLang="en-US"/>
                        <a:t>相低电平</a:t>
                      </a:r>
                    </a:p>
                  </a:txBody>
                  <a:tcPr/>
                </a:tc>
                <a:extLst>
                  <a:ext uri="{0D108BD9-81ED-4DB2-BD59-A6C34878D82A}">
                    <a16:rowId xmlns:a16="http://schemas.microsoft.com/office/drawing/2014/main" val="669924730"/>
                  </a:ext>
                </a:extLst>
              </a:tr>
              <a:tr h="370840">
                <a:tc>
                  <a:txBody>
                    <a:bodyPr/>
                    <a:lstStyle/>
                    <a:p>
                      <a:pPr algn="ctr"/>
                      <a:r>
                        <a:rPr lang="en-US" altLang="zh-CN"/>
                        <a:t>B</a:t>
                      </a:r>
                      <a:r>
                        <a:rPr lang="zh-CN" altLang="en-US"/>
                        <a:t>相↑</a:t>
                      </a:r>
                    </a:p>
                  </a:txBody>
                  <a:tcPr/>
                </a:tc>
                <a:tc>
                  <a:txBody>
                    <a:bodyPr/>
                    <a:lstStyle/>
                    <a:p>
                      <a:pPr algn="ctr"/>
                      <a:r>
                        <a:rPr lang="en-US" altLang="zh-CN"/>
                        <a:t>A</a:t>
                      </a:r>
                      <a:r>
                        <a:rPr lang="zh-CN" altLang="en-US"/>
                        <a:t>相低电平</a:t>
                      </a:r>
                    </a:p>
                  </a:txBody>
                  <a:tcPr/>
                </a:tc>
                <a:extLst>
                  <a:ext uri="{0D108BD9-81ED-4DB2-BD59-A6C34878D82A}">
                    <a16:rowId xmlns:a16="http://schemas.microsoft.com/office/drawing/2014/main" val="90795225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B</a:t>
                      </a:r>
                      <a:r>
                        <a:rPr lang="zh-CN" altLang="en-US"/>
                        <a:t>相↓</a:t>
                      </a:r>
                    </a:p>
                  </a:txBody>
                  <a:tcPr/>
                </a:tc>
                <a:tc>
                  <a:txBody>
                    <a:bodyPr/>
                    <a:lstStyle/>
                    <a:p>
                      <a:pPr algn="ctr"/>
                      <a:r>
                        <a:rPr lang="en-US" altLang="zh-CN"/>
                        <a:t>A</a:t>
                      </a:r>
                      <a:r>
                        <a:rPr lang="zh-CN" altLang="en-US"/>
                        <a:t>相高电平</a:t>
                      </a:r>
                    </a:p>
                  </a:txBody>
                  <a:tcPr/>
                </a:tc>
                <a:extLst>
                  <a:ext uri="{0D108BD9-81ED-4DB2-BD59-A6C34878D82A}">
                    <a16:rowId xmlns:a16="http://schemas.microsoft.com/office/drawing/2014/main" val="1400687672"/>
                  </a:ext>
                </a:extLst>
              </a:tr>
            </a:tbl>
          </a:graphicData>
        </a:graphic>
      </p:graphicFrame>
    </p:spTree>
    <p:extLst>
      <p:ext uri="{BB962C8B-B14F-4D97-AF65-F5344CB8AC3E}">
        <p14:creationId xmlns:p14="http://schemas.microsoft.com/office/powerpoint/2010/main" val="42580144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a:extLst>
              <a:ext uri="{FF2B5EF4-FFF2-40B4-BE49-F238E27FC236}">
                <a16:creationId xmlns:a16="http://schemas.microsoft.com/office/drawing/2014/main" id="{AAC0E992-3DA9-4510-A6E8-2E9E66EEE13D}"/>
              </a:ext>
            </a:extLst>
          </p:cNvPr>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C61B1431-F0F4-4A6F-B950-36F01BCB35E9}"/>
              </a:ext>
            </a:extLst>
          </p:cNvPr>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7" name="矩形 6">
            <a:extLst>
              <a:ext uri="{FF2B5EF4-FFF2-40B4-BE49-F238E27FC236}">
                <a16:creationId xmlns:a16="http://schemas.microsoft.com/office/drawing/2014/main" id="{B7D7000C-6CBE-47FF-BCD8-FA50E158FF93}"/>
              </a:ext>
            </a:extLst>
          </p:cNvPr>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a:extLst>
              <a:ext uri="{FF2B5EF4-FFF2-40B4-BE49-F238E27FC236}">
                <a16:creationId xmlns:a16="http://schemas.microsoft.com/office/drawing/2014/main" id="{F14638C1-1EDE-4218-8CC9-408395168595}"/>
              </a:ext>
            </a:extLst>
          </p:cNvPr>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p>
          <a:p>
            <a:pPr algn="ctr"/>
            <a:r>
              <a:rPr lang="zh-CN" altLang="en-US"/>
              <a:t>自动重装器</a:t>
            </a:r>
            <a:endParaRPr lang="en-US" altLang="zh-CN"/>
          </a:p>
        </p:txBody>
      </p:sp>
      <p:sp>
        <p:nvSpPr>
          <p:cNvPr id="14" name="矩形 13">
            <a:extLst>
              <a:ext uri="{FF2B5EF4-FFF2-40B4-BE49-F238E27FC236}">
                <a16:creationId xmlns:a16="http://schemas.microsoft.com/office/drawing/2014/main" id="{40AE424B-FCD7-4318-BD26-33068497B610}"/>
              </a:ext>
            </a:extLst>
          </p:cNvPr>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zh-CN" altLang="en-US"/>
              <a:t>计数器</a:t>
            </a:r>
            <a:endParaRPr lang="en-US" altLang="zh-CN"/>
          </a:p>
        </p:txBody>
      </p:sp>
      <p:sp>
        <p:nvSpPr>
          <p:cNvPr id="15" name="矩形 14">
            <a:extLst>
              <a:ext uri="{FF2B5EF4-FFF2-40B4-BE49-F238E27FC236}">
                <a16:creationId xmlns:a16="http://schemas.microsoft.com/office/drawing/2014/main" id="{F2C621D2-275F-44F1-AADC-9F0B70F4CC02}"/>
              </a:ext>
            </a:extLst>
          </p:cNvPr>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p>
          <a:p>
            <a:pPr algn="ctr"/>
            <a:r>
              <a:rPr lang="zh-CN" altLang="en-US"/>
              <a:t>预分频器</a:t>
            </a:r>
            <a:endParaRPr lang="en-US" altLang="zh-CN"/>
          </a:p>
        </p:txBody>
      </p:sp>
      <p:cxnSp>
        <p:nvCxnSpPr>
          <p:cNvPr id="27" name="直接箭头连接符 26">
            <a:extLst>
              <a:ext uri="{FF2B5EF4-FFF2-40B4-BE49-F238E27FC236}">
                <a16:creationId xmlns:a16="http://schemas.microsoft.com/office/drawing/2014/main" id="{0FAAC806-9559-4381-9E04-D576EE1410FC}"/>
              </a:ext>
            </a:extLst>
          </p:cNvPr>
          <p:cNvCxnSpPr>
            <a:cxnSpLocks/>
            <a:stCxn id="58" idx="3"/>
            <a:endCxn id="15" idx="1"/>
          </p:cNvCxnSpPr>
          <p:nvPr/>
        </p:nvCxnSpPr>
        <p:spPr>
          <a:xfrm flipV="1">
            <a:off x="6935836" y="3395135"/>
            <a:ext cx="740046" cy="2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18ECD11-2350-43F9-9E50-B9E14BD35517}"/>
              </a:ext>
            </a:extLst>
          </p:cNvPr>
          <p:cNvCxnSpPr>
            <a:cxnSpLocks/>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5219C999-A2EA-4A3F-9D37-932B7E2DD289}"/>
              </a:ext>
            </a:extLst>
          </p:cNvPr>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a:extLst>
              <a:ext uri="{FF2B5EF4-FFF2-40B4-BE49-F238E27FC236}">
                <a16:creationId xmlns:a16="http://schemas.microsoft.com/office/drawing/2014/main" id="{87C643B8-F9B4-45F1-BD36-D4923693BC58}"/>
              </a:ext>
            </a:extLst>
          </p:cNvPr>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1AD4AA83-1098-4CBF-A9CB-AFE346E2D43D}"/>
              </a:ext>
            </a:extLst>
          </p:cNvPr>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58" name="矩形 57">
            <a:extLst>
              <a:ext uri="{FF2B5EF4-FFF2-40B4-BE49-F238E27FC236}">
                <a16:creationId xmlns:a16="http://schemas.microsoft.com/office/drawing/2014/main" id="{DACB71BB-3C99-4AE7-A572-329783ECA254}"/>
              </a:ext>
            </a:extLst>
          </p:cNvPr>
          <p:cNvSpPr/>
          <p:nvPr/>
        </p:nvSpPr>
        <p:spPr>
          <a:xfrm>
            <a:off x="5463379" y="3063503"/>
            <a:ext cx="1472457" cy="66912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编码器接口</a:t>
            </a:r>
            <a:endParaRPr lang="en-US" altLang="zh-CN"/>
          </a:p>
        </p:txBody>
      </p:sp>
      <p:sp>
        <p:nvSpPr>
          <p:cNvPr id="61" name="矩形 60">
            <a:extLst>
              <a:ext uri="{FF2B5EF4-FFF2-40B4-BE49-F238E27FC236}">
                <a16:creationId xmlns:a16="http://schemas.microsoft.com/office/drawing/2014/main" id="{B5081EFD-92B1-4EBA-9E02-F43F67ED3410}"/>
              </a:ext>
            </a:extLst>
          </p:cNvPr>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a:extLst>
              <a:ext uri="{FF2B5EF4-FFF2-40B4-BE49-F238E27FC236}">
                <a16:creationId xmlns:a16="http://schemas.microsoft.com/office/drawing/2014/main" id="{54B1747B-DB76-4CBD-B22C-B62383CEA6E1}"/>
              </a:ext>
            </a:extLst>
          </p:cNvPr>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65" name="直接箭头连接符 64">
            <a:extLst>
              <a:ext uri="{FF2B5EF4-FFF2-40B4-BE49-F238E27FC236}">
                <a16:creationId xmlns:a16="http://schemas.microsoft.com/office/drawing/2014/main" id="{A15F78FE-969F-4231-A17D-B9FE353B12EE}"/>
              </a:ext>
            </a:extLst>
          </p:cNvPr>
          <p:cNvCxnSpPr>
            <a:cxnSpLocks/>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4ABD6FA-68CC-44D7-9062-1E0C984276B0}"/>
              </a:ext>
            </a:extLst>
          </p:cNvPr>
          <p:cNvCxnSpPr>
            <a:cxnSpLocks/>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32C3AB83-6BF6-483E-8231-875D2AF82AD2}"/>
              </a:ext>
            </a:extLst>
          </p:cNvPr>
          <p:cNvCxnSpPr>
            <a:cxnSpLocks/>
          </p:cNvCxnSpPr>
          <p:nvPr/>
        </p:nvCxnSpPr>
        <p:spPr>
          <a:xfrm flipV="1">
            <a:off x="6049556" y="3726765"/>
            <a:ext cx="0" cy="82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E9707F40-7FED-4276-AF17-EC35AECACD67}"/>
              </a:ext>
            </a:extLst>
          </p:cNvPr>
          <p:cNvSpPr txBox="1"/>
          <p:nvPr/>
        </p:nvSpPr>
        <p:spPr>
          <a:xfrm>
            <a:off x="5093788" y="3754197"/>
            <a:ext cx="908863" cy="369332"/>
          </a:xfrm>
          <a:prstGeom prst="rect">
            <a:avLst/>
          </a:prstGeom>
          <a:noFill/>
        </p:spPr>
        <p:txBody>
          <a:bodyPr wrap="square" rtlCol="0">
            <a:spAutoFit/>
          </a:bodyPr>
          <a:lstStyle/>
          <a:p>
            <a:pPr algn="ctr"/>
            <a:r>
              <a:rPr lang="en-US" altLang="zh-CN">
                <a:solidFill>
                  <a:schemeClr val="bg1"/>
                </a:solidFill>
              </a:rPr>
              <a:t>TI1FP1</a:t>
            </a:r>
          </a:p>
        </p:txBody>
      </p:sp>
      <p:cxnSp>
        <p:nvCxnSpPr>
          <p:cNvPr id="70" name="直接箭头连接符 69">
            <a:extLst>
              <a:ext uri="{FF2B5EF4-FFF2-40B4-BE49-F238E27FC236}">
                <a16:creationId xmlns:a16="http://schemas.microsoft.com/office/drawing/2014/main" id="{1EC215E9-D6CF-4BF8-9880-D9DA9873B830}"/>
              </a:ext>
            </a:extLst>
          </p:cNvPr>
          <p:cNvCxnSpPr>
            <a:cxnSpLocks/>
          </p:cNvCxnSpPr>
          <p:nvPr/>
        </p:nvCxnSpPr>
        <p:spPr>
          <a:xfrm>
            <a:off x="5934957" y="5532753"/>
            <a:ext cx="40361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A9C9854C-F43D-4CFD-AB7F-A2DE43F0431D}"/>
              </a:ext>
            </a:extLst>
          </p:cNvPr>
          <p:cNvSpPr txBox="1"/>
          <p:nvPr/>
        </p:nvSpPr>
        <p:spPr>
          <a:xfrm>
            <a:off x="6406264" y="3755307"/>
            <a:ext cx="908863" cy="369332"/>
          </a:xfrm>
          <a:prstGeom prst="rect">
            <a:avLst/>
          </a:prstGeom>
          <a:noFill/>
        </p:spPr>
        <p:txBody>
          <a:bodyPr wrap="square" rtlCol="0">
            <a:spAutoFit/>
          </a:bodyPr>
          <a:lstStyle/>
          <a:p>
            <a:pPr algn="ctr"/>
            <a:r>
              <a:rPr lang="en-US" altLang="zh-CN">
                <a:solidFill>
                  <a:schemeClr val="bg1"/>
                </a:solidFill>
              </a:rPr>
              <a:t>TI2FP2</a:t>
            </a:r>
          </a:p>
        </p:txBody>
      </p:sp>
      <p:sp>
        <p:nvSpPr>
          <p:cNvPr id="71" name="矩形 70">
            <a:extLst>
              <a:ext uri="{FF2B5EF4-FFF2-40B4-BE49-F238E27FC236}">
                <a16:creationId xmlns:a16="http://schemas.microsoft.com/office/drawing/2014/main" id="{2A39223E-73C6-440F-86A2-2DCC7784C36D}"/>
              </a:ext>
            </a:extLst>
          </p:cNvPr>
          <p:cNvSpPr/>
          <p:nvPr/>
        </p:nvSpPr>
        <p:spPr>
          <a:xfrm>
            <a:off x="1171357" y="520980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73" name="矩形 72">
            <a:extLst>
              <a:ext uri="{FF2B5EF4-FFF2-40B4-BE49-F238E27FC236}">
                <a16:creationId xmlns:a16="http://schemas.microsoft.com/office/drawing/2014/main" id="{86489CCC-FEBD-44A7-97D1-1176CCA7AAA2}"/>
              </a:ext>
            </a:extLst>
          </p:cNvPr>
          <p:cNvSpPr/>
          <p:nvPr/>
        </p:nvSpPr>
        <p:spPr>
          <a:xfrm>
            <a:off x="2868870" y="520980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74" name="矩形 73">
            <a:extLst>
              <a:ext uri="{FF2B5EF4-FFF2-40B4-BE49-F238E27FC236}">
                <a16:creationId xmlns:a16="http://schemas.microsoft.com/office/drawing/2014/main" id="{D672FDDB-3B20-4318-9819-929F508DF0DA}"/>
              </a:ext>
            </a:extLst>
          </p:cNvPr>
          <p:cNvSpPr/>
          <p:nvPr/>
        </p:nvSpPr>
        <p:spPr>
          <a:xfrm>
            <a:off x="4454820" y="520980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76" name="直接箭头连接符 75">
            <a:extLst>
              <a:ext uri="{FF2B5EF4-FFF2-40B4-BE49-F238E27FC236}">
                <a16:creationId xmlns:a16="http://schemas.microsoft.com/office/drawing/2014/main" id="{C432FAD4-2E24-47D7-853F-E698960948F8}"/>
              </a:ext>
            </a:extLst>
          </p:cNvPr>
          <p:cNvCxnSpPr>
            <a:cxnSpLocks/>
          </p:cNvCxnSpPr>
          <p:nvPr/>
        </p:nvCxnSpPr>
        <p:spPr>
          <a:xfrm>
            <a:off x="1949386" y="553027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A3421D04-9A13-4159-AA1C-A4C231C2287F}"/>
              </a:ext>
            </a:extLst>
          </p:cNvPr>
          <p:cNvCxnSpPr>
            <a:cxnSpLocks/>
          </p:cNvCxnSpPr>
          <p:nvPr/>
        </p:nvCxnSpPr>
        <p:spPr>
          <a:xfrm>
            <a:off x="3962528" y="553027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BB79261-D003-4234-8075-1DA8F3117C10}"/>
              </a:ext>
            </a:extLst>
          </p:cNvPr>
          <p:cNvCxnSpPr>
            <a:cxnSpLocks/>
          </p:cNvCxnSpPr>
          <p:nvPr/>
        </p:nvCxnSpPr>
        <p:spPr>
          <a:xfrm>
            <a:off x="5934957" y="4555974"/>
            <a:ext cx="11459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2768A00-E833-44CD-A1C3-B4E7498A1307}"/>
              </a:ext>
            </a:extLst>
          </p:cNvPr>
          <p:cNvCxnSpPr>
            <a:cxnSpLocks/>
          </p:cNvCxnSpPr>
          <p:nvPr/>
        </p:nvCxnSpPr>
        <p:spPr>
          <a:xfrm flipV="1">
            <a:off x="6338570" y="3726765"/>
            <a:ext cx="0" cy="1801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7173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工作模式</a:t>
            </a:r>
          </a:p>
        </p:txBody>
      </p:sp>
      <p:pic>
        <p:nvPicPr>
          <p:cNvPr id="2" name="图片 1">
            <a:extLst>
              <a:ext uri="{FF2B5EF4-FFF2-40B4-BE49-F238E27FC236}">
                <a16:creationId xmlns:a16="http://schemas.microsoft.com/office/drawing/2014/main" id="{7C67F5FA-2E3F-4CA7-953F-07010C39E377}"/>
              </a:ext>
            </a:extLst>
          </p:cNvPr>
          <p:cNvPicPr>
            <a:picLocks noChangeAspect="1"/>
          </p:cNvPicPr>
          <p:nvPr/>
        </p:nvPicPr>
        <p:blipFill>
          <a:blip r:embed="rId2"/>
          <a:stretch>
            <a:fillRect/>
          </a:stretch>
        </p:blipFill>
        <p:spPr>
          <a:xfrm>
            <a:off x="1596000" y="1940215"/>
            <a:ext cx="9000000" cy="3312123"/>
          </a:xfrm>
          <a:prstGeom prst="rect">
            <a:avLst/>
          </a:prstGeom>
        </p:spPr>
      </p:pic>
    </p:spTree>
    <p:extLst>
      <p:ext uri="{BB962C8B-B14F-4D97-AF65-F5344CB8AC3E}">
        <p14:creationId xmlns:p14="http://schemas.microsoft.com/office/powerpoint/2010/main" val="3780330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实例（均不反相）</a:t>
            </a:r>
          </a:p>
        </p:txBody>
      </p:sp>
      <p:pic>
        <p:nvPicPr>
          <p:cNvPr id="2" name="图片 1">
            <a:extLst>
              <a:ext uri="{FF2B5EF4-FFF2-40B4-BE49-F238E27FC236}">
                <a16:creationId xmlns:a16="http://schemas.microsoft.com/office/drawing/2014/main" id="{641D7070-D87D-4D9E-81C2-1C5B538DF8DD}"/>
              </a:ext>
            </a:extLst>
          </p:cNvPr>
          <p:cNvPicPr>
            <a:picLocks noChangeAspect="1"/>
          </p:cNvPicPr>
          <p:nvPr/>
        </p:nvPicPr>
        <p:blipFill>
          <a:blip r:embed="rId2"/>
          <a:stretch>
            <a:fillRect/>
          </a:stretch>
        </p:blipFill>
        <p:spPr>
          <a:xfrm>
            <a:off x="2496000" y="2740373"/>
            <a:ext cx="7200000" cy="3422950"/>
          </a:xfrm>
          <a:prstGeom prst="rect">
            <a:avLst/>
          </a:prstGeom>
        </p:spPr>
      </p:pic>
      <p:grpSp>
        <p:nvGrpSpPr>
          <p:cNvPr id="3" name="组合 2">
            <a:extLst>
              <a:ext uri="{FF2B5EF4-FFF2-40B4-BE49-F238E27FC236}">
                <a16:creationId xmlns:a16="http://schemas.microsoft.com/office/drawing/2014/main" id="{651A79CC-94E3-483E-9E64-D9465DEAC38B}"/>
              </a:ext>
            </a:extLst>
          </p:cNvPr>
          <p:cNvGrpSpPr/>
          <p:nvPr/>
        </p:nvGrpSpPr>
        <p:grpSpPr>
          <a:xfrm>
            <a:off x="2496001" y="1246174"/>
            <a:ext cx="7200000" cy="1272868"/>
            <a:chOff x="2496001" y="1246174"/>
            <a:chExt cx="7200000" cy="1272868"/>
          </a:xfrm>
        </p:grpSpPr>
        <p:pic>
          <p:nvPicPr>
            <p:cNvPr id="7" name="图片 6">
              <a:extLst>
                <a:ext uri="{FF2B5EF4-FFF2-40B4-BE49-F238E27FC236}">
                  <a16:creationId xmlns:a16="http://schemas.microsoft.com/office/drawing/2014/main" id="{61749D1D-FBF4-47E5-8B9F-C1A3313C8877}"/>
                </a:ext>
              </a:extLst>
            </p:cNvPr>
            <p:cNvPicPr>
              <a:picLocks noChangeAspect="1"/>
            </p:cNvPicPr>
            <p:nvPr/>
          </p:nvPicPr>
          <p:blipFill rotWithShape="1">
            <a:blip r:embed="rId3"/>
            <a:srcRect t="8906" b="62809"/>
            <a:stretch/>
          </p:blipFill>
          <p:spPr>
            <a:xfrm>
              <a:off x="2496001" y="1246174"/>
              <a:ext cx="7200000" cy="749453"/>
            </a:xfrm>
            <a:prstGeom prst="rect">
              <a:avLst/>
            </a:prstGeom>
          </p:spPr>
        </p:pic>
        <p:pic>
          <p:nvPicPr>
            <p:cNvPr id="8" name="图片 7">
              <a:extLst>
                <a:ext uri="{FF2B5EF4-FFF2-40B4-BE49-F238E27FC236}">
                  <a16:creationId xmlns:a16="http://schemas.microsoft.com/office/drawing/2014/main" id="{FD422D68-191F-4B7D-859C-43321F713B34}"/>
                </a:ext>
              </a:extLst>
            </p:cNvPr>
            <p:cNvPicPr>
              <a:picLocks noChangeAspect="1"/>
            </p:cNvPicPr>
            <p:nvPr/>
          </p:nvPicPr>
          <p:blipFill rotWithShape="1">
            <a:blip r:embed="rId3"/>
            <a:srcRect t="77168" b="1933"/>
            <a:stretch/>
          </p:blipFill>
          <p:spPr>
            <a:xfrm>
              <a:off x="2496001" y="1965264"/>
              <a:ext cx="7200000" cy="553778"/>
            </a:xfrm>
            <a:prstGeom prst="rect">
              <a:avLst/>
            </a:prstGeom>
          </p:spPr>
        </p:pic>
      </p:grpSp>
    </p:spTree>
    <p:extLst>
      <p:ext uri="{BB962C8B-B14F-4D97-AF65-F5344CB8AC3E}">
        <p14:creationId xmlns:p14="http://schemas.microsoft.com/office/powerpoint/2010/main" val="3934816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实例（</a:t>
            </a:r>
            <a:r>
              <a:rPr lang="en-US" altLang="zh-CN" sz="3200">
                <a:latin typeface="等线" panose="02010600030101010101" pitchFamily="2" charset="-122"/>
              </a:rPr>
              <a:t>TI1</a:t>
            </a:r>
            <a:r>
              <a:rPr lang="zh-CN" altLang="en-US" sz="3200">
                <a:latin typeface="等线" panose="02010600030101010101" pitchFamily="2" charset="-122"/>
              </a:rPr>
              <a:t>反相）</a:t>
            </a:r>
          </a:p>
        </p:txBody>
      </p:sp>
      <p:grpSp>
        <p:nvGrpSpPr>
          <p:cNvPr id="8" name="组合 7">
            <a:extLst>
              <a:ext uri="{FF2B5EF4-FFF2-40B4-BE49-F238E27FC236}">
                <a16:creationId xmlns:a16="http://schemas.microsoft.com/office/drawing/2014/main" id="{CD0384E6-2844-4C9C-9004-E031AD049509}"/>
              </a:ext>
            </a:extLst>
          </p:cNvPr>
          <p:cNvGrpSpPr/>
          <p:nvPr/>
        </p:nvGrpSpPr>
        <p:grpSpPr>
          <a:xfrm>
            <a:off x="2496001" y="1246174"/>
            <a:ext cx="7200000" cy="1272868"/>
            <a:chOff x="2496001" y="1246174"/>
            <a:chExt cx="7200000" cy="1272868"/>
          </a:xfrm>
        </p:grpSpPr>
        <p:pic>
          <p:nvPicPr>
            <p:cNvPr id="9" name="图片 8">
              <a:extLst>
                <a:ext uri="{FF2B5EF4-FFF2-40B4-BE49-F238E27FC236}">
                  <a16:creationId xmlns:a16="http://schemas.microsoft.com/office/drawing/2014/main" id="{D5F47871-BBFB-4B6B-AE30-D4D6562342FC}"/>
                </a:ext>
              </a:extLst>
            </p:cNvPr>
            <p:cNvPicPr>
              <a:picLocks noChangeAspect="1"/>
            </p:cNvPicPr>
            <p:nvPr/>
          </p:nvPicPr>
          <p:blipFill rotWithShape="1">
            <a:blip r:embed="rId2"/>
            <a:srcRect t="8906" b="62809"/>
            <a:stretch/>
          </p:blipFill>
          <p:spPr>
            <a:xfrm>
              <a:off x="2496001" y="1246174"/>
              <a:ext cx="7200000" cy="749453"/>
            </a:xfrm>
            <a:prstGeom prst="rect">
              <a:avLst/>
            </a:prstGeom>
          </p:spPr>
        </p:pic>
        <p:pic>
          <p:nvPicPr>
            <p:cNvPr id="10" name="图片 9">
              <a:extLst>
                <a:ext uri="{FF2B5EF4-FFF2-40B4-BE49-F238E27FC236}">
                  <a16:creationId xmlns:a16="http://schemas.microsoft.com/office/drawing/2014/main" id="{B31417E5-BC18-43A1-83C6-130EFA75673A}"/>
                </a:ext>
              </a:extLst>
            </p:cNvPr>
            <p:cNvPicPr>
              <a:picLocks noChangeAspect="1"/>
            </p:cNvPicPr>
            <p:nvPr/>
          </p:nvPicPr>
          <p:blipFill rotWithShape="1">
            <a:blip r:embed="rId2"/>
            <a:srcRect t="77168" b="1933"/>
            <a:stretch/>
          </p:blipFill>
          <p:spPr>
            <a:xfrm>
              <a:off x="2496001" y="1965264"/>
              <a:ext cx="7200000" cy="553778"/>
            </a:xfrm>
            <a:prstGeom prst="rect">
              <a:avLst/>
            </a:prstGeom>
          </p:spPr>
        </p:pic>
      </p:grpSp>
      <p:pic>
        <p:nvPicPr>
          <p:cNvPr id="11" name="图片 10">
            <a:extLst>
              <a:ext uri="{FF2B5EF4-FFF2-40B4-BE49-F238E27FC236}">
                <a16:creationId xmlns:a16="http://schemas.microsoft.com/office/drawing/2014/main" id="{124FD205-7E62-4E45-B25B-211356CCDD00}"/>
              </a:ext>
            </a:extLst>
          </p:cNvPr>
          <p:cNvPicPr>
            <a:picLocks noChangeAspect="1"/>
          </p:cNvPicPr>
          <p:nvPr/>
        </p:nvPicPr>
        <p:blipFill>
          <a:blip r:embed="rId3"/>
          <a:stretch>
            <a:fillRect/>
          </a:stretch>
        </p:blipFill>
        <p:spPr>
          <a:xfrm>
            <a:off x="2496000" y="2740373"/>
            <a:ext cx="7200000" cy="3428857"/>
          </a:xfrm>
          <a:prstGeom prst="rect">
            <a:avLst/>
          </a:prstGeom>
        </p:spPr>
      </p:pic>
    </p:spTree>
    <p:extLst>
      <p:ext uri="{BB962C8B-B14F-4D97-AF65-F5344CB8AC3E}">
        <p14:creationId xmlns:p14="http://schemas.microsoft.com/office/powerpoint/2010/main" val="17167393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a:t>
            </a:r>
            <a:r>
              <a:rPr lang="en-US" altLang="zh-CN" sz="2800"/>
              <a:t>Analog-Digital Converter</a:t>
            </a:r>
            <a:r>
              <a:rPr lang="zh-CN" altLang="en-US" sz="2800"/>
              <a:t>）模拟</a:t>
            </a:r>
            <a:r>
              <a:rPr lang="en-US" altLang="zh-CN" sz="2800"/>
              <a:t>-</a:t>
            </a:r>
            <a:r>
              <a:rPr lang="zh-CN" altLang="en-US" sz="2800"/>
              <a:t>数字转换器</a:t>
            </a:r>
            <a:endParaRPr lang="en-US" altLang="zh-CN" sz="2800"/>
          </a:p>
          <a:p>
            <a:pPr marL="457200" indent="-457200">
              <a:buFont typeface="Arial" panose="020B0604020202020204" pitchFamily="34" charset="0"/>
              <a:buChar char="•"/>
            </a:pPr>
            <a:r>
              <a:rPr lang="en-US" altLang="zh-CN" sz="2800"/>
              <a:t>ADC</a:t>
            </a:r>
            <a:r>
              <a:rPr lang="zh-CN" altLang="en-US" sz="2800"/>
              <a:t>可以将引脚上连续变化的模拟电压转换为内存中存储的数字变量，建立模拟电路到数字电路的桥梁</a:t>
            </a:r>
            <a:endParaRPr lang="en-US" altLang="zh-CN" sz="2800"/>
          </a:p>
          <a:p>
            <a:pPr marL="457200" indent="-457200">
              <a:buFont typeface="Arial" panose="020B0604020202020204" pitchFamily="34" charset="0"/>
              <a:buChar char="•"/>
            </a:pPr>
            <a:r>
              <a:rPr lang="en-US" altLang="zh-CN" sz="2800"/>
              <a:t>12</a:t>
            </a:r>
            <a:r>
              <a:rPr lang="zh-CN" altLang="en-US" sz="2800"/>
              <a:t>位逐次逼近型</a:t>
            </a:r>
            <a:r>
              <a:rPr lang="en-US" altLang="zh-CN" sz="2800"/>
              <a:t>ADC</a:t>
            </a:r>
            <a:r>
              <a:rPr lang="zh-CN" altLang="en-US" sz="2800"/>
              <a:t>，</a:t>
            </a:r>
            <a:r>
              <a:rPr lang="en-US" altLang="zh-CN" sz="2800"/>
              <a:t>1us</a:t>
            </a:r>
            <a:r>
              <a:rPr lang="zh-CN" altLang="en-US" sz="2800"/>
              <a:t>转换时间</a:t>
            </a:r>
            <a:endParaRPr lang="en-US" altLang="zh-CN" sz="2800"/>
          </a:p>
          <a:p>
            <a:pPr marL="457200" indent="-457200">
              <a:buFont typeface="Arial" panose="020B0604020202020204" pitchFamily="34" charset="0"/>
              <a:buChar char="•"/>
            </a:pPr>
            <a:r>
              <a:rPr lang="zh-CN" altLang="en-US" sz="2800"/>
              <a:t>输入电压范围：</a:t>
            </a:r>
            <a:r>
              <a:rPr lang="en-US" altLang="zh-CN" sz="2800"/>
              <a:t>0~3.3V</a:t>
            </a:r>
            <a:r>
              <a:rPr lang="zh-CN" altLang="en-US" sz="2800"/>
              <a:t>，转换结果范围：</a:t>
            </a:r>
            <a:r>
              <a:rPr lang="en-US" altLang="zh-CN" sz="2800"/>
              <a:t>0~4095</a:t>
            </a:r>
          </a:p>
          <a:p>
            <a:pPr marL="457200" indent="-457200">
              <a:buFont typeface="Arial" panose="020B0604020202020204" pitchFamily="34" charset="0"/>
              <a:buChar char="•"/>
            </a:pPr>
            <a:r>
              <a:rPr lang="en-US" altLang="zh-CN" sz="2800"/>
              <a:t>18</a:t>
            </a:r>
            <a:r>
              <a:rPr lang="zh-CN" altLang="en-US" sz="2800"/>
              <a:t>个输入通道，可测量</a:t>
            </a:r>
            <a:r>
              <a:rPr lang="en-US" altLang="zh-CN" sz="2800"/>
              <a:t>16</a:t>
            </a:r>
            <a:r>
              <a:rPr lang="zh-CN" altLang="en-US" sz="2800"/>
              <a:t>个外部和</a:t>
            </a:r>
            <a:r>
              <a:rPr lang="en-US" altLang="zh-CN" sz="2800"/>
              <a:t>2</a:t>
            </a:r>
            <a:r>
              <a:rPr lang="zh-CN" altLang="en-US" sz="2800"/>
              <a:t>个内部信号源</a:t>
            </a:r>
            <a:endParaRPr lang="en-US" altLang="zh-CN" sz="2800"/>
          </a:p>
          <a:p>
            <a:pPr marL="457200" indent="-457200">
              <a:buFont typeface="Arial" panose="020B0604020202020204" pitchFamily="34" charset="0"/>
              <a:buChar char="•"/>
            </a:pPr>
            <a:r>
              <a:rPr lang="zh-CN" altLang="en-US" sz="2800"/>
              <a:t>规则组和注入组两个转换单元</a:t>
            </a:r>
            <a:endParaRPr lang="en-US" altLang="zh-CN" sz="2800"/>
          </a:p>
          <a:p>
            <a:pPr marL="457200" indent="-457200">
              <a:buFont typeface="Arial" panose="020B0604020202020204" pitchFamily="34" charset="0"/>
              <a:buChar char="•"/>
            </a:pPr>
            <a:r>
              <a:rPr lang="zh-CN" altLang="en-US" sz="2800"/>
              <a:t>模拟看门狗自动监测输入电压范围</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ADC</a:t>
            </a:r>
            <a:r>
              <a:rPr lang="zh-CN" altLang="en-US" sz="2800"/>
              <a:t>资源：</a:t>
            </a:r>
            <a:r>
              <a:rPr lang="en-US" altLang="zh-CN" sz="2800"/>
              <a:t>ADC1</a:t>
            </a:r>
            <a:r>
              <a:rPr lang="zh-CN" altLang="en-US" sz="2800"/>
              <a:t>、</a:t>
            </a:r>
            <a:r>
              <a:rPr lang="en-US" altLang="zh-CN" sz="2800"/>
              <a:t>ADC2</a:t>
            </a:r>
            <a:r>
              <a:rPr lang="zh-CN" altLang="en-US" sz="2800"/>
              <a:t>，</a:t>
            </a:r>
            <a:r>
              <a:rPr lang="en-US" altLang="zh-CN" sz="2800"/>
              <a:t>10</a:t>
            </a:r>
            <a:r>
              <a:rPr lang="zh-CN" altLang="en-US" sz="2800"/>
              <a:t>个外部输入通道</a:t>
            </a:r>
            <a:endParaRPr lang="en-US" altLang="zh-CN" sz="2800"/>
          </a:p>
        </p:txBody>
      </p:sp>
    </p:spTree>
    <p:extLst>
      <p:ext uri="{BB962C8B-B14F-4D97-AF65-F5344CB8AC3E}">
        <p14:creationId xmlns:p14="http://schemas.microsoft.com/office/powerpoint/2010/main" val="3819022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逐次逼近型</a:t>
            </a:r>
            <a:r>
              <a:rPr lang="en-US" altLang="zh-CN" sz="3200"/>
              <a:t>ADC</a:t>
            </a:r>
            <a:endParaRPr lang="zh-CN" altLang="en-US" sz="320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577FA501-1179-473C-8E8D-803A02FAD7D0}"/>
              </a:ext>
            </a:extLst>
          </p:cNvPr>
          <p:cNvPicPr>
            <a:picLocks noChangeAspect="1"/>
          </p:cNvPicPr>
          <p:nvPr/>
        </p:nvPicPr>
        <p:blipFill rotWithShape="1">
          <a:blip r:embed="rId2">
            <a:extLst>
              <a:ext uri="{28A0092B-C50C-407E-A947-70E740481C1C}">
                <a14:useLocalDpi xmlns:a14="http://schemas.microsoft.com/office/drawing/2010/main" val="0"/>
              </a:ext>
            </a:extLst>
          </a:blip>
          <a:srcRect t="10721" b="3960"/>
          <a:stretch/>
        </p:blipFill>
        <p:spPr>
          <a:xfrm>
            <a:off x="2591889" y="1442197"/>
            <a:ext cx="7008222" cy="4484470"/>
          </a:xfrm>
          <a:prstGeom prst="rect">
            <a:avLst/>
          </a:prstGeom>
        </p:spPr>
      </p:pic>
    </p:spTree>
    <p:extLst>
      <p:ext uri="{BB962C8B-B14F-4D97-AF65-F5344CB8AC3E}">
        <p14:creationId xmlns:p14="http://schemas.microsoft.com/office/powerpoint/2010/main" val="38789291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框图</a:t>
            </a:r>
          </a:p>
        </p:txBody>
      </p:sp>
      <p:pic>
        <p:nvPicPr>
          <p:cNvPr id="2" name="图片 1">
            <a:extLst>
              <a:ext uri="{FF2B5EF4-FFF2-40B4-BE49-F238E27FC236}">
                <a16:creationId xmlns:a16="http://schemas.microsoft.com/office/drawing/2014/main" id="{9F0C8BBF-6367-4FBB-A112-9123366A4BB0}"/>
              </a:ext>
            </a:extLst>
          </p:cNvPr>
          <p:cNvPicPr>
            <a:picLocks noChangeAspect="1"/>
          </p:cNvPicPr>
          <p:nvPr/>
        </p:nvPicPr>
        <p:blipFill rotWithShape="1">
          <a:blip r:embed="rId2"/>
          <a:srcRect b="17036"/>
          <a:stretch/>
        </p:blipFill>
        <p:spPr>
          <a:xfrm>
            <a:off x="3963521" y="948268"/>
            <a:ext cx="4264957" cy="5554132"/>
          </a:xfrm>
          <a:prstGeom prst="rect">
            <a:avLst/>
          </a:prstGeom>
        </p:spPr>
      </p:pic>
    </p:spTree>
    <p:extLst>
      <p:ext uri="{BB962C8B-B14F-4D97-AF65-F5344CB8AC3E}">
        <p14:creationId xmlns:p14="http://schemas.microsoft.com/office/powerpoint/2010/main" val="8683205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B20C68A8-B80F-4E1D-B270-E3A20FBADCEE}"/>
              </a:ext>
            </a:extLst>
          </p:cNvPr>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E2BB07A-6E9E-48BD-8371-8918890A6BE1}"/>
              </a:ext>
            </a:extLst>
          </p:cNvPr>
          <p:cNvSpPr/>
          <p:nvPr/>
        </p:nvSpPr>
        <p:spPr>
          <a:xfrm>
            <a:off x="10306738"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5" name="矩形 14">
            <a:extLst>
              <a:ext uri="{FF2B5EF4-FFF2-40B4-BE49-F238E27FC236}">
                <a16:creationId xmlns:a16="http://schemas.microsoft.com/office/drawing/2014/main" id="{48A38BBD-5C74-4146-934E-615523E0DA95}"/>
              </a:ext>
            </a:extLst>
          </p:cNvPr>
          <p:cNvSpPr/>
          <p:nvPr/>
        </p:nvSpPr>
        <p:spPr>
          <a:xfrm>
            <a:off x="3899236" y="3012680"/>
            <a:ext cx="1831944"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转换器</a:t>
            </a:r>
            <a:endParaRPr lang="en-US" altLang="zh-CN"/>
          </a:p>
          <a:p>
            <a:endParaRPr lang="en-US" altLang="zh-CN"/>
          </a:p>
          <a:p>
            <a:endParaRPr lang="en-US" altLang="zh-CN"/>
          </a:p>
          <a:p>
            <a:endParaRPr lang="en-US" altLang="zh-CN"/>
          </a:p>
          <a:p>
            <a:endParaRPr lang="en-US" altLang="zh-CN"/>
          </a:p>
        </p:txBody>
      </p:sp>
      <p:sp>
        <p:nvSpPr>
          <p:cNvPr id="17" name="梯形 16">
            <a:extLst>
              <a:ext uri="{FF2B5EF4-FFF2-40B4-BE49-F238E27FC236}">
                <a16:creationId xmlns:a16="http://schemas.microsoft.com/office/drawing/2014/main" id="{A4213974-395C-45DD-B560-438983D08D57}"/>
              </a:ext>
            </a:extLst>
          </p:cNvPr>
          <p:cNvSpPr/>
          <p:nvPr/>
        </p:nvSpPr>
        <p:spPr>
          <a:xfrm rot="5400000">
            <a:off x="1855732" y="3508643"/>
            <a:ext cx="2183218" cy="507950"/>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7" name="直接箭头连接符 26">
            <a:extLst>
              <a:ext uri="{FF2B5EF4-FFF2-40B4-BE49-F238E27FC236}">
                <a16:creationId xmlns:a16="http://schemas.microsoft.com/office/drawing/2014/main" id="{6E30403A-0E78-4B8D-A6D4-CB476150A659}"/>
              </a:ext>
            </a:extLst>
          </p:cNvPr>
          <p:cNvCxnSpPr>
            <a:cxnSpLocks/>
            <a:endCxn id="19" idx="1"/>
          </p:cNvCxnSpPr>
          <p:nvPr/>
        </p:nvCxnSpPr>
        <p:spPr>
          <a:xfrm>
            <a:off x="3201316" y="3630233"/>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DF6647B-6AB4-4985-9B72-9FAF981BF1FD}"/>
              </a:ext>
            </a:extLst>
          </p:cNvPr>
          <p:cNvSpPr/>
          <p:nvPr/>
        </p:nvSpPr>
        <p:spPr>
          <a:xfrm>
            <a:off x="1173462" y="2684481"/>
            <a:ext cx="865761" cy="103239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34" name="矩形 33">
            <a:extLst>
              <a:ext uri="{FF2B5EF4-FFF2-40B4-BE49-F238E27FC236}">
                <a16:creationId xmlns:a16="http://schemas.microsoft.com/office/drawing/2014/main" id="{16020965-42BC-403F-9783-2933E1B21F09}"/>
              </a:ext>
            </a:extLst>
          </p:cNvPr>
          <p:cNvSpPr/>
          <p:nvPr/>
        </p:nvSpPr>
        <p:spPr>
          <a:xfrm>
            <a:off x="9212776"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p>
        </p:txBody>
      </p:sp>
      <p:cxnSp>
        <p:nvCxnSpPr>
          <p:cNvPr id="36" name="直接箭头连接符 35">
            <a:extLst>
              <a:ext uri="{FF2B5EF4-FFF2-40B4-BE49-F238E27FC236}">
                <a16:creationId xmlns:a16="http://schemas.microsoft.com/office/drawing/2014/main" id="{A52E89EF-99CB-482C-9485-8E29F236BB12}"/>
              </a:ext>
            </a:extLst>
          </p:cNvPr>
          <p:cNvCxnSpPr>
            <a:cxnSpLocks/>
            <a:stCxn id="34" idx="3"/>
            <a:endCxn id="8" idx="1"/>
          </p:cNvCxnSpPr>
          <p:nvPr/>
        </p:nvCxnSpPr>
        <p:spPr>
          <a:xfrm>
            <a:off x="9983572" y="2408544"/>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7155193E-9698-40C5-BDFD-D71F966E9268}"/>
              </a:ext>
            </a:extLst>
          </p:cNvPr>
          <p:cNvSpPr/>
          <p:nvPr/>
        </p:nvSpPr>
        <p:spPr>
          <a:xfrm>
            <a:off x="6123861" y="1911783"/>
            <a:ext cx="2419100"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模拟看门狗</a:t>
            </a:r>
            <a:endParaRPr lang="en-US" altLang="zh-CN"/>
          </a:p>
        </p:txBody>
      </p:sp>
      <p:sp>
        <p:nvSpPr>
          <p:cNvPr id="45" name="矩形 44">
            <a:extLst>
              <a:ext uri="{FF2B5EF4-FFF2-40B4-BE49-F238E27FC236}">
                <a16:creationId xmlns:a16="http://schemas.microsoft.com/office/drawing/2014/main" id="{291BE026-A7DA-4217-BE3F-5F350DE6F8B8}"/>
              </a:ext>
            </a:extLst>
          </p:cNvPr>
          <p:cNvSpPr/>
          <p:nvPr/>
        </p:nvSpPr>
        <p:spPr>
          <a:xfrm>
            <a:off x="4967460"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p>
        </p:txBody>
      </p:sp>
      <p:sp>
        <p:nvSpPr>
          <p:cNvPr id="47" name="矩形 46">
            <a:extLst>
              <a:ext uri="{FF2B5EF4-FFF2-40B4-BE49-F238E27FC236}">
                <a16:creationId xmlns:a16="http://schemas.microsoft.com/office/drawing/2014/main" id="{D30DDFB1-3789-4BBA-89BD-B02262E886C4}"/>
              </a:ext>
            </a:extLst>
          </p:cNvPr>
          <p:cNvSpPr/>
          <p:nvPr/>
        </p:nvSpPr>
        <p:spPr>
          <a:xfrm>
            <a:off x="3574846"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触发控制</a:t>
            </a:r>
            <a:endParaRPr lang="en-US" altLang="zh-CN"/>
          </a:p>
        </p:txBody>
      </p:sp>
      <p:sp>
        <p:nvSpPr>
          <p:cNvPr id="19" name="矩形 18">
            <a:extLst>
              <a:ext uri="{FF2B5EF4-FFF2-40B4-BE49-F238E27FC236}">
                <a16:creationId xmlns:a16="http://schemas.microsoft.com/office/drawing/2014/main" id="{B142E0C0-0C9E-4F8E-B092-F881B722B411}"/>
              </a:ext>
            </a:extLst>
          </p:cNvPr>
          <p:cNvSpPr/>
          <p:nvPr/>
        </p:nvSpPr>
        <p:spPr>
          <a:xfrm>
            <a:off x="4204323" y="3438577"/>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a:t>
            </a:r>
            <a:endParaRPr lang="en-US" altLang="zh-CN"/>
          </a:p>
        </p:txBody>
      </p:sp>
      <p:sp>
        <p:nvSpPr>
          <p:cNvPr id="20" name="矩形 19">
            <a:extLst>
              <a:ext uri="{FF2B5EF4-FFF2-40B4-BE49-F238E27FC236}">
                <a16:creationId xmlns:a16="http://schemas.microsoft.com/office/drawing/2014/main" id="{996310AA-AD7D-41A7-829F-4360F72AFAD0}"/>
              </a:ext>
            </a:extLst>
          </p:cNvPr>
          <p:cNvSpPr/>
          <p:nvPr/>
        </p:nvSpPr>
        <p:spPr>
          <a:xfrm>
            <a:off x="4204323" y="389420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a:t>
            </a:r>
            <a:endParaRPr lang="en-US" altLang="zh-CN"/>
          </a:p>
        </p:txBody>
      </p:sp>
      <p:cxnSp>
        <p:nvCxnSpPr>
          <p:cNvPr id="26" name="直接箭头连接符 25">
            <a:extLst>
              <a:ext uri="{FF2B5EF4-FFF2-40B4-BE49-F238E27FC236}">
                <a16:creationId xmlns:a16="http://schemas.microsoft.com/office/drawing/2014/main" id="{A6A255E2-AAF4-4E0F-87C8-A7F9B57D9F18}"/>
              </a:ext>
            </a:extLst>
          </p:cNvPr>
          <p:cNvCxnSpPr>
            <a:cxnSpLocks/>
            <a:endCxn id="20" idx="1"/>
          </p:cNvCxnSpPr>
          <p:nvPr/>
        </p:nvCxnSpPr>
        <p:spPr>
          <a:xfrm>
            <a:off x="3201316" y="4085859"/>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B171EF13-902E-4704-9718-2FDE21CBBF61}"/>
              </a:ext>
            </a:extLst>
          </p:cNvPr>
          <p:cNvSpPr/>
          <p:nvPr/>
        </p:nvSpPr>
        <p:spPr>
          <a:xfrm>
            <a:off x="6123861" y="3012680"/>
            <a:ext cx="2419100"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数据寄存器</a:t>
            </a:r>
            <a:endParaRPr lang="en-US" altLang="zh-CN"/>
          </a:p>
          <a:p>
            <a:endParaRPr lang="en-US" altLang="zh-CN"/>
          </a:p>
          <a:p>
            <a:endParaRPr lang="en-US" altLang="zh-CN"/>
          </a:p>
          <a:p>
            <a:endParaRPr lang="en-US" altLang="zh-CN"/>
          </a:p>
          <a:p>
            <a:endParaRPr lang="en-US" altLang="zh-CN"/>
          </a:p>
        </p:txBody>
      </p:sp>
      <p:cxnSp>
        <p:nvCxnSpPr>
          <p:cNvPr id="31" name="直接箭头连接符 30">
            <a:extLst>
              <a:ext uri="{FF2B5EF4-FFF2-40B4-BE49-F238E27FC236}">
                <a16:creationId xmlns:a16="http://schemas.microsoft.com/office/drawing/2014/main" id="{545B22C7-908A-4604-AAC2-3CA46BA47D15}"/>
              </a:ext>
            </a:extLst>
          </p:cNvPr>
          <p:cNvCxnSpPr>
            <a:cxnSpLocks/>
            <a:stCxn id="19" idx="3"/>
            <a:endCxn id="35" idx="1"/>
          </p:cNvCxnSpPr>
          <p:nvPr/>
        </p:nvCxnSpPr>
        <p:spPr>
          <a:xfrm>
            <a:off x="5442858" y="3630233"/>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DD9DF0C-7008-48C4-A612-5AB914FF02F4}"/>
              </a:ext>
            </a:extLst>
          </p:cNvPr>
          <p:cNvCxnSpPr>
            <a:cxnSpLocks/>
            <a:stCxn id="20" idx="3"/>
            <a:endCxn id="38" idx="1"/>
          </p:cNvCxnSpPr>
          <p:nvPr/>
        </p:nvCxnSpPr>
        <p:spPr>
          <a:xfrm>
            <a:off x="5442858" y="4085859"/>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03A38E3-AAA1-4F4F-A0E7-1347A93BC51D}"/>
              </a:ext>
            </a:extLst>
          </p:cNvPr>
          <p:cNvSpPr/>
          <p:nvPr/>
        </p:nvSpPr>
        <p:spPr>
          <a:xfrm>
            <a:off x="6428948" y="3438577"/>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规则组结果</a:t>
            </a:r>
            <a:r>
              <a:rPr lang="en-US" altLang="zh-CN"/>
              <a:t>×1</a:t>
            </a:r>
          </a:p>
        </p:txBody>
      </p:sp>
      <p:sp>
        <p:nvSpPr>
          <p:cNvPr id="38" name="矩形 37">
            <a:extLst>
              <a:ext uri="{FF2B5EF4-FFF2-40B4-BE49-F238E27FC236}">
                <a16:creationId xmlns:a16="http://schemas.microsoft.com/office/drawing/2014/main" id="{BD7FD961-0C5A-4659-9DEE-3CC2A3592BEB}"/>
              </a:ext>
            </a:extLst>
          </p:cNvPr>
          <p:cNvSpPr/>
          <p:nvPr/>
        </p:nvSpPr>
        <p:spPr>
          <a:xfrm>
            <a:off x="6428948" y="3894203"/>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注入组结果</a:t>
            </a:r>
            <a:r>
              <a:rPr lang="en-US" altLang="zh-CN"/>
              <a:t>×4</a:t>
            </a:r>
          </a:p>
        </p:txBody>
      </p:sp>
      <p:sp>
        <p:nvSpPr>
          <p:cNvPr id="44" name="文本框 43">
            <a:extLst>
              <a:ext uri="{FF2B5EF4-FFF2-40B4-BE49-F238E27FC236}">
                <a16:creationId xmlns:a16="http://schemas.microsoft.com/office/drawing/2014/main" id="{5D52B810-E55B-4169-AB01-52EBE77875FF}"/>
              </a:ext>
            </a:extLst>
          </p:cNvPr>
          <p:cNvSpPr txBox="1"/>
          <p:nvPr/>
        </p:nvSpPr>
        <p:spPr>
          <a:xfrm>
            <a:off x="3276537" y="3204139"/>
            <a:ext cx="571012" cy="369332"/>
          </a:xfrm>
          <a:prstGeom prst="rect">
            <a:avLst/>
          </a:prstGeom>
          <a:noFill/>
        </p:spPr>
        <p:txBody>
          <a:bodyPr wrap="square" rtlCol="0">
            <a:spAutoFit/>
          </a:bodyPr>
          <a:lstStyle/>
          <a:p>
            <a:pPr algn="ctr"/>
            <a:r>
              <a:rPr lang="en-US" altLang="zh-CN"/>
              <a:t>16</a:t>
            </a:r>
          </a:p>
        </p:txBody>
      </p:sp>
      <p:cxnSp>
        <p:nvCxnSpPr>
          <p:cNvPr id="49" name="直接连接符 48">
            <a:extLst>
              <a:ext uri="{FF2B5EF4-FFF2-40B4-BE49-F238E27FC236}">
                <a16:creationId xmlns:a16="http://schemas.microsoft.com/office/drawing/2014/main" id="{083000DB-31D2-4974-BD83-E9C82B03A9FA}"/>
              </a:ext>
            </a:extLst>
          </p:cNvPr>
          <p:cNvCxnSpPr/>
          <p:nvPr/>
        </p:nvCxnSpPr>
        <p:spPr>
          <a:xfrm flipV="1">
            <a:off x="3472043"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文本框 49">
            <a:extLst>
              <a:ext uri="{FF2B5EF4-FFF2-40B4-BE49-F238E27FC236}">
                <a16:creationId xmlns:a16="http://schemas.microsoft.com/office/drawing/2014/main" id="{FDBF2EAC-590E-42EB-A9E0-DCAB9859E36B}"/>
              </a:ext>
            </a:extLst>
          </p:cNvPr>
          <p:cNvSpPr txBox="1"/>
          <p:nvPr/>
        </p:nvSpPr>
        <p:spPr>
          <a:xfrm>
            <a:off x="3276537" y="4146819"/>
            <a:ext cx="571012" cy="369332"/>
          </a:xfrm>
          <a:prstGeom prst="rect">
            <a:avLst/>
          </a:prstGeom>
          <a:noFill/>
        </p:spPr>
        <p:txBody>
          <a:bodyPr wrap="square" rtlCol="0">
            <a:spAutoFit/>
          </a:bodyPr>
          <a:lstStyle/>
          <a:p>
            <a:pPr algn="ctr"/>
            <a:r>
              <a:rPr lang="en-US" altLang="zh-CN"/>
              <a:t>4</a:t>
            </a:r>
          </a:p>
        </p:txBody>
      </p:sp>
      <p:cxnSp>
        <p:nvCxnSpPr>
          <p:cNvPr id="51" name="直接连接符 50">
            <a:extLst>
              <a:ext uri="{FF2B5EF4-FFF2-40B4-BE49-F238E27FC236}">
                <a16:creationId xmlns:a16="http://schemas.microsoft.com/office/drawing/2014/main" id="{D6341762-62A5-401A-ABE6-3B4B0C46E514}"/>
              </a:ext>
            </a:extLst>
          </p:cNvPr>
          <p:cNvCxnSpPr/>
          <p:nvPr/>
        </p:nvCxnSpPr>
        <p:spPr>
          <a:xfrm flipV="1">
            <a:off x="3472043"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2" name="文本框 51">
            <a:extLst>
              <a:ext uri="{FF2B5EF4-FFF2-40B4-BE49-F238E27FC236}">
                <a16:creationId xmlns:a16="http://schemas.microsoft.com/office/drawing/2014/main" id="{67B2717E-5232-4FB9-B0BA-6B80C8F8FA70}"/>
              </a:ext>
            </a:extLst>
          </p:cNvPr>
          <p:cNvSpPr txBox="1"/>
          <p:nvPr/>
        </p:nvSpPr>
        <p:spPr>
          <a:xfrm>
            <a:off x="5607257" y="3204139"/>
            <a:ext cx="571012" cy="369332"/>
          </a:xfrm>
          <a:prstGeom prst="rect">
            <a:avLst/>
          </a:prstGeom>
          <a:noFill/>
        </p:spPr>
        <p:txBody>
          <a:bodyPr wrap="square" rtlCol="0">
            <a:spAutoFit/>
          </a:bodyPr>
          <a:lstStyle/>
          <a:p>
            <a:pPr algn="ctr"/>
            <a:r>
              <a:rPr lang="en-US" altLang="zh-CN"/>
              <a:t>1</a:t>
            </a:r>
          </a:p>
        </p:txBody>
      </p:sp>
      <p:cxnSp>
        <p:nvCxnSpPr>
          <p:cNvPr id="53" name="直接连接符 52">
            <a:extLst>
              <a:ext uri="{FF2B5EF4-FFF2-40B4-BE49-F238E27FC236}">
                <a16:creationId xmlns:a16="http://schemas.microsoft.com/office/drawing/2014/main" id="{58061EF6-9461-49D1-A47F-54EB0FA13665}"/>
              </a:ext>
            </a:extLst>
          </p:cNvPr>
          <p:cNvCxnSpPr/>
          <p:nvPr/>
        </p:nvCxnSpPr>
        <p:spPr>
          <a:xfrm flipV="1">
            <a:off x="5836864"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4" name="文本框 53">
            <a:extLst>
              <a:ext uri="{FF2B5EF4-FFF2-40B4-BE49-F238E27FC236}">
                <a16:creationId xmlns:a16="http://schemas.microsoft.com/office/drawing/2014/main" id="{DE1C2F8B-F9B4-463C-A07B-AA795711F9D4}"/>
              </a:ext>
            </a:extLst>
          </p:cNvPr>
          <p:cNvSpPr txBox="1"/>
          <p:nvPr/>
        </p:nvSpPr>
        <p:spPr>
          <a:xfrm>
            <a:off x="5603674" y="4146819"/>
            <a:ext cx="571012" cy="369332"/>
          </a:xfrm>
          <a:prstGeom prst="rect">
            <a:avLst/>
          </a:prstGeom>
          <a:noFill/>
        </p:spPr>
        <p:txBody>
          <a:bodyPr wrap="square" rtlCol="0">
            <a:spAutoFit/>
          </a:bodyPr>
          <a:lstStyle/>
          <a:p>
            <a:pPr algn="ctr"/>
            <a:r>
              <a:rPr lang="en-US" altLang="zh-CN"/>
              <a:t>4</a:t>
            </a:r>
          </a:p>
        </p:txBody>
      </p:sp>
      <p:cxnSp>
        <p:nvCxnSpPr>
          <p:cNvPr id="55" name="直接连接符 54">
            <a:extLst>
              <a:ext uri="{FF2B5EF4-FFF2-40B4-BE49-F238E27FC236}">
                <a16:creationId xmlns:a16="http://schemas.microsoft.com/office/drawing/2014/main" id="{24E72487-085B-4AEB-B0AE-0A4A8FD0C5AD}"/>
              </a:ext>
            </a:extLst>
          </p:cNvPr>
          <p:cNvCxnSpPr/>
          <p:nvPr/>
        </p:nvCxnSpPr>
        <p:spPr>
          <a:xfrm flipV="1">
            <a:off x="5833281"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6" name="矩形 55">
            <a:extLst>
              <a:ext uri="{FF2B5EF4-FFF2-40B4-BE49-F238E27FC236}">
                <a16:creationId xmlns:a16="http://schemas.microsoft.com/office/drawing/2014/main" id="{5221A6A1-ACB3-4673-9876-D112FA891410}"/>
              </a:ext>
            </a:extLst>
          </p:cNvPr>
          <p:cNvSpPr/>
          <p:nvPr/>
        </p:nvSpPr>
        <p:spPr>
          <a:xfrm>
            <a:off x="1173462" y="3926930"/>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温度</a:t>
            </a:r>
            <a:endParaRPr lang="en-US" altLang="zh-CN"/>
          </a:p>
        </p:txBody>
      </p:sp>
      <p:sp>
        <p:nvSpPr>
          <p:cNvPr id="57" name="矩形 56">
            <a:extLst>
              <a:ext uri="{FF2B5EF4-FFF2-40B4-BE49-F238E27FC236}">
                <a16:creationId xmlns:a16="http://schemas.microsoft.com/office/drawing/2014/main" id="{7FAC7922-F190-4A33-B3AC-67E4B884FEEA}"/>
              </a:ext>
            </a:extLst>
          </p:cNvPr>
          <p:cNvSpPr/>
          <p:nvPr/>
        </p:nvSpPr>
        <p:spPr>
          <a:xfrm>
            <a:off x="1173462" y="4454728"/>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V</a:t>
            </a:r>
            <a:r>
              <a:rPr lang="en-US" altLang="zh-CN" baseline="-25000"/>
              <a:t>REFINT</a:t>
            </a:r>
          </a:p>
        </p:txBody>
      </p:sp>
      <p:sp>
        <p:nvSpPr>
          <p:cNvPr id="58" name="箭头: 上下 57">
            <a:extLst>
              <a:ext uri="{FF2B5EF4-FFF2-40B4-BE49-F238E27FC236}">
                <a16:creationId xmlns:a16="http://schemas.microsoft.com/office/drawing/2014/main" id="{AAD5D109-07F0-4D82-853A-23F8E866760C}"/>
              </a:ext>
            </a:extLst>
          </p:cNvPr>
          <p:cNvSpPr/>
          <p:nvPr/>
        </p:nvSpPr>
        <p:spPr>
          <a:xfrm>
            <a:off x="7179074" y="2602891"/>
            <a:ext cx="308674" cy="4054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a:extLst>
              <a:ext uri="{FF2B5EF4-FFF2-40B4-BE49-F238E27FC236}">
                <a16:creationId xmlns:a16="http://schemas.microsoft.com/office/drawing/2014/main" id="{4C539126-6886-45C7-94AF-B260090AA07D}"/>
              </a:ext>
            </a:extLst>
          </p:cNvPr>
          <p:cNvCxnSpPr>
            <a:cxnSpLocks/>
          </p:cNvCxnSpPr>
          <p:nvPr/>
        </p:nvCxnSpPr>
        <p:spPr>
          <a:xfrm>
            <a:off x="7422372" y="2801927"/>
            <a:ext cx="179040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FD2CCB6-3721-4076-917F-68AAEDB038EE}"/>
              </a:ext>
            </a:extLst>
          </p:cNvPr>
          <p:cNvCxnSpPr>
            <a:cxnSpLocks/>
          </p:cNvCxnSpPr>
          <p:nvPr/>
        </p:nvCxnSpPr>
        <p:spPr>
          <a:xfrm>
            <a:off x="5310508" y="1684327"/>
            <a:ext cx="39022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240C5C3-3E20-4068-9315-2CBA819C8567}"/>
              </a:ext>
            </a:extLst>
          </p:cNvPr>
          <p:cNvCxnSpPr>
            <a:cxnSpLocks/>
          </p:cNvCxnSpPr>
          <p:nvPr/>
        </p:nvCxnSpPr>
        <p:spPr>
          <a:xfrm>
            <a:off x="5310508" y="1684327"/>
            <a:ext cx="0" cy="132835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4" name="文本框 73">
            <a:extLst>
              <a:ext uri="{FF2B5EF4-FFF2-40B4-BE49-F238E27FC236}">
                <a16:creationId xmlns:a16="http://schemas.microsoft.com/office/drawing/2014/main" id="{2E303BDB-5BBC-4574-836A-82EC727B0A6C}"/>
              </a:ext>
            </a:extLst>
          </p:cNvPr>
          <p:cNvSpPr txBox="1"/>
          <p:nvPr/>
        </p:nvSpPr>
        <p:spPr>
          <a:xfrm>
            <a:off x="6150769" y="1256114"/>
            <a:ext cx="571012" cy="369332"/>
          </a:xfrm>
          <a:prstGeom prst="rect">
            <a:avLst/>
          </a:prstGeom>
          <a:noFill/>
        </p:spPr>
        <p:txBody>
          <a:bodyPr wrap="square" rtlCol="0">
            <a:spAutoFit/>
          </a:bodyPr>
          <a:lstStyle/>
          <a:p>
            <a:pPr algn="ctr"/>
            <a:r>
              <a:rPr lang="en-US" altLang="zh-CN"/>
              <a:t>2</a:t>
            </a:r>
          </a:p>
        </p:txBody>
      </p:sp>
      <p:cxnSp>
        <p:nvCxnSpPr>
          <p:cNvPr id="75" name="直接连接符 74">
            <a:extLst>
              <a:ext uri="{FF2B5EF4-FFF2-40B4-BE49-F238E27FC236}">
                <a16:creationId xmlns:a16="http://schemas.microsoft.com/office/drawing/2014/main" id="{88C26921-3E7B-41F9-9816-616897590E3F}"/>
              </a:ext>
            </a:extLst>
          </p:cNvPr>
          <p:cNvCxnSpPr/>
          <p:nvPr/>
        </p:nvCxnSpPr>
        <p:spPr>
          <a:xfrm flipV="1">
            <a:off x="6346275" y="1592208"/>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76" name="直接箭头连接符 75">
            <a:extLst>
              <a:ext uri="{FF2B5EF4-FFF2-40B4-BE49-F238E27FC236}">
                <a16:creationId xmlns:a16="http://schemas.microsoft.com/office/drawing/2014/main" id="{617AEE9E-0D0D-4282-9957-7D939DAC6398}"/>
              </a:ext>
            </a:extLst>
          </p:cNvPr>
          <p:cNvCxnSpPr>
            <a:cxnSpLocks/>
          </p:cNvCxnSpPr>
          <p:nvPr/>
        </p:nvCxnSpPr>
        <p:spPr>
          <a:xfrm flipV="1">
            <a:off x="4440143"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F2B3536-98E4-49C7-8D9E-DF61C0E18C90}"/>
              </a:ext>
            </a:extLst>
          </p:cNvPr>
          <p:cNvCxnSpPr>
            <a:cxnSpLocks/>
          </p:cNvCxnSpPr>
          <p:nvPr/>
        </p:nvCxnSpPr>
        <p:spPr>
          <a:xfrm flipV="1">
            <a:off x="5230558"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4787AF22-957D-4383-8093-5208205C37DC}"/>
              </a:ext>
            </a:extLst>
          </p:cNvPr>
          <p:cNvSpPr txBox="1"/>
          <p:nvPr/>
        </p:nvSpPr>
        <p:spPr>
          <a:xfrm>
            <a:off x="3590754" y="4625951"/>
            <a:ext cx="942309" cy="369332"/>
          </a:xfrm>
          <a:prstGeom prst="rect">
            <a:avLst/>
          </a:prstGeom>
          <a:noFill/>
        </p:spPr>
        <p:txBody>
          <a:bodyPr wrap="square" rtlCol="0">
            <a:spAutoFit/>
          </a:bodyPr>
          <a:lstStyle/>
          <a:p>
            <a:pPr algn="ctr"/>
            <a:r>
              <a:rPr lang="en-US" altLang="zh-CN"/>
              <a:t>START</a:t>
            </a:r>
          </a:p>
        </p:txBody>
      </p:sp>
      <p:sp>
        <p:nvSpPr>
          <p:cNvPr id="80" name="文本框 79">
            <a:extLst>
              <a:ext uri="{FF2B5EF4-FFF2-40B4-BE49-F238E27FC236}">
                <a16:creationId xmlns:a16="http://schemas.microsoft.com/office/drawing/2014/main" id="{E56FCF90-C85B-417E-AD4E-EEC7A10BF5D4}"/>
              </a:ext>
            </a:extLst>
          </p:cNvPr>
          <p:cNvSpPr txBox="1"/>
          <p:nvPr/>
        </p:nvSpPr>
        <p:spPr>
          <a:xfrm>
            <a:off x="5191666" y="4625951"/>
            <a:ext cx="942309" cy="369332"/>
          </a:xfrm>
          <a:prstGeom prst="rect">
            <a:avLst/>
          </a:prstGeom>
          <a:noFill/>
        </p:spPr>
        <p:txBody>
          <a:bodyPr wrap="square" rtlCol="0">
            <a:spAutoFit/>
          </a:bodyPr>
          <a:lstStyle/>
          <a:p>
            <a:pPr algn="ctr"/>
            <a:r>
              <a:rPr lang="en-US" altLang="zh-CN"/>
              <a:t>CLOCK</a:t>
            </a:r>
          </a:p>
        </p:txBody>
      </p:sp>
      <p:sp>
        <p:nvSpPr>
          <p:cNvPr id="81" name="文本框 80">
            <a:extLst>
              <a:ext uri="{FF2B5EF4-FFF2-40B4-BE49-F238E27FC236}">
                <a16:creationId xmlns:a16="http://schemas.microsoft.com/office/drawing/2014/main" id="{82AB85FD-F0DA-4D78-A6EA-9754B4859BC1}"/>
              </a:ext>
            </a:extLst>
          </p:cNvPr>
          <p:cNvSpPr txBox="1"/>
          <p:nvPr/>
        </p:nvSpPr>
        <p:spPr>
          <a:xfrm>
            <a:off x="4550439" y="2537259"/>
            <a:ext cx="942309" cy="369332"/>
          </a:xfrm>
          <a:prstGeom prst="rect">
            <a:avLst/>
          </a:prstGeom>
          <a:noFill/>
        </p:spPr>
        <p:txBody>
          <a:bodyPr wrap="square" rtlCol="0">
            <a:spAutoFit/>
          </a:bodyPr>
          <a:lstStyle/>
          <a:p>
            <a:pPr algn="ctr"/>
            <a:r>
              <a:rPr lang="en-US" altLang="zh-CN"/>
              <a:t>EOC</a:t>
            </a:r>
          </a:p>
        </p:txBody>
      </p:sp>
      <p:cxnSp>
        <p:nvCxnSpPr>
          <p:cNvPr id="82" name="直接箭头连接符 81">
            <a:extLst>
              <a:ext uri="{FF2B5EF4-FFF2-40B4-BE49-F238E27FC236}">
                <a16:creationId xmlns:a16="http://schemas.microsoft.com/office/drawing/2014/main" id="{AC8D4375-8FA0-4C3C-8318-71701DF9A10A}"/>
              </a:ext>
            </a:extLst>
          </p:cNvPr>
          <p:cNvCxnSpPr>
            <a:cxnSpLocks/>
            <a:stCxn id="30" idx="3"/>
          </p:cNvCxnSpPr>
          <p:nvPr/>
        </p:nvCxnSpPr>
        <p:spPr>
          <a:xfrm flipV="1">
            <a:off x="2039223" y="319733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ABCAF017-28CD-4829-B2CA-A55FFC70699C}"/>
              </a:ext>
            </a:extLst>
          </p:cNvPr>
          <p:cNvSpPr txBox="1"/>
          <p:nvPr/>
        </p:nvSpPr>
        <p:spPr>
          <a:xfrm>
            <a:off x="2060032" y="2794262"/>
            <a:ext cx="571012" cy="369332"/>
          </a:xfrm>
          <a:prstGeom prst="rect">
            <a:avLst/>
          </a:prstGeom>
          <a:noFill/>
        </p:spPr>
        <p:txBody>
          <a:bodyPr wrap="square" rtlCol="0">
            <a:spAutoFit/>
          </a:bodyPr>
          <a:lstStyle/>
          <a:p>
            <a:pPr algn="ctr"/>
            <a:r>
              <a:rPr lang="en-US" altLang="zh-CN"/>
              <a:t>16</a:t>
            </a:r>
          </a:p>
        </p:txBody>
      </p:sp>
      <p:cxnSp>
        <p:nvCxnSpPr>
          <p:cNvPr id="84" name="直接连接符 83">
            <a:extLst>
              <a:ext uri="{FF2B5EF4-FFF2-40B4-BE49-F238E27FC236}">
                <a16:creationId xmlns:a16="http://schemas.microsoft.com/office/drawing/2014/main" id="{A4955F21-42C8-462D-9081-C696F44E4064}"/>
              </a:ext>
            </a:extLst>
          </p:cNvPr>
          <p:cNvCxnSpPr/>
          <p:nvPr/>
        </p:nvCxnSpPr>
        <p:spPr>
          <a:xfrm flipV="1">
            <a:off x="2242639" y="3101113"/>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87" name="直接箭头连接符 86">
            <a:extLst>
              <a:ext uri="{FF2B5EF4-FFF2-40B4-BE49-F238E27FC236}">
                <a16:creationId xmlns:a16="http://schemas.microsoft.com/office/drawing/2014/main" id="{81587B75-0C74-42C9-8E01-AB46CE5C65F4}"/>
              </a:ext>
            </a:extLst>
          </p:cNvPr>
          <p:cNvCxnSpPr>
            <a:cxnSpLocks/>
          </p:cNvCxnSpPr>
          <p:nvPr/>
        </p:nvCxnSpPr>
        <p:spPr>
          <a:xfrm>
            <a:off x="2039223" y="4122813"/>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5F7AFE14-7F30-4F9D-8E7E-F3E07474502D}"/>
              </a:ext>
            </a:extLst>
          </p:cNvPr>
          <p:cNvCxnSpPr>
            <a:cxnSpLocks/>
          </p:cNvCxnSpPr>
          <p:nvPr/>
        </p:nvCxnSpPr>
        <p:spPr>
          <a:xfrm>
            <a:off x="2039223" y="464726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50C9BE0B-D721-4898-B2C4-168CEFD017BB}"/>
              </a:ext>
            </a:extLst>
          </p:cNvPr>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Tree>
    <p:extLst>
      <p:ext uri="{BB962C8B-B14F-4D97-AF65-F5344CB8AC3E}">
        <p14:creationId xmlns:p14="http://schemas.microsoft.com/office/powerpoint/2010/main" val="1574603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命名规则</a:t>
            </a:r>
          </a:p>
        </p:txBody>
      </p:sp>
      <p:pic>
        <p:nvPicPr>
          <p:cNvPr id="2" name="图片 1">
            <a:extLst>
              <a:ext uri="{FF2B5EF4-FFF2-40B4-BE49-F238E27FC236}">
                <a16:creationId xmlns:a16="http://schemas.microsoft.com/office/drawing/2014/main" id="{AF161306-1800-4260-AB57-134B40C4A7EF}"/>
              </a:ext>
            </a:extLst>
          </p:cNvPr>
          <p:cNvPicPr>
            <a:picLocks noChangeAspect="1"/>
          </p:cNvPicPr>
          <p:nvPr/>
        </p:nvPicPr>
        <p:blipFill>
          <a:blip r:embed="rId2"/>
          <a:stretch>
            <a:fillRect/>
          </a:stretch>
        </p:blipFill>
        <p:spPr>
          <a:xfrm>
            <a:off x="3614101" y="918196"/>
            <a:ext cx="4963798" cy="5768739"/>
          </a:xfrm>
          <a:prstGeom prst="rect">
            <a:avLst/>
          </a:prstGeom>
        </p:spPr>
      </p:pic>
    </p:spTree>
    <p:extLst>
      <p:ext uri="{BB962C8B-B14F-4D97-AF65-F5344CB8AC3E}">
        <p14:creationId xmlns:p14="http://schemas.microsoft.com/office/powerpoint/2010/main" val="410761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输入通道</a:t>
            </a:r>
          </a:p>
        </p:txBody>
      </p:sp>
      <p:graphicFrame>
        <p:nvGraphicFramePr>
          <p:cNvPr id="2" name="表格 2">
            <a:extLst>
              <a:ext uri="{FF2B5EF4-FFF2-40B4-BE49-F238E27FC236}">
                <a16:creationId xmlns:a16="http://schemas.microsoft.com/office/drawing/2014/main" id="{56D138BC-F6AC-4F22-91D7-4DCBCB8286C0}"/>
              </a:ext>
            </a:extLst>
          </p:cNvPr>
          <p:cNvGraphicFramePr>
            <a:graphicFrameLocks noGrp="1"/>
          </p:cNvGraphicFramePr>
          <p:nvPr>
            <p:extLst>
              <p:ext uri="{D42A27DB-BD31-4B8C-83A1-F6EECF244321}">
                <p14:modId xmlns:p14="http://schemas.microsoft.com/office/powerpoint/2010/main" val="3261454700"/>
              </p:ext>
            </p:extLst>
          </p:nvPr>
        </p:nvGraphicFramePr>
        <p:xfrm>
          <a:off x="3216000" y="899286"/>
          <a:ext cx="5760000" cy="5490228"/>
        </p:xfrm>
        <a:graphic>
          <a:graphicData uri="http://schemas.openxmlformats.org/drawingml/2006/table">
            <a:tbl>
              <a:tblPr firstRow="1" bandRow="1">
                <a:tableStyleId>{93296810-A885-4BE3-A3E7-6D5BEEA58F35}</a:tableStyleId>
              </a:tblPr>
              <a:tblGrid>
                <a:gridCol w="1440000">
                  <a:extLst>
                    <a:ext uri="{9D8B030D-6E8A-4147-A177-3AD203B41FA5}">
                      <a16:colId xmlns:a16="http://schemas.microsoft.com/office/drawing/2014/main" val="1590053976"/>
                    </a:ext>
                  </a:extLst>
                </a:gridCol>
                <a:gridCol w="1440000">
                  <a:extLst>
                    <a:ext uri="{9D8B030D-6E8A-4147-A177-3AD203B41FA5}">
                      <a16:colId xmlns:a16="http://schemas.microsoft.com/office/drawing/2014/main" val="2243368262"/>
                    </a:ext>
                  </a:extLst>
                </a:gridCol>
                <a:gridCol w="1440000">
                  <a:extLst>
                    <a:ext uri="{9D8B030D-6E8A-4147-A177-3AD203B41FA5}">
                      <a16:colId xmlns:a16="http://schemas.microsoft.com/office/drawing/2014/main" val="3194954226"/>
                    </a:ext>
                  </a:extLst>
                </a:gridCol>
                <a:gridCol w="1440000">
                  <a:extLst>
                    <a:ext uri="{9D8B030D-6E8A-4147-A177-3AD203B41FA5}">
                      <a16:colId xmlns:a16="http://schemas.microsoft.com/office/drawing/2014/main" val="3767912457"/>
                    </a:ext>
                  </a:extLst>
                </a:gridCol>
              </a:tblGrid>
              <a:tr h="288138">
                <a:tc>
                  <a:txBody>
                    <a:bodyPr/>
                    <a:lstStyle/>
                    <a:p>
                      <a:pPr algn="ctr"/>
                      <a:r>
                        <a:rPr lang="zh-CN" altLang="en-US" sz="1200"/>
                        <a:t>通道</a:t>
                      </a:r>
                    </a:p>
                  </a:txBody>
                  <a:tcPr anchor="ctr"/>
                </a:tc>
                <a:tc>
                  <a:txBody>
                    <a:bodyPr/>
                    <a:lstStyle/>
                    <a:p>
                      <a:pPr algn="ctr"/>
                      <a:r>
                        <a:rPr lang="en-US" altLang="zh-CN" sz="1200"/>
                        <a:t>ADC1</a:t>
                      </a:r>
                      <a:endParaRPr lang="zh-CN" altLang="en-US" sz="1200"/>
                    </a:p>
                  </a:txBody>
                  <a:tcPr anchor="ctr"/>
                </a:tc>
                <a:tc>
                  <a:txBody>
                    <a:bodyPr/>
                    <a:lstStyle/>
                    <a:p>
                      <a:pPr algn="ctr"/>
                      <a:r>
                        <a:rPr lang="en-US" altLang="zh-CN" sz="1200"/>
                        <a:t>ADC2</a:t>
                      </a:r>
                      <a:endParaRPr lang="zh-CN" altLang="en-US" sz="1200"/>
                    </a:p>
                  </a:txBody>
                  <a:tcPr anchor="ctr"/>
                </a:tc>
                <a:tc>
                  <a:txBody>
                    <a:bodyPr/>
                    <a:lstStyle/>
                    <a:p>
                      <a:pPr algn="ctr"/>
                      <a:r>
                        <a:rPr lang="en-US" altLang="zh-CN" sz="1200"/>
                        <a:t>ADC3</a:t>
                      </a:r>
                      <a:endParaRPr lang="zh-CN" altLang="en-US" sz="1200"/>
                    </a:p>
                  </a:txBody>
                  <a:tcPr anchor="ctr"/>
                </a:tc>
                <a:extLst>
                  <a:ext uri="{0D108BD9-81ED-4DB2-BD59-A6C34878D82A}">
                    <a16:rowId xmlns:a16="http://schemas.microsoft.com/office/drawing/2014/main" val="2966327490"/>
                  </a:ext>
                </a:extLst>
              </a:tr>
              <a:tr h="289056">
                <a:tc>
                  <a:txBody>
                    <a:bodyPr/>
                    <a:lstStyle/>
                    <a:p>
                      <a:pPr algn="ctr"/>
                      <a:r>
                        <a:rPr lang="zh-CN" altLang="en-US" sz="1200"/>
                        <a:t>通道</a:t>
                      </a:r>
                      <a:r>
                        <a:rPr lang="en-US" altLang="zh-CN" sz="1200"/>
                        <a:t>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extLst>
                  <a:ext uri="{0D108BD9-81ED-4DB2-BD59-A6C34878D82A}">
                    <a16:rowId xmlns:a16="http://schemas.microsoft.com/office/drawing/2014/main" val="3042201954"/>
                  </a:ext>
                </a:extLst>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a:t>通道</a:t>
                      </a:r>
                      <a:r>
                        <a:rPr lang="en-US" altLang="zh-CN" sz="1200"/>
                        <a:t>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PA1</a:t>
                      </a:r>
                      <a:endParaRPr lang="zh-CN" altLang="en-US" sz="1200"/>
                    </a:p>
                  </a:txBody>
                  <a:tcPr anchor="ctr"/>
                </a:tc>
                <a:extLst>
                  <a:ext uri="{0D108BD9-81ED-4DB2-BD59-A6C34878D82A}">
                    <a16:rowId xmlns:a16="http://schemas.microsoft.com/office/drawing/2014/main" val="3210707606"/>
                  </a:ext>
                </a:extLst>
              </a:tr>
              <a:tr h="288138">
                <a:tc>
                  <a:txBody>
                    <a:bodyPr/>
                    <a:lstStyle/>
                    <a:p>
                      <a:pPr algn="ctr"/>
                      <a:r>
                        <a:rPr lang="zh-CN" altLang="en-US" sz="1200"/>
                        <a:t>通道</a:t>
                      </a:r>
                      <a:r>
                        <a:rPr lang="en-US" altLang="zh-CN" sz="1200"/>
                        <a:t>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extLst>
                  <a:ext uri="{0D108BD9-81ED-4DB2-BD59-A6C34878D82A}">
                    <a16:rowId xmlns:a16="http://schemas.microsoft.com/office/drawing/2014/main" val="3484220211"/>
                  </a:ext>
                </a:extLst>
              </a:tr>
              <a:tr h="289056">
                <a:tc>
                  <a:txBody>
                    <a:bodyPr/>
                    <a:lstStyle/>
                    <a:p>
                      <a:pPr algn="ctr"/>
                      <a:r>
                        <a:rPr lang="zh-CN" altLang="en-US" sz="1200"/>
                        <a:t>通道</a:t>
                      </a:r>
                      <a:r>
                        <a:rPr lang="en-US" altLang="zh-CN" sz="1200"/>
                        <a:t>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extLst>
                  <a:ext uri="{0D108BD9-81ED-4DB2-BD59-A6C34878D82A}">
                    <a16:rowId xmlns:a16="http://schemas.microsoft.com/office/drawing/2014/main" val="2253024595"/>
                  </a:ext>
                </a:extLst>
              </a:tr>
              <a:tr h="289056">
                <a:tc>
                  <a:txBody>
                    <a:bodyPr/>
                    <a:lstStyle/>
                    <a:p>
                      <a:pPr algn="ctr"/>
                      <a:r>
                        <a:rPr lang="zh-CN" altLang="en-US" sz="1200"/>
                        <a:t>通道</a:t>
                      </a:r>
                      <a:r>
                        <a:rPr lang="en-US" altLang="zh-CN" sz="1200"/>
                        <a:t>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PF6</a:t>
                      </a:r>
                      <a:endParaRPr lang="zh-CN" altLang="en-US" sz="1200"/>
                    </a:p>
                  </a:txBody>
                  <a:tcPr anchor="ctr"/>
                </a:tc>
                <a:extLst>
                  <a:ext uri="{0D108BD9-81ED-4DB2-BD59-A6C34878D82A}">
                    <a16:rowId xmlns:a16="http://schemas.microsoft.com/office/drawing/2014/main" val="3579285011"/>
                  </a:ext>
                </a:extLst>
              </a:tr>
              <a:tr h="289056">
                <a:tc>
                  <a:txBody>
                    <a:bodyPr/>
                    <a:lstStyle/>
                    <a:p>
                      <a:pPr algn="ctr"/>
                      <a:r>
                        <a:rPr lang="zh-CN" altLang="en-US" sz="1200"/>
                        <a:t>通道</a:t>
                      </a:r>
                      <a:r>
                        <a:rPr lang="en-US" altLang="zh-CN" sz="1200"/>
                        <a:t>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PF7</a:t>
                      </a:r>
                      <a:endParaRPr lang="zh-CN" altLang="en-US" sz="1200"/>
                    </a:p>
                  </a:txBody>
                  <a:tcPr anchor="ctr"/>
                </a:tc>
                <a:extLst>
                  <a:ext uri="{0D108BD9-81ED-4DB2-BD59-A6C34878D82A}">
                    <a16:rowId xmlns:a16="http://schemas.microsoft.com/office/drawing/2014/main" val="4057023464"/>
                  </a:ext>
                </a:extLst>
              </a:tr>
              <a:tr h="289056">
                <a:tc>
                  <a:txBody>
                    <a:bodyPr/>
                    <a:lstStyle/>
                    <a:p>
                      <a:pPr algn="ctr"/>
                      <a:r>
                        <a:rPr lang="zh-CN" altLang="en-US" sz="1200"/>
                        <a:t>通道</a:t>
                      </a:r>
                      <a:r>
                        <a:rPr lang="en-US" altLang="zh-CN" sz="1200"/>
                        <a:t>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PF8</a:t>
                      </a:r>
                      <a:endParaRPr lang="zh-CN" altLang="en-US" sz="1200"/>
                    </a:p>
                  </a:txBody>
                  <a:tcPr anchor="ctr"/>
                </a:tc>
                <a:extLst>
                  <a:ext uri="{0D108BD9-81ED-4DB2-BD59-A6C34878D82A}">
                    <a16:rowId xmlns:a16="http://schemas.microsoft.com/office/drawing/2014/main" val="2113990870"/>
                  </a:ext>
                </a:extLst>
              </a:tr>
              <a:tr h="289056">
                <a:tc>
                  <a:txBody>
                    <a:bodyPr/>
                    <a:lstStyle/>
                    <a:p>
                      <a:pPr algn="ctr"/>
                      <a:r>
                        <a:rPr lang="zh-CN" altLang="en-US" sz="1200"/>
                        <a:t>通道</a:t>
                      </a:r>
                      <a:r>
                        <a:rPr lang="en-US" altLang="zh-CN" sz="1200"/>
                        <a:t>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PF9</a:t>
                      </a:r>
                      <a:endParaRPr lang="zh-CN" altLang="en-US" sz="1200"/>
                    </a:p>
                  </a:txBody>
                  <a:tcPr anchor="ctr"/>
                </a:tc>
                <a:extLst>
                  <a:ext uri="{0D108BD9-81ED-4DB2-BD59-A6C34878D82A}">
                    <a16:rowId xmlns:a16="http://schemas.microsoft.com/office/drawing/2014/main" val="2566060584"/>
                  </a:ext>
                </a:extLst>
              </a:tr>
              <a:tr h="289056">
                <a:tc>
                  <a:txBody>
                    <a:bodyPr/>
                    <a:lstStyle/>
                    <a:p>
                      <a:pPr algn="ctr"/>
                      <a:r>
                        <a:rPr lang="zh-CN" altLang="en-US" sz="1200"/>
                        <a:t>通道</a:t>
                      </a:r>
                      <a:r>
                        <a:rPr lang="en-US" altLang="zh-CN" sz="1200"/>
                        <a:t>8</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PF10</a:t>
                      </a:r>
                      <a:endParaRPr lang="zh-CN" altLang="en-US" sz="1200"/>
                    </a:p>
                  </a:txBody>
                  <a:tcPr anchor="ctr"/>
                </a:tc>
                <a:extLst>
                  <a:ext uri="{0D108BD9-81ED-4DB2-BD59-A6C34878D82A}">
                    <a16:rowId xmlns:a16="http://schemas.microsoft.com/office/drawing/2014/main" val="3493043528"/>
                  </a:ext>
                </a:extLst>
              </a:tr>
              <a:tr h="289056">
                <a:tc>
                  <a:txBody>
                    <a:bodyPr/>
                    <a:lstStyle/>
                    <a:p>
                      <a:pPr algn="ctr"/>
                      <a:r>
                        <a:rPr lang="zh-CN" altLang="en-US" sz="1200"/>
                        <a:t>通道</a:t>
                      </a:r>
                      <a:r>
                        <a:rPr lang="en-US" altLang="zh-CN" sz="1200"/>
                        <a:t>9</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endParaRPr lang="zh-CN" altLang="en-US" sz="1200"/>
                    </a:p>
                  </a:txBody>
                  <a:tcPr anchor="ctr"/>
                </a:tc>
                <a:extLst>
                  <a:ext uri="{0D108BD9-81ED-4DB2-BD59-A6C34878D82A}">
                    <a16:rowId xmlns:a16="http://schemas.microsoft.com/office/drawing/2014/main" val="2943290482"/>
                  </a:ext>
                </a:extLst>
              </a:tr>
              <a:tr h="289056">
                <a:tc>
                  <a:txBody>
                    <a:bodyPr/>
                    <a:lstStyle/>
                    <a:p>
                      <a:pPr algn="ctr"/>
                      <a:r>
                        <a:rPr lang="zh-CN" altLang="en-US" sz="1200"/>
                        <a:t>通道</a:t>
                      </a:r>
                      <a:r>
                        <a:rPr lang="en-US" altLang="zh-CN" sz="1200"/>
                        <a:t>10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extLst>
                  <a:ext uri="{0D108BD9-81ED-4DB2-BD59-A6C34878D82A}">
                    <a16:rowId xmlns:a16="http://schemas.microsoft.com/office/drawing/2014/main" val="2139985197"/>
                  </a:ext>
                </a:extLst>
              </a:tr>
              <a:tr h="289056">
                <a:tc>
                  <a:txBody>
                    <a:bodyPr/>
                    <a:lstStyle/>
                    <a:p>
                      <a:pPr algn="ctr"/>
                      <a:r>
                        <a:rPr lang="zh-CN" altLang="en-US" sz="1200"/>
                        <a:t>通道</a:t>
                      </a:r>
                      <a:r>
                        <a:rPr lang="en-US" altLang="zh-CN" sz="1200"/>
                        <a:t>11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extLst>
                  <a:ext uri="{0D108BD9-81ED-4DB2-BD59-A6C34878D82A}">
                    <a16:rowId xmlns:a16="http://schemas.microsoft.com/office/drawing/2014/main" val="1698480176"/>
                  </a:ext>
                </a:extLst>
              </a:tr>
              <a:tr h="289056">
                <a:tc>
                  <a:txBody>
                    <a:bodyPr/>
                    <a:lstStyle/>
                    <a:p>
                      <a:pPr algn="ctr"/>
                      <a:r>
                        <a:rPr lang="zh-CN" altLang="en-US" sz="1200"/>
                        <a:t>通道</a:t>
                      </a:r>
                      <a:r>
                        <a:rPr lang="en-US" altLang="zh-CN" sz="1200"/>
                        <a:t>12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extLst>
                  <a:ext uri="{0D108BD9-81ED-4DB2-BD59-A6C34878D82A}">
                    <a16:rowId xmlns:a16="http://schemas.microsoft.com/office/drawing/2014/main" val="1005214237"/>
                  </a:ext>
                </a:extLst>
              </a:tr>
              <a:tr h="289056">
                <a:tc>
                  <a:txBody>
                    <a:bodyPr/>
                    <a:lstStyle/>
                    <a:p>
                      <a:pPr algn="ctr"/>
                      <a:r>
                        <a:rPr lang="zh-CN" altLang="en-US" sz="1200"/>
                        <a:t>通道</a:t>
                      </a:r>
                      <a:r>
                        <a:rPr lang="en-US" altLang="zh-CN" sz="1200"/>
                        <a:t>13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extLst>
                  <a:ext uri="{0D108BD9-81ED-4DB2-BD59-A6C34878D82A}">
                    <a16:rowId xmlns:a16="http://schemas.microsoft.com/office/drawing/2014/main" val="2201462338"/>
                  </a:ext>
                </a:extLst>
              </a:tr>
              <a:tr h="289056">
                <a:tc>
                  <a:txBody>
                    <a:bodyPr/>
                    <a:lstStyle/>
                    <a:p>
                      <a:pPr algn="ctr"/>
                      <a:r>
                        <a:rPr lang="zh-CN" altLang="en-US" sz="1200"/>
                        <a:t>通道</a:t>
                      </a:r>
                      <a:r>
                        <a:rPr lang="en-US" altLang="zh-CN" sz="1200"/>
                        <a:t>14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endParaRPr lang="zh-CN" altLang="en-US" sz="1200"/>
                    </a:p>
                  </a:txBody>
                  <a:tcPr anchor="ctr"/>
                </a:tc>
                <a:extLst>
                  <a:ext uri="{0D108BD9-81ED-4DB2-BD59-A6C34878D82A}">
                    <a16:rowId xmlns:a16="http://schemas.microsoft.com/office/drawing/2014/main" val="3689671869"/>
                  </a:ext>
                </a:extLst>
              </a:tr>
              <a:tr h="289056">
                <a:tc>
                  <a:txBody>
                    <a:bodyPr/>
                    <a:lstStyle/>
                    <a:p>
                      <a:pPr algn="ctr"/>
                      <a:r>
                        <a:rPr lang="zh-CN" altLang="en-US" sz="1200"/>
                        <a:t>通道</a:t>
                      </a:r>
                      <a:r>
                        <a:rPr lang="en-US" altLang="zh-CN" sz="1200"/>
                        <a:t>15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endParaRPr lang="zh-CN" altLang="en-US" sz="1200"/>
                    </a:p>
                  </a:txBody>
                  <a:tcPr anchor="ctr"/>
                </a:tc>
                <a:extLst>
                  <a:ext uri="{0D108BD9-81ED-4DB2-BD59-A6C34878D82A}">
                    <a16:rowId xmlns:a16="http://schemas.microsoft.com/office/drawing/2014/main" val="691668747"/>
                  </a:ext>
                </a:extLst>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a:t>通道</a:t>
                      </a:r>
                      <a:r>
                        <a:rPr lang="en-US" altLang="zh-CN" sz="1200"/>
                        <a:t>16</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a:t>温度传感器</a:t>
                      </a:r>
                    </a:p>
                  </a:txBody>
                  <a:tcPr anchor="ctr"/>
                </a:tc>
                <a:tc>
                  <a:txBody>
                    <a:bodyPr/>
                    <a:lstStyle/>
                    <a:p>
                      <a:pPr algn="ctr"/>
                      <a:endParaRPr lang="zh-CN" altLang="en-US" sz="1200"/>
                    </a:p>
                  </a:txBody>
                  <a:tcPr anchor="ctr"/>
                </a:tc>
                <a:tc>
                  <a:txBody>
                    <a:bodyPr/>
                    <a:lstStyle/>
                    <a:p>
                      <a:pPr algn="ctr"/>
                      <a:endParaRPr lang="zh-CN" altLang="en-US" sz="1200"/>
                    </a:p>
                  </a:txBody>
                  <a:tcPr anchor="ctr"/>
                </a:tc>
                <a:extLst>
                  <a:ext uri="{0D108BD9-81ED-4DB2-BD59-A6C34878D82A}">
                    <a16:rowId xmlns:a16="http://schemas.microsoft.com/office/drawing/2014/main" val="2591055893"/>
                  </a:ext>
                </a:extLst>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a:t>通道</a:t>
                      </a:r>
                      <a:r>
                        <a:rPr lang="en-US" altLang="zh-CN" sz="1200"/>
                        <a:t>17</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a:t>内部参考电压</a:t>
                      </a:r>
                    </a:p>
                  </a:txBody>
                  <a:tcPr anchor="ctr"/>
                </a:tc>
                <a:tc>
                  <a:txBody>
                    <a:bodyPr/>
                    <a:lstStyle/>
                    <a:p>
                      <a:pPr algn="ctr"/>
                      <a:endParaRPr lang="zh-CN" altLang="en-US" sz="1200"/>
                    </a:p>
                  </a:txBody>
                  <a:tcPr anchor="ctr"/>
                </a:tc>
                <a:tc>
                  <a:txBody>
                    <a:bodyPr/>
                    <a:lstStyle/>
                    <a:p>
                      <a:pPr algn="ctr"/>
                      <a:endParaRPr lang="zh-CN" altLang="en-US" sz="1200"/>
                    </a:p>
                  </a:txBody>
                  <a:tcPr anchor="ctr"/>
                </a:tc>
                <a:extLst>
                  <a:ext uri="{0D108BD9-81ED-4DB2-BD59-A6C34878D82A}">
                    <a16:rowId xmlns:a16="http://schemas.microsoft.com/office/drawing/2014/main" val="261467589"/>
                  </a:ext>
                </a:extLst>
              </a:tr>
            </a:tbl>
          </a:graphicData>
        </a:graphic>
      </p:graphicFrame>
    </p:spTree>
    <p:extLst>
      <p:ext uri="{BB962C8B-B14F-4D97-AF65-F5344CB8AC3E}">
        <p14:creationId xmlns:p14="http://schemas.microsoft.com/office/powerpoint/2010/main" val="31623518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p>
        </p:txBody>
      </p:sp>
      <p:graphicFrame>
        <p:nvGraphicFramePr>
          <p:cNvPr id="5" name="表格 2">
            <a:extLst>
              <a:ext uri="{FF2B5EF4-FFF2-40B4-BE49-F238E27FC236}">
                <a16:creationId xmlns:a16="http://schemas.microsoft.com/office/drawing/2014/main" id="{D363370C-5CA9-449F-850B-345BB154CA26}"/>
              </a:ext>
            </a:extLst>
          </p:cNvPr>
          <p:cNvGraphicFramePr>
            <a:graphicFrameLocks noGrp="1"/>
          </p:cNvGraphicFramePr>
          <p:nvPr>
            <p:extLst>
              <p:ext uri="{D42A27DB-BD31-4B8C-83A1-F6EECF244321}">
                <p14:modId xmlns:p14="http://schemas.microsoft.com/office/powerpoint/2010/main" val="3428369081"/>
              </p:ext>
            </p:extLst>
          </p:nvPr>
        </p:nvGraphicFramePr>
        <p:xfrm>
          <a:off x="2226712"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graphicFrame>
        <p:nvGraphicFramePr>
          <p:cNvPr id="7" name="表格 2">
            <a:extLst>
              <a:ext uri="{FF2B5EF4-FFF2-40B4-BE49-F238E27FC236}">
                <a16:creationId xmlns:a16="http://schemas.microsoft.com/office/drawing/2014/main" id="{E715C4D3-F52D-4062-B80F-D18A54A6ED33}"/>
              </a:ext>
            </a:extLst>
          </p:cNvPr>
          <p:cNvGraphicFramePr>
            <a:graphicFrameLocks noGrp="1"/>
          </p:cNvGraphicFramePr>
          <p:nvPr>
            <p:extLst>
              <p:ext uri="{D42A27DB-BD31-4B8C-83A1-F6EECF244321}">
                <p14:modId xmlns:p14="http://schemas.microsoft.com/office/powerpoint/2010/main" val="1129570316"/>
              </p:ext>
            </p:extLst>
          </p:nvPr>
        </p:nvGraphicFramePr>
        <p:xfrm>
          <a:off x="3016090"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8" name="矩形 7">
            <a:extLst>
              <a:ext uri="{FF2B5EF4-FFF2-40B4-BE49-F238E27FC236}">
                <a16:creationId xmlns:a16="http://schemas.microsoft.com/office/drawing/2014/main" id="{FC1F6857-54C6-4C11-A238-A04E30918935}"/>
              </a:ext>
            </a:extLst>
          </p:cNvPr>
          <p:cNvSpPr/>
          <p:nvPr/>
        </p:nvSpPr>
        <p:spPr>
          <a:xfrm>
            <a:off x="3205512"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a:extLst>
              <a:ext uri="{FF2B5EF4-FFF2-40B4-BE49-F238E27FC236}">
                <a16:creationId xmlns:a16="http://schemas.microsoft.com/office/drawing/2014/main" id="{94F8F146-AC66-4443-B0B1-5480135086C8}"/>
              </a:ext>
            </a:extLst>
          </p:cNvPr>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单次转换，非扫描模式</a:t>
            </a:r>
            <a:endParaRPr lang="en-US" altLang="zh-CN" sz="2800"/>
          </a:p>
        </p:txBody>
      </p:sp>
      <p:cxnSp>
        <p:nvCxnSpPr>
          <p:cNvPr id="10" name="直接箭头连接符 9">
            <a:extLst>
              <a:ext uri="{FF2B5EF4-FFF2-40B4-BE49-F238E27FC236}">
                <a16:creationId xmlns:a16="http://schemas.microsoft.com/office/drawing/2014/main" id="{C70D2F73-01DD-415C-BA1A-8B370E3CF12A}"/>
              </a:ext>
            </a:extLst>
          </p:cNvPr>
          <p:cNvCxnSpPr>
            <a:cxnSpLocks/>
            <a:stCxn id="8" idx="2"/>
            <a:endCxn id="7" idx="0"/>
          </p:cNvCxnSpPr>
          <p:nvPr/>
        </p:nvCxnSpPr>
        <p:spPr>
          <a:xfrm>
            <a:off x="3736090"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4960533-3436-4570-8765-89E13EA5CFA6}"/>
              </a:ext>
            </a:extLst>
          </p:cNvPr>
          <p:cNvSpPr/>
          <p:nvPr/>
        </p:nvSpPr>
        <p:spPr>
          <a:xfrm>
            <a:off x="4603898"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13" name="直接连接符 12">
            <a:extLst>
              <a:ext uri="{FF2B5EF4-FFF2-40B4-BE49-F238E27FC236}">
                <a16:creationId xmlns:a16="http://schemas.microsoft.com/office/drawing/2014/main" id="{14AC5642-4BD1-45FF-B9F7-4B5B673670A1}"/>
              </a:ext>
            </a:extLst>
          </p:cNvPr>
          <p:cNvCxnSpPr>
            <a:cxnSpLocks/>
          </p:cNvCxnSpPr>
          <p:nvPr/>
        </p:nvCxnSpPr>
        <p:spPr>
          <a:xfrm>
            <a:off x="4456090"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4F4522E8-7F18-4E3C-9428-EBE66C7FEFFF}"/>
              </a:ext>
            </a:extLst>
          </p:cNvPr>
          <p:cNvCxnSpPr>
            <a:cxnSpLocks/>
            <a:endCxn id="12" idx="0"/>
          </p:cNvCxnSpPr>
          <p:nvPr/>
        </p:nvCxnSpPr>
        <p:spPr>
          <a:xfrm>
            <a:off x="5134476"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a:extLst>
              <a:ext uri="{FF2B5EF4-FFF2-40B4-BE49-F238E27FC236}">
                <a16:creationId xmlns:a16="http://schemas.microsoft.com/office/drawing/2014/main" id="{61559D4C-D447-4A44-BCFF-3671AE9A44F0}"/>
              </a:ext>
            </a:extLst>
          </p:cNvPr>
          <p:cNvGraphicFramePr>
            <a:graphicFrameLocks noGrp="1"/>
          </p:cNvGraphicFramePr>
          <p:nvPr>
            <p:extLst>
              <p:ext uri="{D42A27DB-BD31-4B8C-83A1-F6EECF244321}">
                <p14:modId xmlns:p14="http://schemas.microsoft.com/office/powerpoint/2010/main" val="1229842453"/>
              </p:ext>
            </p:extLst>
          </p:nvPr>
        </p:nvGraphicFramePr>
        <p:xfrm>
          <a:off x="7520356"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25" name="矩形 24">
            <a:extLst>
              <a:ext uri="{FF2B5EF4-FFF2-40B4-BE49-F238E27FC236}">
                <a16:creationId xmlns:a16="http://schemas.microsoft.com/office/drawing/2014/main" id="{A5F3E75D-0D65-488B-BFD2-7E3EA6C46C02}"/>
              </a:ext>
            </a:extLst>
          </p:cNvPr>
          <p:cNvSpPr/>
          <p:nvPr/>
        </p:nvSpPr>
        <p:spPr>
          <a:xfrm>
            <a:off x="7709778"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a:extLst>
              <a:ext uri="{FF2B5EF4-FFF2-40B4-BE49-F238E27FC236}">
                <a16:creationId xmlns:a16="http://schemas.microsoft.com/office/drawing/2014/main" id="{B4C076F9-8BC6-4ACA-B77F-F2C3430F501C}"/>
              </a:ext>
            </a:extLst>
          </p:cNvPr>
          <p:cNvCxnSpPr>
            <a:cxnSpLocks/>
            <a:stCxn id="25" idx="2"/>
            <a:endCxn id="24" idx="0"/>
          </p:cNvCxnSpPr>
          <p:nvPr/>
        </p:nvCxnSpPr>
        <p:spPr>
          <a:xfrm>
            <a:off x="8240356"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1B19040-F2F6-4259-BBC2-18706B5C2BE0}"/>
              </a:ext>
            </a:extLst>
          </p:cNvPr>
          <p:cNvSpPr/>
          <p:nvPr/>
        </p:nvSpPr>
        <p:spPr>
          <a:xfrm>
            <a:off x="9108164"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28" name="直接连接符 27">
            <a:extLst>
              <a:ext uri="{FF2B5EF4-FFF2-40B4-BE49-F238E27FC236}">
                <a16:creationId xmlns:a16="http://schemas.microsoft.com/office/drawing/2014/main" id="{C312D3EF-3D85-401F-BFAF-B150FD6FD61E}"/>
              </a:ext>
            </a:extLst>
          </p:cNvPr>
          <p:cNvCxnSpPr>
            <a:cxnSpLocks/>
          </p:cNvCxnSpPr>
          <p:nvPr/>
        </p:nvCxnSpPr>
        <p:spPr>
          <a:xfrm>
            <a:off x="8960356"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8C629A49-26C7-474D-88E5-B36C8EC2052B}"/>
              </a:ext>
            </a:extLst>
          </p:cNvPr>
          <p:cNvCxnSpPr>
            <a:cxnSpLocks/>
            <a:endCxn id="27" idx="0"/>
          </p:cNvCxnSpPr>
          <p:nvPr/>
        </p:nvCxnSpPr>
        <p:spPr>
          <a:xfrm>
            <a:off x="9638742"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2">
            <a:extLst>
              <a:ext uri="{FF2B5EF4-FFF2-40B4-BE49-F238E27FC236}">
                <a16:creationId xmlns:a16="http://schemas.microsoft.com/office/drawing/2014/main" id="{C04693A8-0420-4F27-AB1A-8D9DA2DCA210}"/>
              </a:ext>
            </a:extLst>
          </p:cNvPr>
          <p:cNvGraphicFramePr>
            <a:graphicFrameLocks noGrp="1"/>
          </p:cNvGraphicFramePr>
          <p:nvPr>
            <p:extLst>
              <p:ext uri="{D42A27DB-BD31-4B8C-83A1-F6EECF244321}">
                <p14:modId xmlns:p14="http://schemas.microsoft.com/office/powerpoint/2010/main" val="2391100590"/>
              </p:ext>
            </p:extLst>
          </p:nvPr>
        </p:nvGraphicFramePr>
        <p:xfrm>
          <a:off x="6730979"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spTree>
    <p:extLst>
      <p:ext uri="{BB962C8B-B14F-4D97-AF65-F5344CB8AC3E}">
        <p14:creationId xmlns:p14="http://schemas.microsoft.com/office/powerpoint/2010/main" val="13456886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p>
        </p:txBody>
      </p:sp>
      <p:graphicFrame>
        <p:nvGraphicFramePr>
          <p:cNvPr id="7" name="表格 2">
            <a:extLst>
              <a:ext uri="{FF2B5EF4-FFF2-40B4-BE49-F238E27FC236}">
                <a16:creationId xmlns:a16="http://schemas.microsoft.com/office/drawing/2014/main" id="{E715C4D3-F52D-4062-B80F-D18A54A6ED33}"/>
              </a:ext>
            </a:extLst>
          </p:cNvPr>
          <p:cNvGraphicFramePr>
            <a:graphicFrameLocks noGrp="1"/>
          </p:cNvGraphicFramePr>
          <p:nvPr>
            <p:extLst>
              <p:ext uri="{D42A27DB-BD31-4B8C-83A1-F6EECF244321}">
                <p14:modId xmlns:p14="http://schemas.microsoft.com/office/powerpoint/2010/main" val="1671661592"/>
              </p:ext>
            </p:extLst>
          </p:nvPr>
        </p:nvGraphicFramePr>
        <p:xfrm>
          <a:off x="3013289"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8" name="矩形 7">
            <a:extLst>
              <a:ext uri="{FF2B5EF4-FFF2-40B4-BE49-F238E27FC236}">
                <a16:creationId xmlns:a16="http://schemas.microsoft.com/office/drawing/2014/main" id="{FC1F6857-54C6-4C11-A238-A04E30918935}"/>
              </a:ext>
            </a:extLst>
          </p:cNvPr>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a:extLst>
              <a:ext uri="{FF2B5EF4-FFF2-40B4-BE49-F238E27FC236}">
                <a16:creationId xmlns:a16="http://schemas.microsoft.com/office/drawing/2014/main" id="{94F8F146-AC66-4443-B0B1-5480135086C8}"/>
              </a:ext>
            </a:extLst>
          </p:cNvPr>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连续转换，非扫描模式</a:t>
            </a:r>
            <a:endParaRPr lang="en-US" altLang="zh-CN" sz="2800"/>
          </a:p>
        </p:txBody>
      </p:sp>
      <p:cxnSp>
        <p:nvCxnSpPr>
          <p:cNvPr id="10" name="直接箭头连接符 9">
            <a:extLst>
              <a:ext uri="{FF2B5EF4-FFF2-40B4-BE49-F238E27FC236}">
                <a16:creationId xmlns:a16="http://schemas.microsoft.com/office/drawing/2014/main" id="{C70D2F73-01DD-415C-BA1A-8B370E3CF12A}"/>
              </a:ext>
            </a:extLst>
          </p:cNvPr>
          <p:cNvCxnSpPr>
            <a:cxnSpLocks/>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4960533-3436-4570-8765-89E13EA5CFA6}"/>
              </a:ext>
            </a:extLst>
          </p:cNvPr>
          <p:cNvSpPr/>
          <p:nvPr/>
        </p:nvSpPr>
        <p:spPr>
          <a:xfrm>
            <a:off x="4601097"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13" name="直接连接符 12">
            <a:extLst>
              <a:ext uri="{FF2B5EF4-FFF2-40B4-BE49-F238E27FC236}">
                <a16:creationId xmlns:a16="http://schemas.microsoft.com/office/drawing/2014/main" id="{14AC5642-4BD1-45FF-B9F7-4B5B673670A1}"/>
              </a:ext>
            </a:extLst>
          </p:cNvPr>
          <p:cNvCxnSpPr>
            <a:cxnSpLocks/>
          </p:cNvCxnSpPr>
          <p:nvPr/>
        </p:nvCxnSpPr>
        <p:spPr>
          <a:xfrm>
            <a:off x="4453289"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4F4522E8-7F18-4E3C-9428-EBE66C7FEFFF}"/>
              </a:ext>
            </a:extLst>
          </p:cNvPr>
          <p:cNvCxnSpPr>
            <a:cxnSpLocks/>
            <a:endCxn id="12" idx="0"/>
          </p:cNvCxnSpPr>
          <p:nvPr/>
        </p:nvCxnSpPr>
        <p:spPr>
          <a:xfrm>
            <a:off x="5131675"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a:extLst>
              <a:ext uri="{FF2B5EF4-FFF2-40B4-BE49-F238E27FC236}">
                <a16:creationId xmlns:a16="http://schemas.microsoft.com/office/drawing/2014/main" id="{61559D4C-D447-4A44-BCFF-3671AE9A44F0}"/>
              </a:ext>
            </a:extLst>
          </p:cNvPr>
          <p:cNvGraphicFramePr>
            <a:graphicFrameLocks noGrp="1"/>
          </p:cNvGraphicFramePr>
          <p:nvPr>
            <p:extLst>
              <p:ext uri="{D42A27DB-BD31-4B8C-83A1-F6EECF244321}">
                <p14:modId xmlns:p14="http://schemas.microsoft.com/office/powerpoint/2010/main" val="3422663877"/>
              </p:ext>
            </p:extLst>
          </p:nvPr>
        </p:nvGraphicFramePr>
        <p:xfrm>
          <a:off x="7517555"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27" name="矩形 26">
            <a:extLst>
              <a:ext uri="{FF2B5EF4-FFF2-40B4-BE49-F238E27FC236}">
                <a16:creationId xmlns:a16="http://schemas.microsoft.com/office/drawing/2014/main" id="{31B19040-F2F6-4259-BBC2-18706B5C2BE0}"/>
              </a:ext>
            </a:extLst>
          </p:cNvPr>
          <p:cNvSpPr/>
          <p:nvPr/>
        </p:nvSpPr>
        <p:spPr>
          <a:xfrm>
            <a:off x="9105363"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28" name="直接连接符 27">
            <a:extLst>
              <a:ext uri="{FF2B5EF4-FFF2-40B4-BE49-F238E27FC236}">
                <a16:creationId xmlns:a16="http://schemas.microsoft.com/office/drawing/2014/main" id="{C312D3EF-3D85-401F-BFAF-B150FD6FD61E}"/>
              </a:ext>
            </a:extLst>
          </p:cNvPr>
          <p:cNvCxnSpPr>
            <a:cxnSpLocks/>
          </p:cNvCxnSpPr>
          <p:nvPr/>
        </p:nvCxnSpPr>
        <p:spPr>
          <a:xfrm>
            <a:off x="8957555"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8C629A49-26C7-474D-88E5-B36C8EC2052B}"/>
              </a:ext>
            </a:extLst>
          </p:cNvPr>
          <p:cNvCxnSpPr>
            <a:cxnSpLocks/>
            <a:endCxn id="27" idx="0"/>
          </p:cNvCxnSpPr>
          <p:nvPr/>
        </p:nvCxnSpPr>
        <p:spPr>
          <a:xfrm>
            <a:off x="9635941"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EE26A1C-7391-442A-AC2D-9E3575B5C9D2}"/>
              </a:ext>
            </a:extLst>
          </p:cNvPr>
          <p:cNvCxnSpPr>
            <a:cxnSpLocks/>
          </p:cNvCxnSpPr>
          <p:nvPr/>
        </p:nvCxnSpPr>
        <p:spPr>
          <a:xfrm>
            <a:off x="5131675" y="3509010"/>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DE6ADAC8-28AC-43BB-8828-17FEA3353AF1}"/>
              </a:ext>
            </a:extLst>
          </p:cNvPr>
          <p:cNvCxnSpPr>
            <a:cxnSpLocks/>
          </p:cNvCxnSpPr>
          <p:nvPr/>
        </p:nvCxnSpPr>
        <p:spPr>
          <a:xfrm>
            <a:off x="6299202" y="1185334"/>
            <a:ext cx="0" cy="232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21A6DED5-8EC2-4B66-9A5A-3DDD49505E17}"/>
              </a:ext>
            </a:extLst>
          </p:cNvPr>
          <p:cNvCxnSpPr>
            <a:cxnSpLocks/>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C3239BD7-1BC8-4D3E-98FE-C3F003E134E7}"/>
              </a:ext>
            </a:extLst>
          </p:cNvPr>
          <p:cNvCxnSpPr>
            <a:cxnSpLocks/>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0A1C921-F3B9-45F3-ACF8-1E3E4305B39D}"/>
              </a:ext>
            </a:extLst>
          </p:cNvPr>
          <p:cNvCxnSpPr>
            <a:cxnSpLocks/>
            <a:stCxn id="12" idx="2"/>
          </p:cNvCxnSpPr>
          <p:nvPr/>
        </p:nvCxnSpPr>
        <p:spPr>
          <a:xfrm>
            <a:off x="5131675"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8798CAA5-91EF-4E91-9F86-2892E5C4EBAC}"/>
              </a:ext>
            </a:extLst>
          </p:cNvPr>
          <p:cNvCxnSpPr>
            <a:cxnSpLocks/>
          </p:cNvCxnSpPr>
          <p:nvPr/>
        </p:nvCxnSpPr>
        <p:spPr>
          <a:xfrm>
            <a:off x="9635941"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77C17925-C7AD-43A0-91EE-17828607DC79}"/>
              </a:ext>
            </a:extLst>
          </p:cNvPr>
          <p:cNvSpPr txBox="1"/>
          <p:nvPr/>
        </p:nvSpPr>
        <p:spPr>
          <a:xfrm>
            <a:off x="10231007" y="3247400"/>
            <a:ext cx="979142" cy="523220"/>
          </a:xfrm>
          <a:prstGeom prst="rect">
            <a:avLst/>
          </a:prstGeom>
          <a:noFill/>
        </p:spPr>
        <p:txBody>
          <a:bodyPr wrap="square" rtlCol="0">
            <a:spAutoFit/>
          </a:bodyPr>
          <a:lstStyle/>
          <a:p>
            <a:pPr algn="ctr"/>
            <a:r>
              <a:rPr lang="en-US" altLang="zh-CN" sz="2800"/>
              <a:t>…</a:t>
            </a:r>
          </a:p>
        </p:txBody>
      </p:sp>
      <p:cxnSp>
        <p:nvCxnSpPr>
          <p:cNvPr id="45" name="直接箭头连接符 44">
            <a:extLst>
              <a:ext uri="{FF2B5EF4-FFF2-40B4-BE49-F238E27FC236}">
                <a16:creationId xmlns:a16="http://schemas.microsoft.com/office/drawing/2014/main" id="{F600A763-FA21-4FE8-B235-791529D3A951}"/>
              </a:ext>
            </a:extLst>
          </p:cNvPr>
          <p:cNvCxnSpPr>
            <a:cxnSpLocks/>
          </p:cNvCxnSpPr>
          <p:nvPr/>
        </p:nvCxnSpPr>
        <p:spPr>
          <a:xfrm flipV="1">
            <a:off x="9635941" y="3504681"/>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表格 2">
            <a:extLst>
              <a:ext uri="{FF2B5EF4-FFF2-40B4-BE49-F238E27FC236}">
                <a16:creationId xmlns:a16="http://schemas.microsoft.com/office/drawing/2014/main" id="{41CB9CC6-B3D2-4017-B068-1DFA0AB4F311}"/>
              </a:ext>
            </a:extLst>
          </p:cNvPr>
          <p:cNvGraphicFramePr>
            <a:graphicFrameLocks noGrp="1"/>
          </p:cNvGraphicFramePr>
          <p:nvPr>
            <p:extLst>
              <p:ext uri="{D42A27DB-BD31-4B8C-83A1-F6EECF244321}">
                <p14:modId xmlns:p14="http://schemas.microsoft.com/office/powerpoint/2010/main" val="2472690031"/>
              </p:ext>
            </p:extLst>
          </p:nvPr>
        </p:nvGraphicFramePr>
        <p:xfrm>
          <a:off x="2226712"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graphicFrame>
        <p:nvGraphicFramePr>
          <p:cNvPr id="32" name="表格 2">
            <a:extLst>
              <a:ext uri="{FF2B5EF4-FFF2-40B4-BE49-F238E27FC236}">
                <a16:creationId xmlns:a16="http://schemas.microsoft.com/office/drawing/2014/main" id="{547E8784-B499-4619-909B-62E8182F5381}"/>
              </a:ext>
            </a:extLst>
          </p:cNvPr>
          <p:cNvGraphicFramePr>
            <a:graphicFrameLocks noGrp="1"/>
          </p:cNvGraphicFramePr>
          <p:nvPr>
            <p:extLst>
              <p:ext uri="{D42A27DB-BD31-4B8C-83A1-F6EECF244321}">
                <p14:modId xmlns:p14="http://schemas.microsoft.com/office/powerpoint/2010/main" val="890078008"/>
              </p:ext>
            </p:extLst>
          </p:nvPr>
        </p:nvGraphicFramePr>
        <p:xfrm>
          <a:off x="6730979"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spTree>
    <p:extLst>
      <p:ext uri="{BB962C8B-B14F-4D97-AF65-F5344CB8AC3E}">
        <p14:creationId xmlns:p14="http://schemas.microsoft.com/office/powerpoint/2010/main" val="25983603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p>
        </p:txBody>
      </p:sp>
      <p:graphicFrame>
        <p:nvGraphicFramePr>
          <p:cNvPr id="7" name="表格 2">
            <a:extLst>
              <a:ext uri="{FF2B5EF4-FFF2-40B4-BE49-F238E27FC236}">
                <a16:creationId xmlns:a16="http://schemas.microsoft.com/office/drawing/2014/main" id="{E715C4D3-F52D-4062-B80F-D18A54A6ED33}"/>
              </a:ext>
            </a:extLst>
          </p:cNvPr>
          <p:cNvGraphicFramePr>
            <a:graphicFrameLocks noGrp="1"/>
          </p:cNvGraphicFramePr>
          <p:nvPr>
            <p:extLst>
              <p:ext uri="{D42A27DB-BD31-4B8C-83A1-F6EECF244321}">
                <p14:modId xmlns:p14="http://schemas.microsoft.com/office/powerpoint/2010/main" val="3338973060"/>
              </p:ext>
            </p:extLst>
          </p:nvPr>
        </p:nvGraphicFramePr>
        <p:xfrm>
          <a:off x="3013288"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8" name="矩形 7">
            <a:extLst>
              <a:ext uri="{FF2B5EF4-FFF2-40B4-BE49-F238E27FC236}">
                <a16:creationId xmlns:a16="http://schemas.microsoft.com/office/drawing/2014/main" id="{FC1F6857-54C6-4C11-A238-A04E30918935}"/>
              </a:ext>
            </a:extLst>
          </p:cNvPr>
          <p:cNvSpPr/>
          <p:nvPr/>
        </p:nvSpPr>
        <p:spPr>
          <a:xfrm>
            <a:off x="3202710"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a:extLst>
              <a:ext uri="{FF2B5EF4-FFF2-40B4-BE49-F238E27FC236}">
                <a16:creationId xmlns:a16="http://schemas.microsoft.com/office/drawing/2014/main" id="{94F8F146-AC66-4443-B0B1-5480135086C8}"/>
              </a:ext>
            </a:extLst>
          </p:cNvPr>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单次转换，扫描模式</a:t>
            </a:r>
            <a:endParaRPr lang="en-US" altLang="zh-CN" sz="2800"/>
          </a:p>
        </p:txBody>
      </p:sp>
      <p:cxnSp>
        <p:nvCxnSpPr>
          <p:cNvPr id="10" name="直接箭头连接符 9">
            <a:extLst>
              <a:ext uri="{FF2B5EF4-FFF2-40B4-BE49-F238E27FC236}">
                <a16:creationId xmlns:a16="http://schemas.microsoft.com/office/drawing/2014/main" id="{C70D2F73-01DD-415C-BA1A-8B370E3CF12A}"/>
              </a:ext>
            </a:extLst>
          </p:cNvPr>
          <p:cNvCxnSpPr>
            <a:cxnSpLocks/>
            <a:stCxn id="8" idx="2"/>
            <a:endCxn id="7" idx="0"/>
          </p:cNvCxnSpPr>
          <p:nvPr/>
        </p:nvCxnSpPr>
        <p:spPr>
          <a:xfrm>
            <a:off x="3733288"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4960533-3436-4570-8765-89E13EA5CFA6}"/>
              </a:ext>
            </a:extLst>
          </p:cNvPr>
          <p:cNvSpPr/>
          <p:nvPr/>
        </p:nvSpPr>
        <p:spPr>
          <a:xfrm>
            <a:off x="4601096"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13" name="直接连接符 12">
            <a:extLst>
              <a:ext uri="{FF2B5EF4-FFF2-40B4-BE49-F238E27FC236}">
                <a16:creationId xmlns:a16="http://schemas.microsoft.com/office/drawing/2014/main" id="{14AC5642-4BD1-45FF-B9F7-4B5B673670A1}"/>
              </a:ext>
            </a:extLst>
          </p:cNvPr>
          <p:cNvCxnSpPr>
            <a:cxnSpLocks/>
          </p:cNvCxnSpPr>
          <p:nvPr/>
        </p:nvCxnSpPr>
        <p:spPr>
          <a:xfrm>
            <a:off x="4453288"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4F4522E8-7F18-4E3C-9428-EBE66C7FEFFF}"/>
              </a:ext>
            </a:extLst>
          </p:cNvPr>
          <p:cNvCxnSpPr>
            <a:cxnSpLocks/>
            <a:endCxn id="12" idx="0"/>
          </p:cNvCxnSpPr>
          <p:nvPr/>
        </p:nvCxnSpPr>
        <p:spPr>
          <a:xfrm>
            <a:off x="5131674"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a:extLst>
              <a:ext uri="{FF2B5EF4-FFF2-40B4-BE49-F238E27FC236}">
                <a16:creationId xmlns:a16="http://schemas.microsoft.com/office/drawing/2014/main" id="{61559D4C-D447-4A44-BCFF-3671AE9A44F0}"/>
              </a:ext>
            </a:extLst>
          </p:cNvPr>
          <p:cNvGraphicFramePr>
            <a:graphicFrameLocks noGrp="1"/>
          </p:cNvGraphicFramePr>
          <p:nvPr>
            <p:extLst>
              <p:ext uri="{D42A27DB-BD31-4B8C-83A1-F6EECF244321}">
                <p14:modId xmlns:p14="http://schemas.microsoft.com/office/powerpoint/2010/main" val="403808580"/>
              </p:ext>
            </p:extLst>
          </p:nvPr>
        </p:nvGraphicFramePr>
        <p:xfrm>
          <a:off x="7517554"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25" name="矩形 24">
            <a:extLst>
              <a:ext uri="{FF2B5EF4-FFF2-40B4-BE49-F238E27FC236}">
                <a16:creationId xmlns:a16="http://schemas.microsoft.com/office/drawing/2014/main" id="{A5F3E75D-0D65-488B-BFD2-7E3EA6C46C02}"/>
              </a:ext>
            </a:extLst>
          </p:cNvPr>
          <p:cNvSpPr/>
          <p:nvPr/>
        </p:nvSpPr>
        <p:spPr>
          <a:xfrm>
            <a:off x="7706976"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a:extLst>
              <a:ext uri="{FF2B5EF4-FFF2-40B4-BE49-F238E27FC236}">
                <a16:creationId xmlns:a16="http://schemas.microsoft.com/office/drawing/2014/main" id="{B4C076F9-8BC6-4ACA-B77F-F2C3430F501C}"/>
              </a:ext>
            </a:extLst>
          </p:cNvPr>
          <p:cNvCxnSpPr>
            <a:cxnSpLocks/>
            <a:stCxn id="25" idx="2"/>
            <a:endCxn id="24" idx="0"/>
          </p:cNvCxnSpPr>
          <p:nvPr/>
        </p:nvCxnSpPr>
        <p:spPr>
          <a:xfrm>
            <a:off x="8237554"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1B19040-F2F6-4259-BBC2-18706B5C2BE0}"/>
              </a:ext>
            </a:extLst>
          </p:cNvPr>
          <p:cNvSpPr/>
          <p:nvPr/>
        </p:nvSpPr>
        <p:spPr>
          <a:xfrm>
            <a:off x="9105362"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28" name="直接连接符 27">
            <a:extLst>
              <a:ext uri="{FF2B5EF4-FFF2-40B4-BE49-F238E27FC236}">
                <a16:creationId xmlns:a16="http://schemas.microsoft.com/office/drawing/2014/main" id="{C312D3EF-3D85-401F-BFAF-B150FD6FD61E}"/>
              </a:ext>
            </a:extLst>
          </p:cNvPr>
          <p:cNvCxnSpPr>
            <a:cxnSpLocks/>
          </p:cNvCxnSpPr>
          <p:nvPr/>
        </p:nvCxnSpPr>
        <p:spPr>
          <a:xfrm>
            <a:off x="8957554"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8C629A49-26C7-474D-88E5-B36C8EC2052B}"/>
              </a:ext>
            </a:extLst>
          </p:cNvPr>
          <p:cNvCxnSpPr>
            <a:cxnSpLocks/>
            <a:endCxn id="27" idx="0"/>
          </p:cNvCxnSpPr>
          <p:nvPr/>
        </p:nvCxnSpPr>
        <p:spPr>
          <a:xfrm>
            <a:off x="9635940"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a:extLst>
              <a:ext uri="{FF2B5EF4-FFF2-40B4-BE49-F238E27FC236}">
                <a16:creationId xmlns:a16="http://schemas.microsoft.com/office/drawing/2014/main" id="{2A9457DE-EC1E-4D5A-9158-32CEBA554DAE}"/>
              </a:ext>
            </a:extLst>
          </p:cNvPr>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D847483-22BE-44C6-A91A-A3F825EEAF10}"/>
              </a:ext>
            </a:extLst>
          </p:cNvPr>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p>
        </p:txBody>
      </p:sp>
      <p:graphicFrame>
        <p:nvGraphicFramePr>
          <p:cNvPr id="20" name="表格 2">
            <a:extLst>
              <a:ext uri="{FF2B5EF4-FFF2-40B4-BE49-F238E27FC236}">
                <a16:creationId xmlns:a16="http://schemas.microsoft.com/office/drawing/2014/main" id="{49285F69-22F4-4464-A527-CD6C24CB5B03}"/>
              </a:ext>
            </a:extLst>
          </p:cNvPr>
          <p:cNvGraphicFramePr>
            <a:graphicFrameLocks noGrp="1"/>
          </p:cNvGraphicFramePr>
          <p:nvPr>
            <p:extLst>
              <p:ext uri="{D42A27DB-BD31-4B8C-83A1-F6EECF244321}">
                <p14:modId xmlns:p14="http://schemas.microsoft.com/office/powerpoint/2010/main" val="2472690031"/>
              </p:ext>
            </p:extLst>
          </p:nvPr>
        </p:nvGraphicFramePr>
        <p:xfrm>
          <a:off x="2226712"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graphicFrame>
        <p:nvGraphicFramePr>
          <p:cNvPr id="21" name="表格 2">
            <a:extLst>
              <a:ext uri="{FF2B5EF4-FFF2-40B4-BE49-F238E27FC236}">
                <a16:creationId xmlns:a16="http://schemas.microsoft.com/office/drawing/2014/main" id="{783BBDAB-B615-4911-8BF7-BD429D137E43}"/>
              </a:ext>
            </a:extLst>
          </p:cNvPr>
          <p:cNvGraphicFramePr>
            <a:graphicFrameLocks noGrp="1"/>
          </p:cNvGraphicFramePr>
          <p:nvPr>
            <p:extLst>
              <p:ext uri="{D42A27DB-BD31-4B8C-83A1-F6EECF244321}">
                <p14:modId xmlns:p14="http://schemas.microsoft.com/office/powerpoint/2010/main" val="890078008"/>
              </p:ext>
            </p:extLst>
          </p:nvPr>
        </p:nvGraphicFramePr>
        <p:xfrm>
          <a:off x="6730979"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spTree>
    <p:extLst>
      <p:ext uri="{BB962C8B-B14F-4D97-AF65-F5344CB8AC3E}">
        <p14:creationId xmlns:p14="http://schemas.microsoft.com/office/powerpoint/2010/main" val="3348608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p>
        </p:txBody>
      </p:sp>
      <p:graphicFrame>
        <p:nvGraphicFramePr>
          <p:cNvPr id="7" name="表格 2">
            <a:extLst>
              <a:ext uri="{FF2B5EF4-FFF2-40B4-BE49-F238E27FC236}">
                <a16:creationId xmlns:a16="http://schemas.microsoft.com/office/drawing/2014/main" id="{E715C4D3-F52D-4062-B80F-D18A54A6ED33}"/>
              </a:ext>
            </a:extLst>
          </p:cNvPr>
          <p:cNvGraphicFramePr>
            <a:graphicFrameLocks noGrp="1"/>
          </p:cNvGraphicFramePr>
          <p:nvPr>
            <p:extLst>
              <p:ext uri="{D42A27DB-BD31-4B8C-83A1-F6EECF244321}">
                <p14:modId xmlns:p14="http://schemas.microsoft.com/office/powerpoint/2010/main" val="3513311326"/>
              </p:ext>
            </p:extLst>
          </p:nvPr>
        </p:nvGraphicFramePr>
        <p:xfrm>
          <a:off x="3013289"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8" name="矩形 7">
            <a:extLst>
              <a:ext uri="{FF2B5EF4-FFF2-40B4-BE49-F238E27FC236}">
                <a16:creationId xmlns:a16="http://schemas.microsoft.com/office/drawing/2014/main" id="{FC1F6857-54C6-4C11-A238-A04E30918935}"/>
              </a:ext>
            </a:extLst>
          </p:cNvPr>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a:extLst>
              <a:ext uri="{FF2B5EF4-FFF2-40B4-BE49-F238E27FC236}">
                <a16:creationId xmlns:a16="http://schemas.microsoft.com/office/drawing/2014/main" id="{94F8F146-AC66-4443-B0B1-5480135086C8}"/>
              </a:ext>
            </a:extLst>
          </p:cNvPr>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连续转换，扫描模式</a:t>
            </a:r>
            <a:endParaRPr lang="en-US" altLang="zh-CN" sz="2800"/>
          </a:p>
        </p:txBody>
      </p:sp>
      <p:cxnSp>
        <p:nvCxnSpPr>
          <p:cNvPr id="10" name="直接箭头连接符 9">
            <a:extLst>
              <a:ext uri="{FF2B5EF4-FFF2-40B4-BE49-F238E27FC236}">
                <a16:creationId xmlns:a16="http://schemas.microsoft.com/office/drawing/2014/main" id="{C70D2F73-01DD-415C-BA1A-8B370E3CF12A}"/>
              </a:ext>
            </a:extLst>
          </p:cNvPr>
          <p:cNvCxnSpPr>
            <a:cxnSpLocks/>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4960533-3436-4570-8765-89E13EA5CFA6}"/>
              </a:ext>
            </a:extLst>
          </p:cNvPr>
          <p:cNvSpPr/>
          <p:nvPr/>
        </p:nvSpPr>
        <p:spPr>
          <a:xfrm>
            <a:off x="460109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13" name="直接连接符 12">
            <a:extLst>
              <a:ext uri="{FF2B5EF4-FFF2-40B4-BE49-F238E27FC236}">
                <a16:creationId xmlns:a16="http://schemas.microsoft.com/office/drawing/2014/main" id="{14AC5642-4BD1-45FF-B9F7-4B5B673670A1}"/>
              </a:ext>
            </a:extLst>
          </p:cNvPr>
          <p:cNvCxnSpPr>
            <a:cxnSpLocks/>
          </p:cNvCxnSpPr>
          <p:nvPr/>
        </p:nvCxnSpPr>
        <p:spPr>
          <a:xfrm>
            <a:off x="445328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4F4522E8-7F18-4E3C-9428-EBE66C7FEFFF}"/>
              </a:ext>
            </a:extLst>
          </p:cNvPr>
          <p:cNvCxnSpPr>
            <a:cxnSpLocks/>
            <a:endCxn id="12" idx="0"/>
          </p:cNvCxnSpPr>
          <p:nvPr/>
        </p:nvCxnSpPr>
        <p:spPr>
          <a:xfrm>
            <a:off x="513167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a:extLst>
              <a:ext uri="{FF2B5EF4-FFF2-40B4-BE49-F238E27FC236}">
                <a16:creationId xmlns:a16="http://schemas.microsoft.com/office/drawing/2014/main" id="{61559D4C-D447-4A44-BCFF-3671AE9A44F0}"/>
              </a:ext>
            </a:extLst>
          </p:cNvPr>
          <p:cNvGraphicFramePr>
            <a:graphicFrameLocks noGrp="1"/>
          </p:cNvGraphicFramePr>
          <p:nvPr>
            <p:extLst>
              <p:ext uri="{D42A27DB-BD31-4B8C-83A1-F6EECF244321}">
                <p14:modId xmlns:p14="http://schemas.microsoft.com/office/powerpoint/2010/main" val="972386118"/>
              </p:ext>
            </p:extLst>
          </p:nvPr>
        </p:nvGraphicFramePr>
        <p:xfrm>
          <a:off x="7517555"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27" name="矩形 26">
            <a:extLst>
              <a:ext uri="{FF2B5EF4-FFF2-40B4-BE49-F238E27FC236}">
                <a16:creationId xmlns:a16="http://schemas.microsoft.com/office/drawing/2014/main" id="{31B19040-F2F6-4259-BBC2-18706B5C2BE0}"/>
              </a:ext>
            </a:extLst>
          </p:cNvPr>
          <p:cNvSpPr/>
          <p:nvPr/>
        </p:nvSpPr>
        <p:spPr>
          <a:xfrm>
            <a:off x="9105363"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28" name="直接连接符 27">
            <a:extLst>
              <a:ext uri="{FF2B5EF4-FFF2-40B4-BE49-F238E27FC236}">
                <a16:creationId xmlns:a16="http://schemas.microsoft.com/office/drawing/2014/main" id="{C312D3EF-3D85-401F-BFAF-B150FD6FD61E}"/>
              </a:ext>
            </a:extLst>
          </p:cNvPr>
          <p:cNvCxnSpPr>
            <a:cxnSpLocks/>
          </p:cNvCxnSpPr>
          <p:nvPr/>
        </p:nvCxnSpPr>
        <p:spPr>
          <a:xfrm>
            <a:off x="8957555"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8C629A49-26C7-474D-88E5-B36C8EC2052B}"/>
              </a:ext>
            </a:extLst>
          </p:cNvPr>
          <p:cNvCxnSpPr>
            <a:cxnSpLocks/>
            <a:endCxn id="27" idx="0"/>
          </p:cNvCxnSpPr>
          <p:nvPr/>
        </p:nvCxnSpPr>
        <p:spPr>
          <a:xfrm>
            <a:off x="9635941"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EE26A1C-7391-442A-AC2D-9E3575B5C9D2}"/>
              </a:ext>
            </a:extLst>
          </p:cNvPr>
          <p:cNvCxnSpPr>
            <a:cxnSpLocks/>
          </p:cNvCxnSpPr>
          <p:nvPr/>
        </p:nvCxnSpPr>
        <p:spPr>
          <a:xfrm>
            <a:off x="5131675" y="5346277"/>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DE6ADAC8-28AC-43BB-8828-17FEA3353AF1}"/>
              </a:ext>
            </a:extLst>
          </p:cNvPr>
          <p:cNvCxnSpPr>
            <a:cxnSpLocks/>
          </p:cNvCxnSpPr>
          <p:nvPr/>
        </p:nvCxnSpPr>
        <p:spPr>
          <a:xfrm>
            <a:off x="6299202" y="1185334"/>
            <a:ext cx="0" cy="41609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21A6DED5-8EC2-4B66-9A5A-3DDD49505E17}"/>
              </a:ext>
            </a:extLst>
          </p:cNvPr>
          <p:cNvCxnSpPr>
            <a:cxnSpLocks/>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C3239BD7-1BC8-4D3E-98FE-C3F003E134E7}"/>
              </a:ext>
            </a:extLst>
          </p:cNvPr>
          <p:cNvCxnSpPr>
            <a:cxnSpLocks/>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0A1C921-F3B9-45F3-ACF8-1E3E4305B39D}"/>
              </a:ext>
            </a:extLst>
          </p:cNvPr>
          <p:cNvCxnSpPr>
            <a:cxnSpLocks/>
            <a:stCxn id="12" idx="2"/>
          </p:cNvCxnSpPr>
          <p:nvPr/>
        </p:nvCxnSpPr>
        <p:spPr>
          <a:xfrm>
            <a:off x="5131675"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8798CAA5-91EF-4E91-9F86-2892E5C4EBAC}"/>
              </a:ext>
            </a:extLst>
          </p:cNvPr>
          <p:cNvCxnSpPr>
            <a:cxnSpLocks/>
          </p:cNvCxnSpPr>
          <p:nvPr/>
        </p:nvCxnSpPr>
        <p:spPr>
          <a:xfrm>
            <a:off x="9635941"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77C17925-C7AD-43A0-91EE-17828607DC79}"/>
              </a:ext>
            </a:extLst>
          </p:cNvPr>
          <p:cNvSpPr txBox="1"/>
          <p:nvPr/>
        </p:nvSpPr>
        <p:spPr>
          <a:xfrm>
            <a:off x="10231007" y="5084667"/>
            <a:ext cx="979142" cy="523220"/>
          </a:xfrm>
          <a:prstGeom prst="rect">
            <a:avLst/>
          </a:prstGeom>
          <a:noFill/>
        </p:spPr>
        <p:txBody>
          <a:bodyPr wrap="square" rtlCol="0">
            <a:spAutoFit/>
          </a:bodyPr>
          <a:lstStyle/>
          <a:p>
            <a:pPr algn="ctr"/>
            <a:r>
              <a:rPr lang="en-US" altLang="zh-CN" sz="2800"/>
              <a:t>…</a:t>
            </a:r>
          </a:p>
        </p:txBody>
      </p:sp>
      <p:cxnSp>
        <p:nvCxnSpPr>
          <p:cNvPr id="45" name="直接箭头连接符 44">
            <a:extLst>
              <a:ext uri="{FF2B5EF4-FFF2-40B4-BE49-F238E27FC236}">
                <a16:creationId xmlns:a16="http://schemas.microsoft.com/office/drawing/2014/main" id="{F600A763-FA21-4FE8-B235-791529D3A951}"/>
              </a:ext>
            </a:extLst>
          </p:cNvPr>
          <p:cNvCxnSpPr>
            <a:cxnSpLocks/>
          </p:cNvCxnSpPr>
          <p:nvPr/>
        </p:nvCxnSpPr>
        <p:spPr>
          <a:xfrm flipV="1">
            <a:off x="9635941" y="5341948"/>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左大括号 32">
            <a:extLst>
              <a:ext uri="{FF2B5EF4-FFF2-40B4-BE49-F238E27FC236}">
                <a16:creationId xmlns:a16="http://schemas.microsoft.com/office/drawing/2014/main" id="{05AD1B28-3664-461F-8A86-D4D2513005B8}"/>
              </a:ext>
            </a:extLst>
          </p:cNvPr>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73686A84-45CA-4F80-BE3E-5D3DE2330595}"/>
              </a:ext>
            </a:extLst>
          </p:cNvPr>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p>
        </p:txBody>
      </p:sp>
      <p:graphicFrame>
        <p:nvGraphicFramePr>
          <p:cNvPr id="26" name="表格 2">
            <a:extLst>
              <a:ext uri="{FF2B5EF4-FFF2-40B4-BE49-F238E27FC236}">
                <a16:creationId xmlns:a16="http://schemas.microsoft.com/office/drawing/2014/main" id="{091FEDD1-7118-4AE8-82C5-6B2265C8D4E8}"/>
              </a:ext>
            </a:extLst>
          </p:cNvPr>
          <p:cNvGraphicFramePr>
            <a:graphicFrameLocks noGrp="1"/>
          </p:cNvGraphicFramePr>
          <p:nvPr>
            <p:extLst>
              <p:ext uri="{D42A27DB-BD31-4B8C-83A1-F6EECF244321}">
                <p14:modId xmlns:p14="http://schemas.microsoft.com/office/powerpoint/2010/main" val="2472690031"/>
              </p:ext>
            </p:extLst>
          </p:nvPr>
        </p:nvGraphicFramePr>
        <p:xfrm>
          <a:off x="2226712"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graphicFrame>
        <p:nvGraphicFramePr>
          <p:cNvPr id="32" name="表格 2">
            <a:extLst>
              <a:ext uri="{FF2B5EF4-FFF2-40B4-BE49-F238E27FC236}">
                <a16:creationId xmlns:a16="http://schemas.microsoft.com/office/drawing/2014/main" id="{F855AEEC-80F6-450C-9F2C-217E1716C0C5}"/>
              </a:ext>
            </a:extLst>
          </p:cNvPr>
          <p:cNvGraphicFramePr>
            <a:graphicFrameLocks noGrp="1"/>
          </p:cNvGraphicFramePr>
          <p:nvPr>
            <p:extLst>
              <p:ext uri="{D42A27DB-BD31-4B8C-83A1-F6EECF244321}">
                <p14:modId xmlns:p14="http://schemas.microsoft.com/office/powerpoint/2010/main" val="890078008"/>
              </p:ext>
            </p:extLst>
          </p:nvPr>
        </p:nvGraphicFramePr>
        <p:xfrm>
          <a:off x="6730979"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spTree>
    <p:extLst>
      <p:ext uri="{BB962C8B-B14F-4D97-AF65-F5344CB8AC3E}">
        <p14:creationId xmlns:p14="http://schemas.microsoft.com/office/powerpoint/2010/main" val="28745459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触发控制</a:t>
            </a:r>
          </a:p>
        </p:txBody>
      </p:sp>
      <p:pic>
        <p:nvPicPr>
          <p:cNvPr id="2" name="图片 1">
            <a:extLst>
              <a:ext uri="{FF2B5EF4-FFF2-40B4-BE49-F238E27FC236}">
                <a16:creationId xmlns:a16="http://schemas.microsoft.com/office/drawing/2014/main" id="{B8FA28A9-7817-4B8D-B507-C3EBEDEA0FBA}"/>
              </a:ext>
            </a:extLst>
          </p:cNvPr>
          <p:cNvPicPr>
            <a:picLocks noChangeAspect="1"/>
          </p:cNvPicPr>
          <p:nvPr/>
        </p:nvPicPr>
        <p:blipFill>
          <a:blip r:embed="rId2"/>
          <a:stretch>
            <a:fillRect/>
          </a:stretch>
        </p:blipFill>
        <p:spPr>
          <a:xfrm>
            <a:off x="886341" y="1728999"/>
            <a:ext cx="10419317" cy="3768689"/>
          </a:xfrm>
          <a:prstGeom prst="rect">
            <a:avLst/>
          </a:prstGeom>
        </p:spPr>
      </p:pic>
    </p:spTree>
    <p:extLst>
      <p:ext uri="{BB962C8B-B14F-4D97-AF65-F5344CB8AC3E}">
        <p14:creationId xmlns:p14="http://schemas.microsoft.com/office/powerpoint/2010/main" val="32214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数据对齐</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数据右对齐：</a:t>
            </a:r>
            <a:endParaRPr lang="en-US" altLang="zh-CN" sz="2800"/>
          </a:p>
        </p:txBody>
      </p:sp>
      <p:pic>
        <p:nvPicPr>
          <p:cNvPr id="2" name="图片 1">
            <a:extLst>
              <a:ext uri="{FF2B5EF4-FFF2-40B4-BE49-F238E27FC236}">
                <a16:creationId xmlns:a16="http://schemas.microsoft.com/office/drawing/2014/main" id="{F5DBC9DB-1EAD-419A-A055-C0B0AC98444F}"/>
              </a:ext>
            </a:extLst>
          </p:cNvPr>
          <p:cNvPicPr>
            <a:picLocks noChangeAspect="1"/>
          </p:cNvPicPr>
          <p:nvPr/>
        </p:nvPicPr>
        <p:blipFill>
          <a:blip r:embed="rId2"/>
          <a:stretch>
            <a:fillRect/>
          </a:stretch>
        </p:blipFill>
        <p:spPr>
          <a:xfrm>
            <a:off x="1661765" y="2106348"/>
            <a:ext cx="8552381" cy="714286"/>
          </a:xfrm>
          <a:prstGeom prst="rect">
            <a:avLst/>
          </a:prstGeom>
        </p:spPr>
      </p:pic>
      <p:pic>
        <p:nvPicPr>
          <p:cNvPr id="3" name="图片 2">
            <a:extLst>
              <a:ext uri="{FF2B5EF4-FFF2-40B4-BE49-F238E27FC236}">
                <a16:creationId xmlns:a16="http://schemas.microsoft.com/office/drawing/2014/main" id="{4E519FBE-4286-4EE2-9E8F-95548BB1BE39}"/>
              </a:ext>
            </a:extLst>
          </p:cNvPr>
          <p:cNvPicPr>
            <a:picLocks noChangeAspect="1"/>
          </p:cNvPicPr>
          <p:nvPr/>
        </p:nvPicPr>
        <p:blipFill>
          <a:blip r:embed="rId3"/>
          <a:stretch>
            <a:fillRect/>
          </a:stretch>
        </p:blipFill>
        <p:spPr>
          <a:xfrm>
            <a:off x="1661764" y="4037366"/>
            <a:ext cx="8552381" cy="723810"/>
          </a:xfrm>
          <a:prstGeom prst="rect">
            <a:avLst/>
          </a:prstGeom>
        </p:spPr>
      </p:pic>
      <p:sp>
        <p:nvSpPr>
          <p:cNvPr id="7" name="文本框 6">
            <a:extLst>
              <a:ext uri="{FF2B5EF4-FFF2-40B4-BE49-F238E27FC236}">
                <a16:creationId xmlns:a16="http://schemas.microsoft.com/office/drawing/2014/main" id="{6AB8B535-BF22-4F14-80E4-B9CD5FD0B1B8}"/>
              </a:ext>
            </a:extLst>
          </p:cNvPr>
          <p:cNvSpPr txBox="1"/>
          <p:nvPr/>
        </p:nvSpPr>
        <p:spPr>
          <a:xfrm>
            <a:off x="570963" y="3167390"/>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数据左对齐：</a:t>
            </a:r>
            <a:endParaRPr lang="en-US" altLang="zh-CN" sz="2800"/>
          </a:p>
        </p:txBody>
      </p:sp>
    </p:spTree>
    <p:extLst>
      <p:ext uri="{BB962C8B-B14F-4D97-AF65-F5344CB8AC3E}">
        <p14:creationId xmlns:p14="http://schemas.microsoft.com/office/powerpoint/2010/main" val="594853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转换时间</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a:t>
            </a:r>
            <a:r>
              <a:rPr lang="zh-CN" altLang="en-US" sz="2800"/>
              <a:t>转换的步骤：采样，保持，量化，编码</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a:t>
            </a:r>
            <a:r>
              <a:rPr lang="zh-CN" altLang="en-US" sz="2800"/>
              <a:t> </a:t>
            </a:r>
            <a:r>
              <a:rPr lang="en-US" altLang="zh-CN" sz="2800"/>
              <a:t>ADC</a:t>
            </a:r>
            <a:r>
              <a:rPr lang="zh-CN" altLang="en-US" sz="2800"/>
              <a:t>的总转换时间为：</a:t>
            </a:r>
            <a:endParaRPr lang="en-US" altLang="zh-CN" sz="2800"/>
          </a:p>
          <a:p>
            <a:r>
              <a:rPr lang="en-US" altLang="zh-CN" sz="2800"/>
              <a:t>	T</a:t>
            </a:r>
            <a:r>
              <a:rPr lang="en-US" altLang="zh-CN" sz="2800" baseline="-25000"/>
              <a:t>CONV</a:t>
            </a:r>
            <a:r>
              <a:rPr lang="en-US" altLang="zh-CN" sz="2800"/>
              <a:t> = </a:t>
            </a:r>
            <a:r>
              <a:rPr lang="zh-CN" altLang="en-US" sz="2800"/>
              <a:t>采样时间 </a:t>
            </a:r>
            <a:r>
              <a:rPr lang="en-US" altLang="zh-CN" sz="2800"/>
              <a:t>+ 12.5</a:t>
            </a:r>
            <a:r>
              <a:rPr lang="zh-CN" altLang="en-US" sz="2800"/>
              <a:t>个</a:t>
            </a:r>
            <a:r>
              <a:rPr lang="en-US" altLang="zh-CN" sz="2800"/>
              <a:t>ADC</a:t>
            </a:r>
            <a:r>
              <a:rPr lang="zh-CN" altLang="en-US" sz="2800"/>
              <a:t>周期</a:t>
            </a:r>
            <a:endParaRPr lang="en-US" altLang="zh-CN" sz="2800"/>
          </a:p>
          <a:p>
            <a:endParaRPr lang="en-US" altLang="zh-CN" sz="2800"/>
          </a:p>
          <a:p>
            <a:pPr marL="457200" indent="-457200">
              <a:buFont typeface="Arial" panose="020B0604020202020204" pitchFamily="34" charset="0"/>
              <a:buChar char="•"/>
            </a:pPr>
            <a:r>
              <a:rPr lang="zh-CN" altLang="en-US" sz="2800"/>
              <a:t>例如：当</a:t>
            </a:r>
            <a:r>
              <a:rPr lang="en-US" altLang="zh-CN" sz="2800"/>
              <a:t>ADCCLK=14MHz</a:t>
            </a:r>
            <a:r>
              <a:rPr lang="zh-CN" altLang="en-US" sz="2800"/>
              <a:t>，采样时间为</a:t>
            </a:r>
            <a:r>
              <a:rPr lang="en-US" altLang="zh-CN" sz="2800"/>
              <a:t>1.5</a:t>
            </a:r>
            <a:r>
              <a:rPr lang="zh-CN" altLang="en-US" sz="2800"/>
              <a:t>个</a:t>
            </a:r>
            <a:r>
              <a:rPr lang="en-US" altLang="zh-CN" sz="2800"/>
              <a:t>ADC</a:t>
            </a:r>
            <a:r>
              <a:rPr lang="zh-CN" altLang="en-US" sz="2800"/>
              <a:t>周期</a:t>
            </a:r>
          </a:p>
          <a:p>
            <a:r>
              <a:rPr lang="en-US" altLang="zh-CN" sz="2800"/>
              <a:t>	T</a:t>
            </a:r>
            <a:r>
              <a:rPr lang="en-US" altLang="zh-CN" sz="2800" baseline="-25000"/>
              <a:t>CONV</a:t>
            </a:r>
            <a:r>
              <a:rPr lang="en-US" altLang="zh-CN" sz="2800"/>
              <a:t> = 1.5 + 12.5 = 14</a:t>
            </a:r>
            <a:r>
              <a:rPr lang="zh-CN" altLang="en-US" sz="2800"/>
              <a:t>个</a:t>
            </a:r>
            <a:r>
              <a:rPr lang="en-US" altLang="zh-CN" sz="2800"/>
              <a:t>ADC</a:t>
            </a:r>
            <a:r>
              <a:rPr lang="zh-CN" altLang="en-US" sz="2800"/>
              <a:t>周期 </a:t>
            </a:r>
            <a:r>
              <a:rPr lang="en-US" altLang="zh-CN" sz="2800"/>
              <a:t>= 1μs</a:t>
            </a:r>
          </a:p>
        </p:txBody>
      </p:sp>
    </p:spTree>
    <p:extLst>
      <p:ext uri="{BB962C8B-B14F-4D97-AF65-F5344CB8AC3E}">
        <p14:creationId xmlns:p14="http://schemas.microsoft.com/office/powerpoint/2010/main" val="758681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校准</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有一个内置自校准模式。校准可大幅减小因内部电容器组的变化而造成的准精度误差。校准期间，在每个电容器上都会计算出一个误差修正码</a:t>
            </a:r>
            <a:r>
              <a:rPr lang="en-US" altLang="zh-CN" sz="2800"/>
              <a:t>(</a:t>
            </a:r>
            <a:r>
              <a:rPr lang="zh-CN" altLang="en-US" sz="2800"/>
              <a:t>数字值</a:t>
            </a:r>
            <a:r>
              <a:rPr lang="en-US" altLang="zh-CN" sz="2800"/>
              <a:t>)</a:t>
            </a:r>
            <a:r>
              <a:rPr lang="zh-CN" altLang="en-US" sz="2800"/>
              <a:t>，这个码用于消除在随后的转换中每个电容器上产生的误差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建议在每次上电后执行一次校准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启动校准前， </a:t>
            </a:r>
            <a:r>
              <a:rPr lang="en-US" altLang="zh-CN" sz="2800"/>
              <a:t>ADC</a:t>
            </a:r>
            <a:r>
              <a:rPr lang="zh-CN" altLang="en-US" sz="2800"/>
              <a:t>必须处于关电状态超过至少两个</a:t>
            </a:r>
            <a:r>
              <a:rPr lang="en-US" altLang="zh-CN" sz="2800"/>
              <a:t>ADC</a:t>
            </a:r>
            <a:r>
              <a:rPr lang="zh-CN" altLang="en-US" sz="2800"/>
              <a:t>时钟周期</a:t>
            </a:r>
            <a:endParaRPr lang="en-US" altLang="zh-CN" sz="2800"/>
          </a:p>
        </p:txBody>
      </p:sp>
    </p:spTree>
    <p:extLst>
      <p:ext uri="{BB962C8B-B14F-4D97-AF65-F5344CB8AC3E}">
        <p14:creationId xmlns:p14="http://schemas.microsoft.com/office/powerpoint/2010/main" val="33401087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2" name="图片 1">
            <a:extLst>
              <a:ext uri="{FF2B5EF4-FFF2-40B4-BE49-F238E27FC236}">
                <a16:creationId xmlns:a16="http://schemas.microsoft.com/office/drawing/2014/main" id="{CD540528-E665-42FD-BC9D-A56A1155067F}"/>
              </a:ext>
            </a:extLst>
          </p:cNvPr>
          <p:cNvPicPr>
            <a:picLocks noChangeAspect="1"/>
          </p:cNvPicPr>
          <p:nvPr/>
        </p:nvPicPr>
        <p:blipFill>
          <a:blip r:embed="rId2"/>
          <a:stretch>
            <a:fillRect/>
          </a:stretch>
        </p:blipFill>
        <p:spPr>
          <a:xfrm>
            <a:off x="1710384" y="1768034"/>
            <a:ext cx="8771232" cy="3673211"/>
          </a:xfrm>
          <a:prstGeom prst="rect">
            <a:avLst/>
          </a:prstGeom>
        </p:spPr>
      </p:pic>
    </p:spTree>
    <p:extLst>
      <p:ext uri="{BB962C8B-B14F-4D97-AF65-F5344CB8AC3E}">
        <p14:creationId xmlns:p14="http://schemas.microsoft.com/office/powerpoint/2010/main" val="409350481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26943</TotalTime>
  <Words>10289</Words>
  <Application>Microsoft Office PowerPoint</Application>
  <PresentationFormat>宽屏</PresentationFormat>
  <Paragraphs>2207</Paragraphs>
  <Slides>207</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207</vt:i4>
      </vt:variant>
    </vt:vector>
  </HeadingPairs>
  <TitlesOfParts>
    <vt:vector size="215" baseType="lpstr">
      <vt:lpstr>等线</vt:lpstr>
      <vt:lpstr>等线 Light</vt:lpstr>
      <vt:lpstr>微软雅黑</vt:lpstr>
      <vt:lpstr>Arial</vt:lpstr>
      <vt:lpstr>Cambria Math</vt:lpstr>
      <vt:lpstr>Consolas</vt:lpstr>
      <vt:lpstr>Office 主题​​</vt:lpstr>
      <vt:lpstr>Visio.Drawing.6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World</dc:creator>
  <cp:lastModifiedBy>H Admin</cp:lastModifiedBy>
  <cp:revision>1450</cp:revision>
  <dcterms:created xsi:type="dcterms:W3CDTF">2019-03-09T07:14:58Z</dcterms:created>
  <dcterms:modified xsi:type="dcterms:W3CDTF">2023-09-29T09:43:22Z</dcterms:modified>
</cp:coreProperties>
</file>